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Lst>
  <p:sldSz cy="6858000" cx="9902825"/>
  <p:notesSz cx="6858000" cy="9144000"/>
  <p:embeddedFontLst>
    <p:embeddedFont>
      <p:font typeface="Roboto"/>
      <p:regular r:id="rId125"/>
      <p:bold r:id="rId126"/>
      <p:italic r:id="rId127"/>
      <p:bold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9">
          <p15:clr>
            <a:srgbClr val="A4A3A4"/>
          </p15:clr>
        </p15:guide>
        <p15:guide id="2" orient="horz" pos="1023">
          <p15:clr>
            <a:srgbClr val="A4A3A4"/>
          </p15:clr>
        </p15:guide>
        <p15:guide id="3" pos="3119">
          <p15:clr>
            <a:srgbClr val="A4A3A4"/>
          </p15:clr>
        </p15:guide>
        <p15:guide id="4" pos="352">
          <p15:clr>
            <a:srgbClr val="A4A3A4"/>
          </p15:clr>
        </p15:guide>
      </p15:sldGuideLst>
    </p:ext>
    <p:ext uri="GoogleSlidesCustomDataVersion2">
      <go:slidesCustomData xmlns:go="http://customooxmlschemas.google.com/" r:id="rId129" roundtripDataSignature="AMtx7mglBc+erjIwBMJQbPKIEj2qOyR+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2E2FCC-D125-46EB-B28E-03127514D140}">
  <a:tblStyle styleId="{362E2FCC-D125-46EB-B28E-03127514D140}"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9" orient="horz"/>
        <p:guide pos="1023" orient="horz"/>
        <p:guide pos="3119"/>
        <p:guide pos="35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customschemas.google.com/relationships/presentationmetadata" Target="metadata"/><Relationship Id="rId128" Type="http://schemas.openxmlformats.org/officeDocument/2006/relationships/font" Target="fonts/Roboto-boldItalic.fntdata"/><Relationship Id="rId127" Type="http://schemas.openxmlformats.org/officeDocument/2006/relationships/font" Target="fonts/Roboto-italic.fntdata"/><Relationship Id="rId126" Type="http://schemas.openxmlformats.org/officeDocument/2006/relationships/font" Target="fonts/Roboto-bold.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regular.fntdata"/><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invertIfNegative val="0"/>
          <c:dPt>
            <c:idx val="0"/>
            <c:invertIfNegative val="0"/>
            <c:bubble3D val="0"/>
            <c:spPr>
              <a:solidFill>
                <a:schemeClr val="bg2">
                  <a:lumMod val="90000"/>
                </a:schemeClr>
              </a:solidFill>
            </c:spPr>
            <c:extLst>
              <c:ext xmlns:c16="http://schemas.microsoft.com/office/drawing/2014/chart" uri="{C3380CC4-5D6E-409C-BE32-E72D297353CC}">
                <c16:uniqueId val="{00000001-C5EB-4180-8EA2-D0EC593F5C98}"/>
              </c:ext>
            </c:extLst>
          </c:dPt>
          <c:dPt>
            <c:idx val="1"/>
            <c:invertIfNegative val="0"/>
            <c:bubble3D val="0"/>
            <c:spPr>
              <a:solidFill>
                <a:schemeClr val="bg2">
                  <a:lumMod val="90000"/>
                </a:schemeClr>
              </a:solidFill>
            </c:spPr>
            <c:extLst>
              <c:ext xmlns:c16="http://schemas.microsoft.com/office/drawing/2014/chart" uri="{C3380CC4-5D6E-409C-BE32-E72D297353CC}">
                <c16:uniqueId val="{00000003-C5EB-4180-8EA2-D0EC593F5C98}"/>
              </c:ext>
            </c:extLst>
          </c:dPt>
          <c:dPt>
            <c:idx val="2"/>
            <c:invertIfNegative val="0"/>
            <c:bubble3D val="0"/>
            <c:spPr>
              <a:solidFill>
                <a:schemeClr val="bg2">
                  <a:lumMod val="90000"/>
                </a:schemeClr>
              </a:solidFill>
            </c:spPr>
            <c:extLst>
              <c:ext xmlns:c16="http://schemas.microsoft.com/office/drawing/2014/chart" uri="{C3380CC4-5D6E-409C-BE32-E72D297353CC}">
                <c16:uniqueId val="{00000005-C5EB-4180-8EA2-D0EC593F5C98}"/>
              </c:ext>
            </c:extLst>
          </c:dPt>
          <c:dPt>
            <c:idx val="3"/>
            <c:invertIfNegative val="0"/>
            <c:bubble3D val="0"/>
            <c:spPr>
              <a:solidFill>
                <a:schemeClr val="bg2">
                  <a:lumMod val="90000"/>
                </a:schemeClr>
              </a:solidFill>
            </c:spPr>
            <c:extLst>
              <c:ext xmlns:c16="http://schemas.microsoft.com/office/drawing/2014/chart" uri="{C3380CC4-5D6E-409C-BE32-E72D297353CC}">
                <c16:uniqueId val="{00000007-C5EB-4180-8EA2-D0EC593F5C98}"/>
              </c:ext>
            </c:extLst>
          </c:dPt>
          <c:dPt>
            <c:idx val="4"/>
            <c:invertIfNegative val="0"/>
            <c:bubble3D val="0"/>
            <c:spPr>
              <a:solidFill>
                <a:schemeClr val="bg2">
                  <a:lumMod val="90000"/>
                </a:schemeClr>
              </a:solidFill>
            </c:spPr>
            <c:extLst>
              <c:ext xmlns:c16="http://schemas.microsoft.com/office/drawing/2014/chart" uri="{C3380CC4-5D6E-409C-BE32-E72D297353CC}">
                <c16:uniqueId val="{00000009-C5EB-4180-8EA2-D0EC593F5C98}"/>
              </c:ext>
            </c:extLst>
          </c:dPt>
          <c:dPt>
            <c:idx val="5"/>
            <c:invertIfNegative val="0"/>
            <c:bubble3D val="0"/>
            <c:spPr>
              <a:solidFill>
                <a:srgbClr val="3366CC"/>
              </a:solidFill>
            </c:spPr>
            <c:extLst>
              <c:ext xmlns:c16="http://schemas.microsoft.com/office/drawing/2014/chart" uri="{C3380CC4-5D6E-409C-BE32-E72D297353CC}">
                <c16:uniqueId val="{0000000B-C5EB-4180-8EA2-D0EC593F5C98}"/>
              </c:ext>
            </c:extLst>
          </c:dPt>
          <c:dPt>
            <c:idx val="6"/>
            <c:invertIfNegative val="0"/>
            <c:bubble3D val="0"/>
            <c:spPr>
              <a:solidFill>
                <a:schemeClr val="bg2">
                  <a:lumMod val="90000"/>
                </a:schemeClr>
              </a:solidFill>
            </c:spPr>
            <c:extLst>
              <c:ext xmlns:c16="http://schemas.microsoft.com/office/drawing/2014/chart" uri="{C3380CC4-5D6E-409C-BE32-E72D297353CC}">
                <c16:uniqueId val="{0000000D-C5EB-4180-8EA2-D0EC593F5C98}"/>
              </c:ext>
            </c:extLst>
          </c:dPt>
          <c:dPt>
            <c:idx val="7"/>
            <c:invertIfNegative val="0"/>
            <c:bubble3D val="0"/>
            <c:spPr>
              <a:solidFill>
                <a:schemeClr val="bg2">
                  <a:lumMod val="90000"/>
                </a:schemeClr>
              </a:solidFill>
            </c:spPr>
            <c:extLst>
              <c:ext xmlns:c16="http://schemas.microsoft.com/office/drawing/2014/chart" uri="{C3380CC4-5D6E-409C-BE32-E72D297353CC}">
                <c16:uniqueId val="{0000000F-C5EB-4180-8EA2-D0EC593F5C98}"/>
              </c:ext>
            </c:extLst>
          </c:dPt>
          <c:dPt>
            <c:idx val="8"/>
            <c:invertIfNegative val="0"/>
            <c:bubble3D val="0"/>
            <c:spPr>
              <a:solidFill>
                <a:schemeClr val="bg2">
                  <a:lumMod val="90000"/>
                </a:schemeClr>
              </a:solidFill>
            </c:spPr>
            <c:extLst>
              <c:ext xmlns:c16="http://schemas.microsoft.com/office/drawing/2014/chart" uri="{C3380CC4-5D6E-409C-BE32-E72D297353CC}">
                <c16:uniqueId val="{00000011-C5EB-4180-8EA2-D0EC593F5C98}"/>
              </c:ext>
            </c:extLst>
          </c:dPt>
          <c:cat>
            <c:strRef>
              <c:f>Sheet1!$A$2:$A$10</c:f>
              <c:strCache>
                <c:ptCount val="9"/>
                <c:pt idx="0">
                  <c:v>2010</c:v>
                </c:pt>
                <c:pt idx="1">
                  <c:v>2011</c:v>
                </c:pt>
                <c:pt idx="2">
                  <c:v>2012</c:v>
                </c:pt>
                <c:pt idx="3">
                  <c:v>2013</c:v>
                </c:pt>
                <c:pt idx="4">
                  <c:v>2014</c:v>
                </c:pt>
                <c:pt idx="5">
                  <c:v>Human</c:v>
                </c:pt>
                <c:pt idx="6">
                  <c:v>2015</c:v>
                </c:pt>
                <c:pt idx="7">
                  <c:v>2016</c:v>
                </c:pt>
                <c:pt idx="8">
                  <c:v>2017</c:v>
                </c:pt>
              </c:strCache>
            </c:strRef>
          </c:cat>
          <c:val>
            <c:numRef>
              <c:f>Sheet1!$B$2:$B$10</c:f>
              <c:numCache>
                <c:formatCode>General</c:formatCode>
                <c:ptCount val="9"/>
                <c:pt idx="0">
                  <c:v>28</c:v>
                </c:pt>
                <c:pt idx="1">
                  <c:v>26</c:v>
                </c:pt>
                <c:pt idx="2">
                  <c:v>16</c:v>
                </c:pt>
                <c:pt idx="3">
                  <c:v>12</c:v>
                </c:pt>
                <c:pt idx="4">
                  <c:v>7</c:v>
                </c:pt>
                <c:pt idx="5">
                  <c:v>5</c:v>
                </c:pt>
                <c:pt idx="6">
                  <c:v>3.6</c:v>
                </c:pt>
                <c:pt idx="7">
                  <c:v>3</c:v>
                </c:pt>
                <c:pt idx="8">
                  <c:v>2.2999999999999998</c:v>
                </c:pt>
              </c:numCache>
            </c:numRef>
          </c:val>
          <c:extLst>
            <c:ext xmlns:c16="http://schemas.microsoft.com/office/drawing/2014/chart" uri="{C3380CC4-5D6E-409C-BE32-E72D297353CC}">
              <c16:uniqueId val="{00000012-C5EB-4180-8EA2-D0EC593F5C98}"/>
            </c:ext>
          </c:extLst>
        </c:ser>
        <c:dLbls>
          <c:showLegendKey val="0"/>
          <c:showVal val="0"/>
          <c:showCatName val="0"/>
          <c:showSerName val="0"/>
          <c:showPercent val="0"/>
          <c:showBubbleSize val="0"/>
        </c:dLbls>
        <c:gapWidth val="150"/>
        <c:axId val="-1613402560"/>
        <c:axId val="-1613401472"/>
      </c:barChart>
      <c:catAx>
        <c:axId val="-1613402560"/>
        <c:scaling>
          <c:orientation val="minMax"/>
        </c:scaling>
        <c:delete val="0"/>
        <c:axPos val="b"/>
        <c:numFmt formatCode="General" sourceLinked="1"/>
        <c:majorTickMark val="out"/>
        <c:minorTickMark val="none"/>
        <c:tickLblPos val="nextTo"/>
        <c:txPr>
          <a:bodyPr anchor="b"/>
          <a:lstStyle/>
          <a:p>
            <a:pPr>
              <a:defRPr sz="900" baseline="0">
                <a:solidFill>
                  <a:schemeClr val="bg1">
                    <a:lumMod val="50000"/>
                  </a:schemeClr>
                </a:solidFill>
                <a:latin typeface="SamsungOne-400" panose="020B0503030303020204" pitchFamily="34" charset="0"/>
                <a:ea typeface="SamsungOne-400" panose="020B0503030303020204" pitchFamily="34" charset="0"/>
              </a:defRPr>
            </a:pPr>
            <a:endParaRPr lang="en-VN"/>
          </a:p>
        </c:txPr>
        <c:crossAx val="-1613401472"/>
        <c:crosses val="autoZero"/>
        <c:auto val="1"/>
        <c:lblAlgn val="ctr"/>
        <c:lblOffset val="100"/>
        <c:noMultiLvlLbl val="0"/>
      </c:catAx>
      <c:valAx>
        <c:axId val="-1613401472"/>
        <c:scaling>
          <c:orientation val="minMax"/>
        </c:scaling>
        <c:delete val="0"/>
        <c:axPos val="l"/>
        <c:majorGridlines>
          <c:spPr>
            <a:ln>
              <a:solidFill>
                <a:schemeClr val="bg1"/>
              </a:solidFill>
            </a:ln>
          </c:spPr>
        </c:majorGridlines>
        <c:numFmt formatCode="General" sourceLinked="0"/>
        <c:majorTickMark val="out"/>
        <c:minorTickMark val="none"/>
        <c:tickLblPos val="nextTo"/>
        <c:txPr>
          <a:bodyPr/>
          <a:lstStyle/>
          <a:p>
            <a:pPr>
              <a:defRPr sz="900" baseline="0">
                <a:solidFill>
                  <a:schemeClr val="bg1">
                    <a:lumMod val="50000"/>
                  </a:schemeClr>
                </a:solidFill>
                <a:latin typeface="SamsungOne-400" panose="020B0503030303020204" pitchFamily="34" charset="0"/>
                <a:ea typeface="SamsungOne-400" panose="020B0503030303020204" pitchFamily="34" charset="0"/>
              </a:defRPr>
            </a:pPr>
            <a:endParaRPr lang="en-VN"/>
          </a:p>
        </c:txPr>
        <c:crossAx val="-1613402560"/>
        <c:crosses val="autoZero"/>
        <c:crossBetween val="between"/>
      </c:valAx>
    </c:plotArea>
    <c:plotVisOnly val="1"/>
    <c:dispBlanksAs val="gap"/>
    <c:showDLblsOverMax val="0"/>
  </c:chart>
  <c:txPr>
    <a:bodyPr/>
    <a:lstStyle/>
    <a:p>
      <a:pPr>
        <a:defRPr sz="1800"/>
      </a:pPr>
      <a:endParaRPr lang="en-V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1"/>
    <c:plotArea>
      <c:layout>
        <c:manualLayout>
          <c:layoutTarget val="inner"/>
          <c:xMode val="edge"/>
          <c:yMode val="edge"/>
          <c:x val="4.2754675175822453E-2"/>
          <c:y val="5.7268662872111895E-2"/>
          <c:w val="0.92764593431783893"/>
          <c:h val="0.82596153946213247"/>
        </c:manualLayout>
      </c:layout>
      <c:barChart>
        <c:barDir val="col"/>
        <c:grouping val="clustered"/>
        <c:varyColors val="0"/>
        <c:ser>
          <c:idx val="0"/>
          <c:order val="0"/>
          <c:tx>
            <c:strRef>
              <c:f>Sheet1!$B$1</c:f>
              <c:strCache>
                <c:ptCount val="1"/>
                <c:pt idx="0">
                  <c:v>열1</c:v>
                </c:pt>
              </c:strCache>
            </c:strRef>
          </c:tx>
          <c:spPr>
            <a:solidFill>
              <a:schemeClr val="bg1">
                <a:lumMod val="85000"/>
              </a:schemeClr>
            </a:solidFill>
            <a:ln w="12700"/>
          </c:spPr>
          <c:invertIfNegative val="0"/>
          <c:cat>
            <c:numRef>
              <c:f>Sheet1!$A$2:$A$5</c:f>
              <c:numCache>
                <c:formatCode>General</c:formatCode>
                <c:ptCount val="4"/>
                <c:pt idx="0">
                  <c:v>2015</c:v>
                </c:pt>
                <c:pt idx="1">
                  <c:v>2016</c:v>
                </c:pt>
                <c:pt idx="2">
                  <c:v>2017</c:v>
                </c:pt>
                <c:pt idx="3">
                  <c:v>2018</c:v>
                </c:pt>
              </c:numCache>
            </c:numRef>
          </c:cat>
          <c:val>
            <c:numRef>
              <c:f>Sheet1!$B$2:$B$5</c:f>
              <c:numCache>
                <c:formatCode>General</c:formatCode>
                <c:ptCount val="4"/>
                <c:pt idx="0">
                  <c:v>424</c:v>
                </c:pt>
                <c:pt idx="1">
                  <c:v>636</c:v>
                </c:pt>
                <c:pt idx="2">
                  <c:v>352</c:v>
                </c:pt>
                <c:pt idx="3">
                  <c:v>1260</c:v>
                </c:pt>
              </c:numCache>
            </c:numRef>
          </c:val>
          <c:extLst>
            <c:ext xmlns:c16="http://schemas.microsoft.com/office/drawing/2014/chart" uri="{C3380CC4-5D6E-409C-BE32-E72D297353CC}">
              <c16:uniqueId val="{00000000-C508-4AC3-B58F-EF8922DF7EBF}"/>
            </c:ext>
          </c:extLst>
        </c:ser>
        <c:dLbls>
          <c:showLegendKey val="0"/>
          <c:showVal val="0"/>
          <c:showCatName val="0"/>
          <c:showSerName val="0"/>
          <c:showPercent val="0"/>
          <c:showBubbleSize val="0"/>
        </c:dLbls>
        <c:gapWidth val="250"/>
        <c:axId val="-1613407456"/>
        <c:axId val="-1613399296"/>
      </c:barChart>
      <c:catAx>
        <c:axId val="-1613407456"/>
        <c:scaling>
          <c:orientation val="minMax"/>
        </c:scaling>
        <c:delete val="0"/>
        <c:axPos val="b"/>
        <c:numFmt formatCode="General" sourceLinked="1"/>
        <c:majorTickMark val="out"/>
        <c:minorTickMark val="none"/>
        <c:tickLblPos val="nextTo"/>
        <c:txPr>
          <a:bodyPr/>
          <a:lstStyle/>
          <a:p>
            <a:pPr>
              <a:defRPr sz="1300">
                <a:solidFill>
                  <a:schemeClr val="bg2">
                    <a:lumMod val="50000"/>
                  </a:schemeClr>
                </a:solidFill>
                <a:latin typeface="SamsungOne-400" panose="020B0503030303020204" pitchFamily="34" charset="0"/>
                <a:ea typeface="SamsungOne-400" panose="020B0503030303020204" pitchFamily="34" charset="0"/>
              </a:defRPr>
            </a:pPr>
            <a:endParaRPr lang="en-VN"/>
          </a:p>
        </c:txPr>
        <c:crossAx val="-1613399296"/>
        <c:crosses val="autoZero"/>
        <c:auto val="1"/>
        <c:lblAlgn val="ctr"/>
        <c:lblOffset val="100"/>
        <c:noMultiLvlLbl val="0"/>
      </c:catAx>
      <c:valAx>
        <c:axId val="-1613399296"/>
        <c:scaling>
          <c:orientation val="minMax"/>
        </c:scaling>
        <c:delete val="1"/>
        <c:axPos val="l"/>
        <c:numFmt formatCode="General" sourceLinked="1"/>
        <c:majorTickMark val="out"/>
        <c:minorTickMark val="none"/>
        <c:tickLblPos val="nextTo"/>
        <c:crossAx val="-1613407456"/>
        <c:crosses val="autoZero"/>
        <c:crossBetween val="between"/>
      </c:valAx>
    </c:plotArea>
    <c:plotVisOnly val="1"/>
    <c:dispBlanksAs val="gap"/>
    <c:showDLblsOverMax val="0"/>
  </c:chart>
  <c:txPr>
    <a:bodyPr/>
    <a:lstStyle/>
    <a:p>
      <a:pPr>
        <a:defRPr sz="1800"/>
      </a:pPr>
      <a:endParaRPr lang="en-V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hworks.com/" TargetMode="External"/><Relationship Id="rId3" Type="http://schemas.openxmlformats.org/officeDocument/2006/relationships/hyperlink" Target="https://www.youtube.com/watch?v=-SgkLEuhfbg&amp;feature=youtu.b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SgkLEuhfbg&amp;feature=youtu.b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ep_learni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red.com/2011/10/john-mccarthy-father-of-ai-and-lisp-dies-at-84/" TargetMode="External"/><Relationship Id="rId3" Type="http://schemas.openxmlformats.org/officeDocument/2006/relationships/hyperlink" Target="https://simple.m.wikipedia.org/wiki/Artificial_intelligence" TargetMode="External"/><Relationship Id="rId4" Type="http://schemas.openxmlformats.org/officeDocument/2006/relationships/hyperlink" Target="https://searchenterpriseai.techtarget.com/definition/AI-Artificial-Intelligence" TargetMode="External"/><Relationship Id="rId5" Type="http://schemas.openxmlformats.org/officeDocument/2006/relationships/hyperlink" Target="https://en.wikipedia.org/wiki/Progress_in_artificial_intelligence" TargetMode="External"/><Relationship Id="rId6" Type="http://schemas.openxmlformats.org/officeDocument/2006/relationships/hyperlink" Target="https://en.wikipedia.org/wiki/Artificial_intelligence"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ernoon.com/artificial-intelligence-trends-to-watch-out-in-2019-b04q23dz5" TargetMode="External"/><Relationship Id="rId3" Type="http://schemas.openxmlformats.org/officeDocument/2006/relationships/hyperlink" Target="https://medium.com/@chethankumargn/artificial-intelligence-definition-types-examples-technologies-962ea75c7b9b" TargetMode="External"/><Relationship Id="rId4" Type="http://schemas.openxmlformats.org/officeDocument/2006/relationships/hyperlink" Target="https://www.process.st/applications-of-ai/"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review-senet-squeeze-and-excitation-network-winner-of-ilsvrc-2017-image-classification-a887b98b2883"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utitech.com/working-image-recognition/" TargetMode="External"/><Relationship Id="rId3" Type="http://schemas.openxmlformats.org/officeDocument/2006/relationships/hyperlink" Target="https://www.marketsandmarkets.com/Market-Reports/image-recognition-market-222404611.html"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mputer_vision" TargetMode="External"/><Relationship Id="rId3" Type="http://schemas.openxmlformats.org/officeDocument/2006/relationships/hyperlink" Target="https://appen.com/blog/computer-vision-vs-machine-vision/"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achine_vision#Methods_and_sequence_of_operation" TargetMode="External"/><Relationship Id="rId3" Type="http://schemas.openxmlformats.org/officeDocument/2006/relationships/hyperlink" Target="https://appen.com/blog/computer-vision-vs-machine-vision/" TargetMode="External"/><Relationship Id="rId4" Type="http://schemas.openxmlformats.org/officeDocument/2006/relationships/hyperlink" Target="https://devisionx.com/industrial-applications/food-and-beverage/" TargetMode="External"/><Relationship Id="rId5" Type="http://schemas.openxmlformats.org/officeDocument/2006/relationships/hyperlink" Target="https://www.slideshare.net/djehlke/machine-vision"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merj.com/partner-content/nlp-current-applications-and-future-possibilities/" TargetMode="External"/><Relationship Id="rId3" Type="http://schemas.openxmlformats.org/officeDocument/2006/relationships/hyperlink" Target="https://expertsystem.com/natural-language-processing-applications/" TargetMode="External"/><Relationship Id="rId4" Type="http://schemas.openxmlformats.org/officeDocument/2006/relationships/hyperlink" Target="https://medium.com/@paldesk/natural-language-processing-and-social-media-8e7378737d00" TargetMode="External"/><Relationship Id="rId5" Type="http://schemas.openxmlformats.org/officeDocument/2006/relationships/hyperlink" Target="https://www.upgrad.com/blog/5-applications-of-natural-language-processing-for-businesses/" TargetMode="External"/><Relationship Id="rId6" Type="http://schemas.openxmlformats.org/officeDocument/2006/relationships/hyperlink" Target="https://www.cs.upc.edu/~gatius/mai-ihlp/Applications2018.pdf" TargetMode="External"/><Relationship Id="rId7" Type="http://schemas.openxmlformats.org/officeDocument/2006/relationships/hyperlink" Target="https://emerj.com/partner-content/nlp-current-applications-and-future-possibilities/"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anscribeme.com/speech-vs-voice-recognition-whats-the-difference" TargetMode="External"/><Relationship Id="rId3" Type="http://schemas.openxmlformats.org/officeDocument/2006/relationships/hyperlink" Target="https://www.totalvoicetech.com/difference-between-voice-recognition-and-speech-recognition/" TargetMode="External"/><Relationship Id="rId4" Type="http://schemas.openxmlformats.org/officeDocument/2006/relationships/hyperlink" Target="https://searchcustomerexperience.techtarget.com/definition/voice-recognition-speaker-recognition"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archenterpriseai.techtarget.com/definition/AI-Artificial-Intelligence" TargetMode="External"/><Relationship Id="rId3" Type="http://schemas.openxmlformats.org/officeDocument/2006/relationships/hyperlink" Target="https://medium.com/syncedreview/openai-founder-short-term-agi-is-a-serious-possibility-368424f7462f" TargetMode="External"/><Relationship Id="rId4" Type="http://schemas.openxmlformats.org/officeDocument/2006/relationships/hyperlink" Target="https://en.wikipedia.org/wiki/Progress_in_artificial_intelligence"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newswire.com/news-releases/arterys-receives-first-fda-clearance-for-broad-oncology-imaging-suite-with-deep-learning-300599275.html" TargetMode="External"/><Relationship Id="rId3" Type="http://schemas.openxmlformats.org/officeDocument/2006/relationships/hyperlink" Target="https://www.youtube.com/watch?v=y3P9aVwDOig"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pSHacTstOAU&amp;list=PLZGoT8OiX8oAU2SAvgmhjX98sI8GSKs2w"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elf-driving_car" TargetMode="External"/><Relationship Id="rId3" Type="http://schemas.openxmlformats.org/officeDocument/2006/relationships/hyperlink" Target="https://spectrum.ieee.org/transportation/self-driving/accelerating-autonomous-vehicle-technology" TargetMode="External"/><Relationship Id="rId4" Type="http://schemas.openxmlformats.org/officeDocument/2006/relationships/hyperlink" Target="https://www.forbes.com/sites/alanohnsman/2019/10/28/waymos-autonomous-car-definition-if-you-need-a-drivers-license-its-not-self-driving/#130675296478" TargetMode="External"/><Relationship Id="rId5" Type="http://schemas.openxmlformats.org/officeDocument/2006/relationships/hyperlink" Target="https://www.thedrive.com/tech/15848/waymo-is-already-running-cars-with-no-one-behind-the-wheel" TargetMode="External"/><Relationship Id="rId6" Type="http://schemas.openxmlformats.org/officeDocument/2006/relationships/hyperlink" Target="https://medium.com/@giltayar/not-only-cars-the-six-levels-of-autonomous-testing-a22611ab1d7f"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ernoon.com/why-miles-per-disengagement-misses-the-point-as-an-autonomous-vehicle-success-metric-86da67768ec2" TargetMode="External"/><Relationship Id="rId3" Type="http://schemas.openxmlformats.org/officeDocument/2006/relationships/hyperlink" Target="https://www.forbes.com/sites/alanohnsman/2019/02/13/waymo-tops-self-driving-car-disengagement-stats-as-gm-cruise-gains-and-tesla-is-awol/#4540246b31ec" TargetMode="External"/><Relationship Id="rId4" Type="http://schemas.openxmlformats.org/officeDocument/2006/relationships/hyperlink" Target="https://www.theverge.com/2019/2/13/18223356/california-dmv-self-driving-car-disengagement-report-2018" TargetMode="External"/><Relationship Id="rId5" Type="http://schemas.openxmlformats.org/officeDocument/2006/relationships/hyperlink" Target="https://thelastdriverlicenseholder.com/2019/02/12/disengagement-reports-2018-preliminary-result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vidia.com/content/dam/en-zz/Solutions/deep-learning/home/DeepLearning_eBook_FINAL.pdf" TargetMode="External"/><Relationship Id="rId3" Type="http://schemas.openxmlformats.org/officeDocument/2006/relationships/hyperlink" Target="https://www.kdnuggets.com/2017/07/rapidminer-ai-machine-learning-deep-learning.html" TargetMode="External"/><Relationship Id="rId4" Type="http://schemas.openxmlformats.org/officeDocument/2006/relationships/hyperlink" Target="https://www.mckinsey.com/business-functions/mckinsey-analytics/our-insights/an-executives-guide-to-ai" TargetMode="External"/><Relationship Id="rId9" Type="http://schemas.openxmlformats.org/officeDocument/2006/relationships/hyperlink" Target="https://www.guru99.com/supervised-vs-unsupervised-learning.html" TargetMode="External"/><Relationship Id="rId5" Type="http://schemas.openxmlformats.org/officeDocument/2006/relationships/hyperlink" Target="https://www.datarobot.com/wiki/artificial-intelligence/" TargetMode="External"/><Relationship Id="rId6" Type="http://schemas.openxmlformats.org/officeDocument/2006/relationships/hyperlink" Target="https://medium.com/@saileshdhungana/a-simple-yet-satisfactory-definition-of-ai-f0022fa3373d" TargetMode="External"/><Relationship Id="rId7" Type="http://schemas.openxmlformats.org/officeDocument/2006/relationships/hyperlink" Target="https://www.mckinsey.com/featured-insights/artificial-intelligence/notes-from-the-ai-frontier-applications-and-value-of-deep-learning#part1" TargetMode="External"/><Relationship Id="rId8" Type="http://schemas.openxmlformats.org/officeDocument/2006/relationships/hyperlink" Target="https://www.mckinsey.com/featured-insights/artificial-intelligence/notes-from-the-ai-frontier-applications-and-value-of-deep-learning#part1"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alanohnsman/2018/03/02/waymo-is-millions-of-miles-ahead-in-robot-car-tests-does-it-need-a-billion-more/#c854b381ef4c" TargetMode="External"/><Relationship Id="rId3" Type="http://schemas.openxmlformats.org/officeDocument/2006/relationships/hyperlink" Target="https://www.forbes.com/sites/alanohnsman/2018/11/30/10-million-miles-later-waymo-ceo-says-its-self-driving-cars-are-ready-for-prime-time/#7f5368ee75e7"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binsights.com/research/startups-drive-auto-industry-disruption/"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einforcement_learning" TargetMode="External"/><Relationship Id="rId3" Type="http://schemas.openxmlformats.org/officeDocument/2006/relationships/hyperlink" Target="https://medium.com/@yuxili/rl-applications-73ef685c07eb" TargetMode="External"/><Relationship Id="rId4" Type="http://schemas.openxmlformats.org/officeDocument/2006/relationships/hyperlink" Target="https://perfectial.com/blog/reinforcement-learning-applications/" TargetMode="External"/><Relationship Id="rId5" Type="http://schemas.openxmlformats.org/officeDocument/2006/relationships/hyperlink" Target="https://www.shield.ai/content/2018/11/20/shield-ai-fundamentals-on-reinforcement-learning" TargetMode="External"/><Relationship Id="rId6" Type="http://schemas.openxmlformats.org/officeDocument/2006/relationships/hyperlink" Target="https://towardsdatascience.com/applications-of-reinforcement-learning-in-real-world-1a94955bcd12" TargetMode="External"/><Relationship Id="rId7" Type="http://schemas.openxmlformats.org/officeDocument/2006/relationships/hyperlink" Target="https://chatbotsmagazine.com/reinforcement-learning-and-its-practical-applications-8499e60cf751"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einforcement_learning" TargetMode="External"/><Relationship Id="rId3" Type="http://schemas.openxmlformats.org/officeDocument/2006/relationships/hyperlink" Target="https://medium.com/@yuxili/rl-applications-73ef685c07eb" TargetMode="External"/><Relationship Id="rId4" Type="http://schemas.openxmlformats.org/officeDocument/2006/relationships/hyperlink" Target="https://perfectial.com/blog/reinforcement-learning-applications/" TargetMode="External"/><Relationship Id="rId5" Type="http://schemas.openxmlformats.org/officeDocument/2006/relationships/hyperlink" Target="https://www.shield.ai/content/2018/11/20/shield-ai-fundamentals-on-reinforcement-learning" TargetMode="External"/><Relationship Id="rId6" Type="http://schemas.openxmlformats.org/officeDocument/2006/relationships/hyperlink" Target="https://towardsdatascience.com/applications-of-reinforcement-learning-in-real-world-1a94955bcd12" TargetMode="External"/><Relationship Id="rId7" Type="http://schemas.openxmlformats.org/officeDocument/2006/relationships/hyperlink" Target="https://chatbotsmagazine.com/reinforcement-learning-and-its-practical-applications-8499e60cf751"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ractions.com/conversational-ai/"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blog.com/2018/05/duplex-ai-system-for-natural-conversation.html" TargetMode="External"/><Relationship Id="rId3" Type="http://schemas.openxmlformats.org/officeDocument/2006/relationships/hyperlink" Target="https://www.androidauthority.com/duplex-web-release-1036145/" TargetMode="External"/><Relationship Id="rId4" Type="http://schemas.openxmlformats.org/officeDocument/2006/relationships/hyperlink" Target="https://www.youtube.com/watch?v=JbkoQGMf5DI" TargetMode="External"/><Relationship Id="rId5" Type="http://schemas.openxmlformats.org/officeDocument/2006/relationships/hyperlink" Target="https://www.youtube.com/watch?v=I2fRxfZTJ2c" TargetMode="External"/><Relationship Id="rId6" Type="http://schemas.openxmlformats.org/officeDocument/2006/relationships/hyperlink" Target="https://pdfaiw.uspto.gov/.aiw?PageNum=0&amp;docid=20180247649&amp;IDKey=05BD3D65A04E&amp;HomeUrl=http://appft.uspto.gov/netacgi/nph-Parser?Sect1%3DPTO1%26Sect2%3DHITOFF%26d%3DPG01%26p%3D1%26u%3D/netahtml/PTO/srchnum.html%26r%3D1%26f%3DG%26l%3D50%26s1%3D20180247649%26OS%3D%26RS%3D"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mu.edu/news/stories/archives/2018/september/deep-fakes-video-content.html" TargetMode="External"/><Relationship Id="rId3" Type="http://schemas.openxmlformats.org/officeDocument/2006/relationships/hyperlink" Target="https://www.youtube.com/watch?time_continue=1&amp;v=ehD3C60i6lw&amp;feature=emb_logo" TargetMode="External"/><Relationship Id="rId4" Type="http://schemas.openxmlformats.org/officeDocument/2006/relationships/hyperlink" Target="https://gizmodo.com/researchers-come-out-with-yet-another-unnerving-new-de-1828977488" TargetMode="External"/><Relationship Id="rId5" Type="http://schemas.openxmlformats.org/officeDocument/2006/relationships/hyperlink" Target="https://gizmodo.com/researchers-come-out-with-yet-another-unnerving-new-de-1828977488" TargetMode="External"/><Relationship Id="rId6" Type="http://schemas.openxmlformats.org/officeDocument/2006/relationships/hyperlink" Target="https://www.cs.cmu.edu/~aayushb/Recycle-GAN/"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rpa.mil/program/explainable-artificial-intelligence"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stcompany.com/90240746/deepfakes-for-good-why-researchers-are-using-ai-for-synthetic-health-data?partner=rss&amp;utm_source=rss&amp;utm_medium=feed&amp;utm_campaign=rss+fastcompany&amp;utm_content=rss" TargetMode="External"/><Relationship Id="rId3" Type="http://schemas.openxmlformats.org/officeDocument/2006/relationships/hyperlink" Target="https://www.fastcompany.com/90240746/deepfakes-for-good-why-researchers-are-using-ai-for-synthetic-health-data?partner=rss&amp;utm_source=rss&amp;utm_medium=feed&amp;utm_campaign=rss+fastcompany&amp;utm_content=rss" TargetMode="External"/><Relationship Id="rId4" Type="http://schemas.openxmlformats.org/officeDocument/2006/relationships/hyperlink" Target="https://www.healthimaging.com/topics/artificial-intelligence/ai-synthetic-brain-mris-diverse-reliable-data" TargetMode="External"/><Relationship Id="rId5" Type="http://schemas.openxmlformats.org/officeDocument/2006/relationships/hyperlink" Target="https://news.developer.nvidia.com/ai-can-generate-synthetic-mris-to-advance-medical-research/" TargetMode="External"/><Relationship Id="rId6" Type="http://schemas.openxmlformats.org/officeDocument/2006/relationships/hyperlink" Target="https://www.semanticscholar.org/paper/Medical-Image-Synthesis-for-Data-Augmentation-and-Shin-Tenenholtz/37a052144b510b8827634c38146b190d8b2c8d0b"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ckinsey.com/featured-insights/artificial-intelligence/visualizing-the-uses-and-potential-impact-of-ai-and-other-analytics"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182563" y="539750"/>
            <a:ext cx="6527800"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07" name="Google Shape;30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p10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1" name="Google Shape;2851;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852" name="Google Shape;2852;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9" name="Google Shape;2859;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60" name="Google Shape;2860;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2" name="Google Shape;2872;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73" name="Google Shape;2873;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p10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5" name="Google Shape;2885;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886" name="Google Shape;2886;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3" name="Google Shape;2893;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94" name="Google Shape;2894;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5" name="Shape 2905"/>
        <p:cNvGrpSpPr/>
        <p:nvPr/>
      </p:nvGrpSpPr>
      <p:grpSpPr>
        <a:xfrm>
          <a:off x="0" y="0"/>
          <a:ext cx="0" cy="0"/>
          <a:chOff x="0" y="0"/>
          <a:chExt cx="0" cy="0"/>
        </a:xfrm>
      </p:grpSpPr>
      <p:sp>
        <p:nvSpPr>
          <p:cNvPr id="2906" name="Google Shape;2906;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7" name="Google Shape;2907;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08" name="Google Shape;2908;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p10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0" name="Google Shape;2920;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921" name="Google Shape;2921;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8" name="Google Shape;2928;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29" name="Google Shape;2929;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9" name="Google Shape;2939;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40" name="Google Shape;2940;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0" name="Google Shape;2950;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51" name="Google Shape;2951;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Spam filter is one of the machine learning programs that use samples of spam and general mails to classify mails that are designated as spam by the user.</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Basic terms</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 Training set: samples used by the system for learning</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 Training instance (or sample: each training data,</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 Task T classifies if the new mail is spam</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 Experience E is the training data</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 Performance measure P should be directly defined by the user, and performance measure is also called accuracy which is often used for classification tasks.</a:t>
            </a:r>
            <a:endParaRPr/>
          </a:p>
        </p:txBody>
      </p:sp>
      <p:sp>
        <p:nvSpPr>
          <p:cNvPr id="315" name="Google Shape;31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p1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7" name="Google Shape;2967;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968" name="Google Shape;2968;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5" name="Google Shape;2975;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76" name="Google Shape;2976;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9" name="Google Shape;2989;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90" name="Google Shape;2990;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0" name="Shape 3000"/>
        <p:cNvGrpSpPr/>
        <p:nvPr/>
      </p:nvGrpSpPr>
      <p:grpSpPr>
        <a:xfrm>
          <a:off x="0" y="0"/>
          <a:ext cx="0" cy="0"/>
          <a:chOff x="0" y="0"/>
          <a:chExt cx="0" cy="0"/>
        </a:xfrm>
      </p:grpSpPr>
      <p:sp>
        <p:nvSpPr>
          <p:cNvPr id="3001" name="Google Shape;3001;p1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2" name="Google Shape;3002;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003" name="Google Shape;3003;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0" name="Google Shape;3010;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11" name="Google Shape;3011;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p1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4" name="Google Shape;3034;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035" name="Google Shape;3035;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2" name="Google Shape;3042;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43" name="Google Shape;3043;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5" name="Google Shape;3105;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6" name="Google Shape;3116;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lang="en-US" u="none"/>
              <a:t>People usually recognize cats and dogs based on the experience of having seen many cats and dogs overtime. </a:t>
            </a:r>
            <a:endParaRPr/>
          </a:p>
          <a:p>
            <a:pPr indent="0" lvl="0" marL="0" marR="0" rtl="0" algn="l">
              <a:lnSpc>
                <a:spcPct val="100000"/>
              </a:lnSpc>
              <a:spcBef>
                <a:spcPts val="0"/>
              </a:spcBef>
              <a:spcAft>
                <a:spcPts val="0"/>
              </a:spcAft>
              <a:buClr>
                <a:schemeClr val="dk1"/>
              </a:buClr>
              <a:buSzPts val="1200"/>
              <a:buFont typeface="Malgun Gothic"/>
              <a:buNone/>
            </a:pPr>
            <a:r>
              <a:rPr b="0" lang="en-US" u="none"/>
              <a:t>This is essentially the same to the computers. Learn from examples and recognize them later.</a:t>
            </a:r>
            <a:br>
              <a:rPr lang="en-US"/>
            </a:br>
            <a:br>
              <a:rPr lang="en-US"/>
            </a:br>
            <a:r>
              <a:rPr b="1" lang="en-US"/>
              <a:t>[Reference Source]</a:t>
            </a:r>
            <a:endParaRPr/>
          </a:p>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Machine Learning &amp; Deep Learning </a:t>
            </a:r>
            <a:r>
              <a:rPr lang="en-US" u="sng">
                <a:solidFill>
                  <a:schemeClr val="hlink"/>
                </a:solidFill>
                <a:hlinkClick r:id="rId2"/>
              </a:rPr>
              <a:t>https://www.mathworks.com/</a:t>
            </a:r>
            <a:endParaRPr b="0" i="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i="0" lang="en-US" sz="1200">
                <a:solidFill>
                  <a:schemeClr val="dk1"/>
                </a:solidFill>
                <a:latin typeface="Arial"/>
                <a:ea typeface="Arial"/>
                <a:cs typeface="Arial"/>
                <a:sym typeface="Arial"/>
              </a:rPr>
              <a:t>Machine Learning &amp; Deep Learning Video </a:t>
            </a:r>
            <a:r>
              <a:rPr lang="en-US" u="sng">
                <a:solidFill>
                  <a:schemeClr val="hlink"/>
                </a:solidFill>
                <a:hlinkClick r:id="rId3"/>
              </a:rPr>
              <a:t>https://www.youtube.com/watch?v=-SgkLEuhfbg&amp;feature=youtu.be</a:t>
            </a:r>
            <a:endParaRPr b="1"/>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2" name="Google Shape;34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53" name="Google Shape;35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Instead of being limited to a single field of technology or methodology, machine learning is an interdisciplinary field that combines academic backgrounds and achievements in various fields such as probability and statistics, computer science, database theory, cognitive science, neuroscience, and pattern recognition, etc.</a:t>
            </a:r>
            <a:endParaRPr/>
          </a:p>
          <a:p>
            <a:pPr indent="0" lvl="0" marL="0" marR="0" rtl="0" algn="l">
              <a:lnSpc>
                <a:spcPct val="100000"/>
              </a:lnSpc>
              <a:spcBef>
                <a:spcPts val="0"/>
              </a:spcBef>
              <a:spcAft>
                <a:spcPts val="0"/>
              </a:spcAft>
              <a:buClr>
                <a:schemeClr val="dk1"/>
              </a:buClr>
              <a:buSzPts val="1200"/>
              <a:buFont typeface="Malgun Gothic"/>
              <a:buNone/>
            </a:pPr>
            <a:r>
              <a:rPr b="1" i="0" lang="en-US" sz="1200">
                <a:solidFill>
                  <a:schemeClr val="dk1"/>
                </a:solidFill>
                <a:latin typeface="Malgun Gothic"/>
                <a:ea typeface="Malgun Gothic"/>
                <a:cs typeface="Malgun Gothic"/>
                <a:sym typeface="Malgun Gothic"/>
              </a:rPr>
              <a:t>Interdisciplinary: </a:t>
            </a:r>
            <a:r>
              <a:rPr b="0" i="0" lang="en-US" sz="1200">
                <a:solidFill>
                  <a:schemeClr val="dk1"/>
                </a:solidFill>
                <a:latin typeface="Malgun Gothic"/>
                <a:ea typeface="Malgun Gothic"/>
                <a:cs typeface="Malgun Gothic"/>
                <a:sym typeface="Malgun Gothic"/>
              </a:rPr>
              <a:t>relating to multiple academical fields.</a:t>
            </a:r>
            <a:endParaRPr b="1"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1" name="Google Shape;39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Malgun Gothic"/>
              <a:buNone/>
            </a:pPr>
            <a:r>
              <a:rPr b="1" lang="en-US" sz="1800">
                <a:solidFill>
                  <a:srgbClr val="000000"/>
                </a:solidFill>
                <a:latin typeface="Malgun Gothic"/>
                <a:ea typeface="Malgun Gothic"/>
                <a:cs typeface="Malgun Gothic"/>
                <a:sym typeface="Malgun Gothic"/>
              </a:rPr>
              <a:t>[Reference Source]</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Refer to the image (https://happy8earth.tistory.com/553)</a:t>
            </a:r>
            <a:endParaRPr/>
          </a:p>
        </p:txBody>
      </p:sp>
      <p:sp>
        <p:nvSpPr>
          <p:cNvPr id="407" name="Google Shape;40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Different technologies for searching data and designing a model have been present in the field of statistics over a long period of time. For instance, those technologies include linear regression, logistic regression, and principal component analysis, etc. Due to the difficult calculation and small amount of data in classical statistics, data mining in current days overcomes these limitations through enough data and outstanding computing ability to solve problems.</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In mathematics and statistics, parameter refers to a variable that shows a certain characteristic of a system or function. In general, it is expressed as θ, and different signs have different meanings.</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0" name="Google Shape;42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lang="en-US" u="none"/>
              <a:t>In standard machine learning methodology, a user prepares for training data set and extracts relevant features such as edges and corners to train the model.</a:t>
            </a:r>
            <a:endParaRPr/>
          </a:p>
          <a:p>
            <a:pPr indent="0" lvl="0" marL="0" marR="0" rtl="0" algn="l">
              <a:lnSpc>
                <a:spcPct val="100000"/>
              </a:lnSpc>
              <a:spcBef>
                <a:spcPts val="0"/>
              </a:spcBef>
              <a:spcAft>
                <a:spcPts val="0"/>
              </a:spcAft>
              <a:buClr>
                <a:schemeClr val="dk1"/>
              </a:buClr>
              <a:buSzPts val="1200"/>
              <a:buFont typeface="Malgun Gothic"/>
              <a:buNone/>
            </a:pPr>
            <a:r>
              <a:rPr b="0" lang="en-US" u="none"/>
              <a:t>Then, the model references the features to classify new objects. This is an example of object recognition and how computers distinguish cats and dogs with a significant level of accuracy.</a:t>
            </a:r>
            <a:endParaRPr/>
          </a:p>
          <a:p>
            <a:pPr indent="0" lvl="0" marL="0" marR="0" rtl="0" algn="l">
              <a:lnSpc>
                <a:spcPct val="100000"/>
              </a:lnSpc>
              <a:spcBef>
                <a:spcPts val="0"/>
              </a:spcBef>
              <a:spcAft>
                <a:spcPts val="0"/>
              </a:spcAft>
              <a:buClr>
                <a:schemeClr val="dk1"/>
              </a:buClr>
              <a:buSzPts val="1200"/>
              <a:buFont typeface="Malgun Gothic"/>
              <a:buNone/>
            </a:pPr>
            <a:br>
              <a:rPr b="0" lang="en-US" u="none"/>
            </a:br>
            <a:r>
              <a:rPr b="1" lang="en-US"/>
              <a:t>[Reference Source]</a:t>
            </a:r>
            <a:endParaRPr/>
          </a:p>
          <a:p>
            <a:pPr indent="0" lvl="0" marL="0" marR="0" rtl="0" algn="l">
              <a:lnSpc>
                <a:spcPct val="100000"/>
              </a:lnSpc>
              <a:spcBef>
                <a:spcPts val="360"/>
              </a:spcBef>
              <a:spcAft>
                <a:spcPts val="0"/>
              </a:spcAft>
              <a:buClr>
                <a:schemeClr val="dk1"/>
              </a:buClr>
              <a:buSzPts val="1200"/>
              <a:buFont typeface="Arial"/>
              <a:buNone/>
            </a:pPr>
            <a:r>
              <a:rPr b="0" i="0" lang="en-US" sz="1200">
                <a:solidFill>
                  <a:schemeClr val="dk1"/>
                </a:solidFill>
                <a:latin typeface="Arial"/>
                <a:ea typeface="Arial"/>
                <a:cs typeface="Arial"/>
                <a:sym typeface="Arial"/>
              </a:rPr>
              <a:t>Machine Learning &amp; Deep Learning Video </a:t>
            </a:r>
            <a:r>
              <a:rPr lang="en-US" u="sng">
                <a:solidFill>
                  <a:schemeClr val="hlink"/>
                </a:solidFill>
                <a:hlinkClick r:id="rId2"/>
              </a:rPr>
              <a:t>https://www.youtube.com/watch?v=-SgkLEuhfbg&amp;feature=youtu.be</a:t>
            </a:r>
            <a:endParaRPr b="1"/>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2" name="Google Shape;43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69" name="Google Shape;56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1" name="Google Shape;16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On the other hand, in deep learning, a user does not need to extract features to feed images into the model, and rather inputs images themselves directly into the deep learning model.</a:t>
            </a:r>
            <a:endParaRPr/>
          </a:p>
          <a:p>
            <a:pPr indent="0" lvl="0" marL="0" rtl="0" algn="l">
              <a:spcBef>
                <a:spcPts val="0"/>
              </a:spcBef>
              <a:spcAft>
                <a:spcPts val="0"/>
              </a:spcAft>
              <a:buNone/>
            </a:pPr>
            <a:r>
              <a:rPr lang="en-US"/>
              <a:t>Deep learning model basically consist of ARTIFICIAL NEURAL NETWORK algorithm which learns by itself to predict the object. Deep learning is a subtype of machine learning and usually more complex than machine learning techniques. The key difference between machine learning and deep learning is whether the model uses ARTIFICIAL NEURAL NETWORK or not.</a:t>
            </a:r>
            <a:br>
              <a:rPr lang="en-US"/>
            </a:br>
            <a:br>
              <a:rPr lang="en-US"/>
            </a:b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lang="en-US"/>
              <a:t>Definition of Deep learning </a:t>
            </a:r>
            <a:r>
              <a:rPr lang="en-US" u="sng">
                <a:solidFill>
                  <a:schemeClr val="hlink"/>
                </a:solidFill>
                <a:hlinkClick r:id="rId2"/>
              </a:rPr>
              <a:t>https://en.wikipedia.org/wiki/Deep_learning</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77" name="Google Shape;57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There can be many different criteria to classify machine-learning based data analysis method depending on different perspectives, but in general, it is classified into supervised learning and unsupervised learning depending on the presence of objective variables (or response variables, output target value), and it is also further classified into reinforced learning and semi-supervised learning, etc.</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90" name="Google Shape;69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32" name="Google Shape;73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53" name="Google Shape;75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Scikit-learn is a machine learning library created with Python.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Sometimes, the most difficult task in solving machine learning problems is to find an estimator that is appropriate to the task.</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Various kinds of estimators are suitable for different types of data and problems.</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The flow chart above is designed to provide brief guidelines regarding methods to approach to the problem with the estimators to be used for the data.</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16" name="Google Shape;81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47" name="Google Shape;84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69" name="Google Shape;86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03" name="Google Shape;90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13" name="Google Shape;91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Typical methods of unsupervised learning include clustering, dimension reduction, association rule learning, unsupervised learning artificial neural network (SOM, etc.) and others, and the applicability of unsupervised learning methods is infinite such that the recently highlighted deep learning method also uses unsupervised learning to reduce the dimensions of input features.</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48" name="Google Shape;94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rPr>
              <a:t>The objectives of this chapter are to set the goal of AI service for providing appropriate services by realizing a system for the works that can be done by human intelligence and to establish practical plans regarding the AI service model and scenario through the analysis of customer requirement. </a:t>
            </a:r>
            <a:endParaRPr sz="1200">
              <a:solidFill>
                <a:srgbClr val="262626"/>
              </a:solidFill>
              <a:latin typeface="Arial"/>
              <a:ea typeface="Arial"/>
              <a:cs typeface="Arial"/>
              <a:sym typeface="Arial"/>
            </a:endParaRPr>
          </a:p>
        </p:txBody>
      </p:sp>
      <p:sp>
        <p:nvSpPr>
          <p:cNvPr id="173" name="Google Shape;17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59" name="Google Shape;95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00" name="Google Shape;100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The instance based learning remembers training samples for learning and is generalized by comparing new data and learned samples using similarity measurements. </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From the figure above, the new sample will be classified as triangle class, since the majority of similar samples is a triangle.</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The model based learning makes a model from many samples and uses it for prediction.</a:t>
            </a:r>
            <a:endParaRPr sz="1200">
              <a:solidFill>
                <a:srgbClr val="262626"/>
              </a:solidFill>
              <a:latin typeface="Arial"/>
              <a:ea typeface="Arial"/>
              <a:cs typeface="Arial"/>
              <a:sym typeface="Arial"/>
            </a:endParaRPr>
          </a:p>
        </p:txBody>
      </p:sp>
      <p:sp>
        <p:nvSpPr>
          <p:cNvPr id="1078" name="Google Shape;107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3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104" name="Google Shape;110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12" name="Google Shape;111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47" name="Google Shape;1147;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61" name="Google Shape;116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90" name="Google Shape;119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04" name="Google Shape;120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33" name="Google Shape;123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90" name="Google Shape;19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Malgun Gothic"/>
              <a:buNone/>
            </a:pPr>
            <a:r>
              <a:rPr b="1" lang="en-US" sz="1200">
                <a:solidFill>
                  <a:srgbClr val="000000"/>
                </a:solidFill>
                <a:latin typeface="Malgun Gothic"/>
                <a:ea typeface="Malgun Gothic"/>
                <a:cs typeface="Malgun Gothic"/>
                <a:sym typeface="Malgun Gothic"/>
              </a:rPr>
              <a:t>[Reference Source]</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https://statkclee.github.io/ml/ml-model-selection.html</a:t>
            </a:r>
            <a:endParaRPr/>
          </a:p>
        </p:txBody>
      </p:sp>
      <p:sp>
        <p:nvSpPr>
          <p:cNvPr id="1246" name="Google Shape;124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Malgun Gothic"/>
              <a:buNone/>
            </a:pPr>
            <a:r>
              <a:rPr b="1" lang="en-US" sz="1200">
                <a:solidFill>
                  <a:srgbClr val="000000"/>
                </a:solidFill>
                <a:latin typeface="Malgun Gothic"/>
                <a:ea typeface="Malgun Gothic"/>
                <a:cs typeface="Malgun Gothic"/>
                <a:sym typeface="Malgun Gothic"/>
              </a:rPr>
              <a:t>[Reference Source]</a:t>
            </a:r>
            <a:endParaRPr/>
          </a:p>
          <a:p>
            <a:pPr indent="0" lvl="0" marL="0" marR="0" rtl="0" algn="l">
              <a:lnSpc>
                <a:spcPct val="100000"/>
              </a:lnSpc>
              <a:spcBef>
                <a:spcPts val="0"/>
              </a:spcBef>
              <a:spcAft>
                <a:spcPts val="0"/>
              </a:spcAft>
              <a:buClr>
                <a:schemeClr val="lt1"/>
              </a:buClr>
              <a:buSzPts val="1200"/>
              <a:buFont typeface="Arial"/>
              <a:buNone/>
            </a:pPr>
            <a:r>
              <a:rPr b="0" lang="en-US" sz="1200">
                <a:solidFill>
                  <a:schemeClr val="lt1"/>
                </a:solidFill>
                <a:latin typeface="Arial"/>
                <a:ea typeface="Arial"/>
                <a:cs typeface="Arial"/>
                <a:sym typeface="Arial"/>
              </a:rPr>
              <a:t>https://towardsdatascience.com/multi-class-metrics-made-simple-prat-i-precision-and-recall-9250280bddc2</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67" name="Google Shape;126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13" name="Google Shape;131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41" name="Google Shape;1341;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4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5" name="Google Shape;137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376" name="Google Shape;1376;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3" name="Google Shape;138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84" name="Google Shape;138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4" name="Google Shape;140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05" name="Google Shape;140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0" name="Google Shape;142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21" name="Google Shape;142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0" name="Google Shape;143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31" name="Google Shape;143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0" name="Google Shape;144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41" name="Google Shape;1441;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lang="en-US" u="none"/>
              <a:t>The most important ability of AI is reasoning. Like human, AI can reason from fact to draw conclusion or implication. Prior to the emergence of AI, computer should be programmed by human to get an answer to the question. </a:t>
            </a:r>
            <a:br>
              <a:rPr lang="en-US"/>
            </a:br>
            <a:br>
              <a:rPr lang="en-US"/>
            </a:b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b="0" lang="en-US"/>
              <a:t>picture of John McCarthy </a:t>
            </a:r>
            <a:r>
              <a:rPr lang="en-US" u="sng">
                <a:solidFill>
                  <a:schemeClr val="hlink"/>
                </a:solidFill>
                <a:hlinkClick r:id="rId2"/>
              </a:rPr>
              <a:t>https://www.wired.com/2011/10/john-mccarthy-father-of-ai-and-lisp-dies-at-84/</a:t>
            </a:r>
            <a:endParaRPr/>
          </a:p>
          <a:p>
            <a:pPr indent="0" lvl="0" marL="0" marR="0" rtl="0" algn="l">
              <a:lnSpc>
                <a:spcPct val="100000"/>
              </a:lnSpc>
              <a:spcBef>
                <a:spcPts val="0"/>
              </a:spcBef>
              <a:spcAft>
                <a:spcPts val="0"/>
              </a:spcAft>
              <a:buClr>
                <a:schemeClr val="dk1"/>
              </a:buClr>
              <a:buSzPts val="1200"/>
              <a:buFont typeface="Malgun Gothic"/>
              <a:buNone/>
            </a:pPr>
            <a:r>
              <a:rPr b="0" lang="en-US"/>
              <a:t>Definition of AI </a:t>
            </a:r>
            <a:r>
              <a:rPr lang="en-US" sz="1200" u="sng">
                <a:solidFill>
                  <a:schemeClr val="hlink"/>
                </a:solidFill>
                <a:hlinkClick r:id="rId3"/>
              </a:rPr>
              <a:t>https://simple.m.wikipedia.org/wiki/Artificial_intelligence</a:t>
            </a:r>
            <a:endParaRPr b="1"/>
          </a:p>
          <a:p>
            <a:pPr indent="0" lvl="0" marL="0" marR="0" rtl="0" algn="l">
              <a:lnSpc>
                <a:spcPct val="100000"/>
              </a:lnSpc>
              <a:spcBef>
                <a:spcPts val="0"/>
              </a:spcBef>
              <a:spcAft>
                <a:spcPts val="0"/>
              </a:spcAft>
              <a:buClr>
                <a:schemeClr val="dk1"/>
              </a:buClr>
              <a:buSzPts val="1200"/>
              <a:buFont typeface="Malgun Gothic"/>
              <a:buNone/>
            </a:pPr>
            <a:r>
              <a:rPr lang="en-US"/>
              <a:t>Feature of AI </a:t>
            </a:r>
            <a:r>
              <a:rPr lang="en-US" sz="1200" u="sng">
                <a:solidFill>
                  <a:schemeClr val="hlink"/>
                </a:solidFill>
                <a:hlinkClick r:id="rId4"/>
              </a:rPr>
              <a:t>https://searchenterpriseai.techtarget.com/definition/AI-Artificial-Intelligence</a:t>
            </a:r>
            <a:endParaRPr sz="1200">
              <a:solidFill>
                <a:srgbClr val="6C6C6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lang="en-US"/>
              <a:t>Progress of AI </a:t>
            </a:r>
            <a:r>
              <a:rPr lang="en-US" u="sng">
                <a:solidFill>
                  <a:schemeClr val="hlink"/>
                </a:solidFill>
                <a:hlinkClick r:id="rId5"/>
              </a:rPr>
              <a:t>https://en.wikipedia.org/wiki/Progress_in_artificial_intelligence</a:t>
            </a:r>
            <a:endParaRPr/>
          </a:p>
          <a:p>
            <a:pPr indent="0" lvl="0" marL="0" marR="0" rtl="0" algn="l">
              <a:lnSpc>
                <a:spcPct val="100000"/>
              </a:lnSpc>
              <a:spcBef>
                <a:spcPts val="0"/>
              </a:spcBef>
              <a:spcAft>
                <a:spcPts val="0"/>
              </a:spcAft>
              <a:buClr>
                <a:schemeClr val="dk1"/>
              </a:buClr>
              <a:buSzPts val="1200"/>
              <a:buFont typeface="Malgun Gothic"/>
              <a:buNone/>
            </a:pPr>
            <a:r>
              <a:rPr lang="en-US"/>
              <a:t>What is AI</a:t>
            </a:r>
            <a:r>
              <a:rPr lang="en-US" u="sng">
                <a:solidFill>
                  <a:schemeClr val="hlink"/>
                </a:solidFill>
                <a:hlinkClick r:id="rId6"/>
              </a:rPr>
              <a:t> https://en.wikipedia.org/wiki/Artificial_intelligence</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8" name="Google Shape;19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82" name="Google Shape;148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5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518" name="Google Shape;151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5" name="Google Shape;152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Malgun Gothic"/>
              <a:buNone/>
            </a:pPr>
            <a:r>
              <a:rPr b="1" lang="en-US" sz="1800">
                <a:solidFill>
                  <a:srgbClr val="000000"/>
                </a:solidFill>
                <a:latin typeface="Malgun Gothic"/>
                <a:ea typeface="Malgun Gothic"/>
                <a:cs typeface="Malgun Gothic"/>
                <a:sym typeface="Malgun Gothic"/>
              </a:rPr>
              <a:t>[Reference Source]</a:t>
            </a:r>
            <a:endParaRPr/>
          </a:p>
          <a:p>
            <a:pPr indent="0" lvl="0" marL="0" marR="0" rtl="0" algn="l">
              <a:lnSpc>
                <a:spcPct val="100000"/>
              </a:lnSpc>
              <a:spcBef>
                <a:spcPts val="0"/>
              </a:spcBef>
              <a:spcAft>
                <a:spcPts val="0"/>
              </a:spcAft>
              <a:buClr>
                <a:schemeClr val="dk1"/>
              </a:buClr>
              <a:buSzPts val="1200"/>
              <a:buFont typeface="Arial"/>
              <a:buNone/>
            </a:pPr>
            <a:r>
              <a:rPr b="0" lang="en-US" sz="1200">
                <a:latin typeface="Arial"/>
                <a:ea typeface="Arial"/>
                <a:cs typeface="Arial"/>
                <a:sym typeface="Arial"/>
              </a:rPr>
              <a:t>https://www.nature.com/articles/nature21056</a:t>
            </a:r>
            <a:endParaRPr/>
          </a:p>
          <a:p>
            <a:pPr indent="0" lvl="0" marL="0" marR="0" rtl="0" algn="l">
              <a:lnSpc>
                <a:spcPct val="100000"/>
              </a:lnSpc>
              <a:spcBef>
                <a:spcPts val="0"/>
              </a:spcBef>
              <a:spcAft>
                <a:spcPts val="0"/>
              </a:spcAft>
              <a:buClr>
                <a:schemeClr val="dk1"/>
              </a:buClr>
              <a:buSzPts val="1200"/>
              <a:buFont typeface="Arial"/>
              <a:buNone/>
            </a:pPr>
            <a:r>
              <a:rPr b="0" lang="en-US" sz="1200">
                <a:latin typeface="Arial"/>
                <a:ea typeface="Arial"/>
                <a:cs typeface="Arial"/>
                <a:sym typeface="Arial"/>
              </a:rPr>
              <a:t>https://deepmind.com/blog/alphafold/</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26" name="Google Shape;152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6" name="Google Shape;154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sng">
                <a:solidFill>
                  <a:schemeClr val="dk1"/>
                </a:solidFill>
                <a:latin typeface="Malgun Gothic"/>
                <a:ea typeface="Malgun Gothic"/>
                <a:cs typeface="Malgun Gothic"/>
                <a:sym typeface="Malgun Gothic"/>
              </a:rPr>
              <a:t>Machine Learning (ML): </a:t>
            </a:r>
            <a:r>
              <a:rPr b="0" i="0" lang="en-US" sz="1200">
                <a:solidFill>
                  <a:schemeClr val="dk1"/>
                </a:solidFill>
                <a:latin typeface="Malgun Gothic"/>
                <a:ea typeface="Malgun Gothic"/>
                <a:cs typeface="Malgun Gothic"/>
                <a:sym typeface="Malgun Gothic"/>
              </a:rPr>
              <a:t>It is a method where the target (goal) is defined and the steps to reach that target is learned by the machine itself by training (gaining experience).For example to identify a simple object such as an apple or orange. The target is achieved not by explicitly specifying the details about it and coding it but it is just as we teach a child by showing multiple different pictures of it and therefore allowing the machine to define the steps to identify it like an apple or an orange.</a:t>
            </a:r>
            <a:endParaRPr b="0" i="0" sz="1200" u="sng">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u="sng">
                <a:solidFill>
                  <a:schemeClr val="dk1"/>
                </a:solidFill>
                <a:latin typeface="Malgun Gothic"/>
                <a:ea typeface="Malgun Gothic"/>
                <a:cs typeface="Malgun Gothic"/>
                <a:sym typeface="Malgun Gothic"/>
              </a:rPr>
              <a:t>Natural Language Processing (NLP):</a:t>
            </a:r>
            <a:r>
              <a:rPr b="0" i="0" lang="en-US" sz="1200">
                <a:solidFill>
                  <a:schemeClr val="dk1"/>
                </a:solidFill>
                <a:latin typeface="Malgun Gothic"/>
                <a:ea typeface="Malgun Gothic"/>
                <a:cs typeface="Malgun Gothic"/>
                <a:sym typeface="Malgun Gothic"/>
              </a:rPr>
              <a:t> Natural Language Processing is broadly defined as the automatic manipulation of natural language, both speech and text, by software. Well-known examples are email spam detection, fake news detection, and machine translation.</a:t>
            </a:r>
            <a:endParaRPr b="0" i="0" sz="1200" u="sng">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u="sng">
                <a:solidFill>
                  <a:schemeClr val="dk1"/>
                </a:solidFill>
                <a:latin typeface="Malgun Gothic"/>
                <a:ea typeface="Malgun Gothic"/>
                <a:cs typeface="Malgun Gothic"/>
                <a:sym typeface="Malgun Gothic"/>
              </a:rPr>
              <a:t>Vision: </a:t>
            </a:r>
            <a:r>
              <a:rPr b="0" i="0" lang="en-US" sz="1200">
                <a:solidFill>
                  <a:schemeClr val="dk1"/>
                </a:solidFill>
                <a:latin typeface="Malgun Gothic"/>
                <a:ea typeface="Malgun Gothic"/>
                <a:cs typeface="Malgun Gothic"/>
                <a:sym typeface="Malgun Gothic"/>
              </a:rPr>
              <a:t>This field includes techniques that enables machines to see just as humans do. </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Computer vision captures and analyses visual information </a:t>
            </a:r>
            <a:r>
              <a:rPr b="0" i="0" lang="en-US" sz="1200" u="none">
                <a:solidFill>
                  <a:schemeClr val="dk1"/>
                </a:solidFill>
                <a:latin typeface="Malgun Gothic"/>
                <a:ea typeface="Malgun Gothic"/>
                <a:cs typeface="Malgun Gothic"/>
                <a:sym typeface="Malgun Gothic"/>
              </a:rPr>
              <a:t>using a camera, analog-to-digital conversion, and digital signal processing. Machine vision is a specific area of study that deals with industrial use of computer vision. Machine vision can be compared to human eyesight but it is </a:t>
            </a:r>
            <a:r>
              <a:rPr b="0" i="0" lang="en-US" sz="1200">
                <a:solidFill>
                  <a:schemeClr val="dk1"/>
                </a:solidFill>
                <a:latin typeface="Malgun Gothic"/>
                <a:ea typeface="Malgun Gothic"/>
                <a:cs typeface="Malgun Gothic"/>
                <a:sym typeface="Malgun Gothic"/>
              </a:rPr>
              <a:t>not limited to the human capability. It is usually achieved through machine learning to get the best possible results.</a:t>
            </a:r>
            <a:endParaRPr/>
          </a:p>
          <a:p>
            <a:pPr indent="0" lvl="0" marL="0" rtl="0" algn="l">
              <a:spcBef>
                <a:spcPts val="0"/>
              </a:spcBef>
              <a:spcAft>
                <a:spcPts val="0"/>
              </a:spcAft>
              <a:buNone/>
            </a:pPr>
            <a:r>
              <a:rPr b="0" i="0" lang="en-US" sz="1200" u="none">
                <a:solidFill>
                  <a:schemeClr val="dk1"/>
                </a:solidFill>
                <a:latin typeface="Malgun Gothic"/>
                <a:ea typeface="Malgun Gothic"/>
                <a:cs typeface="Malgun Gothic"/>
                <a:sym typeface="Malgun Gothic"/>
              </a:rPr>
              <a:t>Image recognition includes feature detection and feature extraction. Typical use cases are facial recognition, license plate matching, optical character matching, and pattern matching.</a:t>
            </a:r>
            <a:endParaRPr sz="1200">
              <a:latin typeface="Arial"/>
              <a:ea typeface="Arial"/>
              <a:cs typeface="Arial"/>
              <a:sym typeface="Arial"/>
            </a:endParaRPr>
          </a:p>
          <a:p>
            <a:pPr indent="0" lvl="0" marL="0" rtl="0" algn="l">
              <a:spcBef>
                <a:spcPts val="0"/>
              </a:spcBef>
              <a:spcAft>
                <a:spcPts val="0"/>
              </a:spcAft>
              <a:buNone/>
            </a:pPr>
            <a:r>
              <a:rPr b="0" lang="en-US" sz="1200" u="sng">
                <a:latin typeface="Arial"/>
                <a:ea typeface="Arial"/>
                <a:cs typeface="Arial"/>
                <a:sym typeface="Arial"/>
              </a:rPr>
              <a:t>Speech: </a:t>
            </a:r>
            <a:r>
              <a:rPr lang="en-US" sz="1200">
                <a:latin typeface="Arial"/>
                <a:ea typeface="Arial"/>
                <a:cs typeface="Arial"/>
                <a:sym typeface="Arial"/>
              </a:rPr>
              <a:t>Speech recognition is the ability of a machine or program to identify words and phrases in spoken language and convert them to a machine-readable format. The most frequent applications of speech recognition within the enterprise include voice assistant, smart speaker, in-car systems, hands-free computing, and automatic translation.</a:t>
            </a:r>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 </a:t>
            </a:r>
            <a:endParaRPr/>
          </a:p>
          <a:p>
            <a:pPr indent="0" lvl="0" marL="0" rtl="0" algn="l">
              <a:spcBef>
                <a:spcPts val="0"/>
              </a:spcBef>
              <a:spcAft>
                <a:spcPts val="0"/>
              </a:spcAft>
              <a:buNone/>
            </a:pPr>
            <a:r>
              <a:rPr b="0" lang="en-US"/>
              <a:t>Application of AI </a:t>
            </a:r>
            <a:r>
              <a:rPr lang="en-US" sz="1200" u="sng">
                <a:solidFill>
                  <a:schemeClr val="hlink"/>
                </a:solidFill>
                <a:hlinkClick r:id="rId2"/>
              </a:rPr>
              <a:t>https://hackernoon.com/artificial-intelligence-trends-to-watch-out-in-2019-b04q23dz5</a:t>
            </a:r>
            <a:endParaRPr sz="1200"/>
          </a:p>
          <a:p>
            <a:pPr indent="0" lvl="0" marL="0" rtl="0" algn="l">
              <a:spcBef>
                <a:spcPts val="0"/>
              </a:spcBef>
              <a:spcAft>
                <a:spcPts val="0"/>
              </a:spcAft>
              <a:buNone/>
            </a:pPr>
            <a:r>
              <a:rPr b="0" i="0" lang="en-US" sz="1200" u="none">
                <a:solidFill>
                  <a:schemeClr val="dk1"/>
                </a:solidFill>
                <a:latin typeface="Malgun Gothic"/>
                <a:ea typeface="Malgun Gothic"/>
                <a:cs typeface="Malgun Gothic"/>
                <a:sym typeface="Malgun Gothic"/>
              </a:rPr>
              <a:t>There are many ways AI can be achieved some of them are as follows: </a:t>
            </a:r>
            <a:r>
              <a:rPr lang="en-US" sz="1200" u="sng">
                <a:solidFill>
                  <a:schemeClr val="hlink"/>
                </a:solidFill>
                <a:hlinkClick r:id="rId3"/>
              </a:rPr>
              <a:t>https://medium.com/@chethankumargn/artificial-intelligence-definition-types-examples-technologies-962ea75c7b9b</a:t>
            </a:r>
            <a:endParaRPr sz="1200"/>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Systems that use AI are able to carry out tasks that are characteristic of human intelligence. </a:t>
            </a:r>
            <a:r>
              <a:rPr lang="en-US" sz="1200" u="sng">
                <a:solidFill>
                  <a:schemeClr val="hlink"/>
                </a:solidFill>
                <a:hlinkClick r:id="rId4"/>
              </a:rPr>
              <a:t>https://www.process.st/applications-of-ai/</a:t>
            </a:r>
            <a:endParaRPr sz="1200"/>
          </a:p>
          <a:p>
            <a:pPr indent="0" lvl="0" marL="0" marR="0" rtl="0" algn="l">
              <a:lnSpc>
                <a:spcPct val="100000"/>
              </a:lnSpc>
              <a:spcBef>
                <a:spcPts val="0"/>
              </a:spcBef>
              <a:spcAft>
                <a:spcPts val="0"/>
              </a:spcAft>
              <a:buClr>
                <a:schemeClr val="dk1"/>
              </a:buClr>
              <a:buSzPts val="1200"/>
              <a:buFont typeface="Malgun Gothic"/>
              <a:buNone/>
            </a:pPr>
            <a:r>
              <a:t/>
            </a:r>
            <a:endParaRPr sz="1200"/>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47" name="Google Shape;1547;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7" name="Google Shape;161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18" name="Google Shape;1618;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7" name="Google Shape;162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28" name="Google Shape;1628;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5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7" name="Google Shape;163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638" name="Google Shape;163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5" name="Google Shape;1645;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93EB0"/>
              </a:buClr>
              <a:buSzPts val="1200"/>
              <a:buFont typeface="Arial"/>
              <a:buNone/>
            </a:pPr>
            <a:r>
              <a:rPr lang="en-US" sz="1200">
                <a:latin typeface="Arial"/>
                <a:ea typeface="Arial"/>
                <a:cs typeface="Arial"/>
                <a:sym typeface="Arial"/>
              </a:rPr>
              <a:t>Image recognition accuracy of artificial intelligence has already surpass far beyond the human level. </a:t>
            </a:r>
            <a:endParaRPr/>
          </a:p>
          <a:p>
            <a:pPr indent="0" lvl="0" marL="0" marR="0" rtl="0" algn="l">
              <a:lnSpc>
                <a:spcPct val="100000"/>
              </a:lnSpc>
              <a:spcBef>
                <a:spcPts val="800"/>
              </a:spcBef>
              <a:spcAft>
                <a:spcPts val="0"/>
              </a:spcAft>
              <a:buClr>
                <a:srgbClr val="193EB0"/>
              </a:buClr>
              <a:buSzPts val="1200"/>
              <a:buFont typeface="Arial"/>
              <a:buNone/>
            </a:pPr>
            <a:r>
              <a:rPr lang="en-US" sz="1200">
                <a:latin typeface="Arial"/>
                <a:ea typeface="Arial"/>
                <a:cs typeface="Arial"/>
                <a:sym typeface="Arial"/>
              </a:rPr>
              <a:t>Adoption of </a:t>
            </a:r>
            <a:r>
              <a:rPr lang="en-US" sz="1200">
                <a:solidFill>
                  <a:srgbClr val="262626"/>
                </a:solidFill>
                <a:latin typeface="Arial"/>
                <a:ea typeface="Arial"/>
                <a:cs typeface="Arial"/>
                <a:sym typeface="Arial"/>
              </a:rPr>
              <a:t>Convolutional Neural Networks significantly improved accuracy of image recognition.</a:t>
            </a:r>
            <a:endParaRPr sz="1200">
              <a:latin typeface="Arial"/>
              <a:ea typeface="Arial"/>
              <a:cs typeface="Arial"/>
              <a:sym typeface="Arial"/>
            </a:endParaRPr>
          </a:p>
          <a:p>
            <a:pPr indent="0" lvl="0" marL="0" marR="0" rtl="0" algn="l">
              <a:lnSpc>
                <a:spcPct val="100000"/>
              </a:lnSpc>
              <a:spcBef>
                <a:spcPts val="800"/>
              </a:spcBef>
              <a:spcAft>
                <a:spcPts val="0"/>
              </a:spcAft>
              <a:buClr>
                <a:srgbClr val="193EB0"/>
              </a:buClr>
              <a:buSzPts val="1200"/>
              <a:buFont typeface="Arial"/>
              <a:buNone/>
            </a:pPr>
            <a:r>
              <a:t/>
            </a:r>
            <a:endParaRPr sz="1200">
              <a:latin typeface="Arial"/>
              <a:ea typeface="Arial"/>
              <a:cs typeface="Arial"/>
              <a:sym typeface="Arial"/>
            </a:endParaRPr>
          </a:p>
          <a:p>
            <a:pPr indent="0" lvl="0" marL="0" rtl="0" algn="l">
              <a:spcBef>
                <a:spcPts val="800"/>
              </a:spcBef>
              <a:spcAft>
                <a:spcPts val="0"/>
              </a:spcAft>
              <a:buNone/>
            </a:pP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Review: SENet — Squeeze-and-Excitation Network, Winner of ILSVRC 2017 (Image Classification)</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2"/>
              </a:rPr>
              <a:t>https://towardsdatascience.com/review-senet-squeeze-and-excitation-network-winner-of-ilsvrc-2017-image-classification-a887b98b2883</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46" name="Google Shape;1646;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2" name="Google Shape;168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Application of Image Recognition</a:t>
            </a:r>
            <a:endParaRPr b="0" sz="1200" u="none">
              <a:latin typeface="Arial"/>
              <a:ea typeface="Arial"/>
              <a:cs typeface="Arial"/>
              <a:sym typeface="Arial"/>
            </a:endParaRPr>
          </a:p>
          <a:p>
            <a:pPr indent="-182563" lvl="0" marL="182563" marR="0" rtl="0" algn="l">
              <a:lnSpc>
                <a:spcPct val="100000"/>
              </a:lnSpc>
              <a:spcBef>
                <a:spcPts val="0"/>
              </a:spcBef>
              <a:spcAft>
                <a:spcPts val="0"/>
              </a:spcAft>
              <a:buClr>
                <a:srgbClr val="193EB0"/>
              </a:buClr>
              <a:buSzPts val="1200"/>
              <a:buFont typeface="Arial"/>
              <a:buChar char="‣"/>
            </a:pPr>
            <a:r>
              <a:rPr b="0" lang="en-US" sz="1200" u="sng">
                <a:latin typeface="Arial"/>
                <a:ea typeface="Arial"/>
                <a:cs typeface="Arial"/>
                <a:sym typeface="Arial"/>
              </a:rPr>
              <a:t>Automotive Industry</a:t>
            </a:r>
            <a:r>
              <a:rPr b="0" lang="en-US" sz="1200" u="none">
                <a:latin typeface="Arial"/>
                <a:ea typeface="Arial"/>
                <a:cs typeface="Arial"/>
                <a:sym typeface="Arial"/>
              </a:rPr>
              <a:t>: Image recognition and processing is an essential part of autonomous vehicles. Cars of the future are expected to detect obstacles and warn you about proximity to guardrails and walkways. The technology is even capable of reading road signs and stop lights. Computer vision systems powered by deep learning are trained using thousands of images. Images of road signs, humans, roads, etc. under different weather conditions are fed into the neural networks. The systems get intelligent as more training data is fed into the system.</a:t>
            </a:r>
            <a:endParaRPr b="1" sz="1200" u="none">
              <a:latin typeface="Arial"/>
              <a:ea typeface="Arial"/>
              <a:cs typeface="Arial"/>
              <a:sym typeface="Arial"/>
            </a:endParaRPr>
          </a:p>
          <a:p>
            <a:pPr indent="-182563" lvl="0" marL="182563" marR="0" rtl="0" algn="l">
              <a:lnSpc>
                <a:spcPct val="100000"/>
              </a:lnSpc>
              <a:spcBef>
                <a:spcPts val="800"/>
              </a:spcBef>
              <a:spcAft>
                <a:spcPts val="0"/>
              </a:spcAft>
              <a:buClr>
                <a:srgbClr val="193EB0"/>
              </a:buClr>
              <a:buSzPts val="1200"/>
              <a:buFont typeface="Arial"/>
              <a:buChar char="‣"/>
            </a:pPr>
            <a:r>
              <a:rPr b="0" lang="en-US" sz="1200" u="sng">
                <a:latin typeface="Arial"/>
                <a:ea typeface="Arial"/>
                <a:cs typeface="Arial"/>
                <a:sym typeface="Arial"/>
              </a:rPr>
              <a:t>E-commerce Industry</a:t>
            </a:r>
            <a:r>
              <a:rPr b="0" lang="en-US" sz="1200" u="none">
                <a:latin typeface="Arial"/>
                <a:ea typeface="Arial"/>
                <a:cs typeface="Arial"/>
                <a:sym typeface="Arial"/>
              </a:rPr>
              <a:t>: The level of adoption of this technology is the highest in e-commerce including search and advertising. Image recognition can transform your smartphone into a virtual showroom. It is used in mobile applications to identify specific products. It presents a more interactive view of the world by making everything they see searchable. </a:t>
            </a:r>
            <a:endParaRPr/>
          </a:p>
          <a:p>
            <a:pPr indent="-182563" lvl="0" marL="182563" marR="0" rtl="0" algn="l">
              <a:lnSpc>
                <a:spcPct val="100000"/>
              </a:lnSpc>
              <a:spcBef>
                <a:spcPts val="800"/>
              </a:spcBef>
              <a:spcAft>
                <a:spcPts val="0"/>
              </a:spcAft>
              <a:buClr>
                <a:srgbClr val="193EB0"/>
              </a:buClr>
              <a:buSzPts val="1200"/>
              <a:buFont typeface="Arial"/>
              <a:buChar char="‣"/>
            </a:pPr>
            <a:r>
              <a:rPr b="0" lang="en-US" sz="1200" u="sng">
                <a:latin typeface="Arial"/>
                <a:ea typeface="Arial"/>
                <a:cs typeface="Arial"/>
                <a:sym typeface="Arial"/>
              </a:rPr>
              <a:t>Gaming Industry</a:t>
            </a:r>
            <a:r>
              <a:rPr b="0" lang="en-US" sz="1200" u="none">
                <a:latin typeface="Arial"/>
                <a:ea typeface="Arial"/>
                <a:cs typeface="Arial"/>
                <a:sym typeface="Arial"/>
              </a:rPr>
              <a:t>: The world of gaming will be revolutionized by image recognition and computer vision technology. In fact, this revolution is already started. The Microsoft Kinect video game holds Guinness World Record for the fastest-selling consumer electronics device ever. The game is based on computer vision and tracks the human body in real time. Serious gamers are more inclined towards the ones with action in the real world away from the device. Image recognition holds the key in generating such new user experiences and user interfaces. </a:t>
            </a:r>
            <a:endParaRPr/>
          </a:p>
          <a:p>
            <a:pPr indent="0" lvl="0" marL="0" marR="0" rtl="0" algn="l">
              <a:lnSpc>
                <a:spcPct val="100000"/>
              </a:lnSpc>
              <a:spcBef>
                <a:spcPts val="800"/>
              </a:spcBef>
              <a:spcAft>
                <a:spcPts val="0"/>
              </a:spcAft>
              <a:buClr>
                <a:srgbClr val="193EB0"/>
              </a:buClr>
              <a:buSzPts val="1200"/>
              <a:buFont typeface="Arial"/>
              <a:buNone/>
            </a:pPr>
            <a:r>
              <a:t/>
            </a:r>
            <a:endParaRPr sz="1200">
              <a:latin typeface="Arial"/>
              <a:ea typeface="Arial"/>
              <a:cs typeface="Arial"/>
              <a:sym typeface="Arial"/>
            </a:endParaRPr>
          </a:p>
          <a:p>
            <a:pPr indent="0" lvl="0" marL="0" rtl="0" algn="l">
              <a:spcBef>
                <a:spcPts val="800"/>
              </a:spcBef>
              <a:spcAft>
                <a:spcPts val="0"/>
              </a:spcAft>
              <a:buNone/>
            </a:pPr>
            <a:r>
              <a:rPr b="1" lang="en-US"/>
              <a:t>[Reference Source]</a:t>
            </a:r>
            <a:endParaRPr/>
          </a:p>
          <a:p>
            <a:pPr indent="0" lvl="0" marL="0" rtl="0" algn="l">
              <a:spcBef>
                <a:spcPts val="0"/>
              </a:spcBef>
              <a:spcAft>
                <a:spcPts val="0"/>
              </a:spcAft>
              <a:buNone/>
            </a:pPr>
            <a:r>
              <a:rPr b="0" lang="en-US"/>
              <a:t>Application of Image Recognition </a:t>
            </a:r>
            <a:r>
              <a:rPr lang="en-US" u="sng">
                <a:solidFill>
                  <a:schemeClr val="hlink"/>
                </a:solidFill>
                <a:hlinkClick r:id="rId2"/>
              </a:rPr>
              <a:t>https://marutitech.com/working-image-recognition/</a:t>
            </a:r>
            <a:endParaRPr/>
          </a:p>
          <a:p>
            <a:pPr indent="0" lvl="0" marL="0" rtl="0" algn="l">
              <a:spcBef>
                <a:spcPts val="0"/>
              </a:spcBef>
              <a:spcAft>
                <a:spcPts val="0"/>
              </a:spcAft>
              <a:buNone/>
            </a:pPr>
            <a:r>
              <a:rPr b="0" lang="en-US"/>
              <a:t>Image Recognition market size </a:t>
            </a:r>
            <a:r>
              <a:rPr lang="en-US" u="sng">
                <a:solidFill>
                  <a:schemeClr val="hlink"/>
                </a:solidFill>
                <a:hlinkClick r:id="rId3"/>
              </a:rPr>
              <a:t>https://www.marketsandmarkets.com/Market-Reports/image-recognition-market-222404611.html</a:t>
            </a:r>
            <a:endParaRPr/>
          </a:p>
          <a:p>
            <a:pPr indent="0" lvl="0" marL="0" rtl="0" algn="l">
              <a:spcBef>
                <a:spcPts val="0"/>
              </a:spcBef>
              <a:spcAft>
                <a:spcPts val="0"/>
              </a:spcAft>
              <a:buNone/>
            </a:pPr>
            <a:r>
              <a:t/>
            </a:r>
            <a:endParaRPr b="1"/>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83" name="Google Shape;1683;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6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3" name="Google Shape;171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714" name="Google Shape;1714;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4" name="Google Shape;21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1" name="Google Shape;172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Application of Computer vision</a:t>
            </a:r>
            <a:endParaRPr/>
          </a:p>
          <a:p>
            <a:pPr indent="0" lvl="0" marL="0" rtl="0" algn="l">
              <a:spcBef>
                <a:spcPts val="0"/>
              </a:spcBef>
              <a:spcAft>
                <a:spcPts val="0"/>
              </a:spcAft>
              <a:buNone/>
            </a:pPr>
            <a:r>
              <a:t/>
            </a:r>
            <a:endParaRPr b="0" sz="1200" u="none">
              <a:latin typeface="Arial"/>
              <a:ea typeface="Arial"/>
              <a:cs typeface="Arial"/>
              <a:sym typeface="Arial"/>
            </a:endParaRPr>
          </a:p>
          <a:p>
            <a:pPr indent="-182563" lvl="0" marL="182563" marR="0" rtl="0" algn="l">
              <a:lnSpc>
                <a:spcPct val="100000"/>
              </a:lnSpc>
              <a:spcBef>
                <a:spcPts val="0"/>
              </a:spcBef>
              <a:spcAft>
                <a:spcPts val="0"/>
              </a:spcAft>
              <a:buClr>
                <a:srgbClr val="193EB0"/>
              </a:buClr>
              <a:buSzPts val="1200"/>
              <a:buFont typeface="Arial"/>
              <a:buChar char="‣"/>
            </a:pPr>
            <a:r>
              <a:rPr b="0" lang="en-US" sz="1200" u="sng">
                <a:latin typeface="Arial"/>
                <a:ea typeface="Arial"/>
                <a:cs typeface="Arial"/>
                <a:sym typeface="Arial"/>
              </a:rPr>
              <a:t>Scientific Research</a:t>
            </a:r>
            <a:r>
              <a:rPr b="0" lang="en-US" sz="1200" u="none">
                <a:latin typeface="Arial"/>
                <a:ea typeface="Arial"/>
                <a:cs typeface="Arial"/>
                <a:sym typeface="Arial"/>
              </a:rPr>
              <a:t>: Thousands of laboratories worldwide employ computer vision systems as the core of scientific experiments. Chemical and physical labs get access to the processes, which used to be invisible for a human naked eye. Thus, they have a unique opportunity of getting the exhaustive information. With computer vision technologies, biologists can study animal behavior. It can be achieved regardless of the physical location - at the lab or in the wild. Medical specialists can benefit from computer vision as well while conducting tests or working on new medicines.</a:t>
            </a:r>
            <a:endParaRPr/>
          </a:p>
          <a:p>
            <a:pPr indent="-182563" lvl="0" marL="182563" marR="0" rtl="0" algn="l">
              <a:lnSpc>
                <a:spcPct val="100000"/>
              </a:lnSpc>
              <a:spcBef>
                <a:spcPts val="800"/>
              </a:spcBef>
              <a:spcAft>
                <a:spcPts val="0"/>
              </a:spcAft>
              <a:buClr>
                <a:srgbClr val="193EB0"/>
              </a:buClr>
              <a:buSzPts val="1200"/>
              <a:buFont typeface="Arial"/>
              <a:buChar char="‣"/>
            </a:pPr>
            <a:r>
              <a:rPr b="0" lang="en-US" sz="1200" u="sng">
                <a:latin typeface="Arial"/>
                <a:ea typeface="Arial"/>
                <a:cs typeface="Arial"/>
                <a:sym typeface="Arial"/>
              </a:rPr>
              <a:t>Protection and Security</a:t>
            </a:r>
            <a:r>
              <a:rPr b="0" lang="en-US" sz="1200" u="none">
                <a:latin typeface="Arial"/>
                <a:ea typeface="Arial"/>
                <a:cs typeface="Arial"/>
                <a:sym typeface="Arial"/>
              </a:rPr>
              <a:t>: The security issue is of critical importance for businesses. Moreover, it is also useful for individuals who care about their personal safety. Computer vision technologies are widely used to protect both offices and homes from intruders. Computer vision systems enable to track objects and detect suspicious activities requiring immediate response. It’s all possible with computer vision software. </a:t>
            </a:r>
            <a:endParaRPr/>
          </a:p>
          <a:p>
            <a:pPr indent="-182563" lvl="0" marL="182563" marR="0" rtl="0" algn="l">
              <a:lnSpc>
                <a:spcPct val="100000"/>
              </a:lnSpc>
              <a:spcBef>
                <a:spcPts val="800"/>
              </a:spcBef>
              <a:spcAft>
                <a:spcPts val="0"/>
              </a:spcAft>
              <a:buClr>
                <a:srgbClr val="193EB0"/>
              </a:buClr>
              <a:buSzPts val="1200"/>
              <a:buFont typeface="Arial"/>
              <a:buChar char="‣"/>
            </a:pPr>
            <a:r>
              <a:rPr b="0" lang="en-US" sz="1200" u="sng">
                <a:latin typeface="Arial"/>
                <a:ea typeface="Arial"/>
                <a:cs typeface="Arial"/>
                <a:sym typeface="Arial"/>
              </a:rPr>
              <a:t>Natural Resources Management</a:t>
            </a:r>
            <a:r>
              <a:rPr b="0" lang="en-US" sz="1200" u="none">
                <a:latin typeface="Arial"/>
                <a:ea typeface="Arial"/>
                <a:cs typeface="Arial"/>
                <a:sym typeface="Arial"/>
              </a:rPr>
              <a:t>: Apparently, natural resources are key for the economic development of many countries. A huge number of countries are depending on mining, agriculture, or forestry. In any case, computer vision is a great solution for remote inspection, monitoring, and fast decision making. With accurate geospatial data thanks to computer vision software, many businesses can move to the new level of resource monitoring. Surveillance drone technology is a reliable way to detect natural resources such as oil, gas, and minerals. Additionally, the same technology can be adopted to the crop monitoring</a:t>
            </a:r>
            <a:endParaRPr/>
          </a:p>
          <a:p>
            <a:pPr indent="-182563" lvl="0" marL="182563" marR="0" rtl="0" algn="l">
              <a:lnSpc>
                <a:spcPct val="100000"/>
              </a:lnSpc>
              <a:spcBef>
                <a:spcPts val="800"/>
              </a:spcBef>
              <a:spcAft>
                <a:spcPts val="0"/>
              </a:spcAft>
              <a:buClr>
                <a:srgbClr val="193EB0"/>
              </a:buClr>
              <a:buSzPts val="1200"/>
              <a:buFont typeface="Arial"/>
              <a:buChar char="‣"/>
            </a:pPr>
            <a:r>
              <a:rPr b="0" lang="en-US" sz="1200" u="sng">
                <a:latin typeface="Arial"/>
                <a:ea typeface="Arial"/>
                <a:cs typeface="Arial"/>
                <a:sym typeface="Arial"/>
              </a:rPr>
              <a:t>Marketing</a:t>
            </a:r>
            <a:r>
              <a:rPr b="0" lang="en-US" sz="1200" u="none">
                <a:latin typeface="Arial"/>
                <a:ea typeface="Arial"/>
                <a:cs typeface="Arial"/>
                <a:sym typeface="Arial"/>
              </a:rPr>
              <a:t>: Retail businesses rely heavily on computer vision technologies in improving their marketing strategy. In order to increase sales, retail stores examine the flow of their visitors. First, they determine the heaviest traffic hours of their shops. Second, they define dwelling time of their customers in a certain section of the store. Third, they study which products entice their customers and find out those that are in demand. Finally, they identify VIPs in a timely manner and, of course, authenticate known shoplifters to avoid thefts.</a:t>
            </a:r>
            <a:endParaRPr/>
          </a:p>
          <a:p>
            <a:pPr indent="0" lvl="0" marL="0" rtl="0" algn="l">
              <a:spcBef>
                <a:spcPts val="80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rtl="0" algn="l">
              <a:spcBef>
                <a:spcPts val="0"/>
              </a:spcBef>
              <a:spcAft>
                <a:spcPts val="0"/>
              </a:spcAft>
              <a:buNone/>
            </a:pPr>
            <a:r>
              <a:rPr b="0" lang="en-US"/>
              <a:t>Computer Vision </a:t>
            </a:r>
            <a:r>
              <a:rPr lang="en-US" u="sng">
                <a:solidFill>
                  <a:schemeClr val="hlink"/>
                </a:solidFill>
                <a:hlinkClick r:id="rId2"/>
              </a:rPr>
              <a:t>https://en.wikipedia.org/wiki/Computer_vision</a:t>
            </a:r>
            <a:endParaRPr b="1"/>
          </a:p>
          <a:p>
            <a:pPr indent="0" lvl="0" marL="0" rtl="0" algn="l">
              <a:spcBef>
                <a:spcPts val="0"/>
              </a:spcBef>
              <a:spcAft>
                <a:spcPts val="0"/>
              </a:spcAft>
              <a:buNone/>
            </a:pPr>
            <a:r>
              <a:rPr b="0" lang="en-US"/>
              <a:t>Machine vision (industrial use of computer vision, subset of computer vision) vs computer vision </a:t>
            </a:r>
            <a:r>
              <a:rPr lang="en-US" u="sng">
                <a:solidFill>
                  <a:schemeClr val="hlink"/>
                </a:solidFill>
                <a:hlinkClick r:id="rId3"/>
              </a:rPr>
              <a:t>https://appen.com/blog/computer-vision-vs-machine-vision/</a:t>
            </a:r>
            <a:endParaRPr/>
          </a:p>
          <a:p>
            <a:pPr indent="0" lvl="0" marL="0" rtl="0" algn="l">
              <a:spcBef>
                <a:spcPts val="0"/>
              </a:spcBef>
              <a:spcAft>
                <a:spcPts val="0"/>
              </a:spcAft>
              <a:buNone/>
            </a:pPr>
            <a:r>
              <a:t/>
            </a:r>
            <a:endParaRPr b="1"/>
          </a:p>
        </p:txBody>
      </p:sp>
      <p:sp>
        <p:nvSpPr>
          <p:cNvPr id="1722" name="Google Shape;172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1" name="Google Shape;1741;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Application of Machine Vision</a:t>
            </a:r>
            <a:endParaRPr/>
          </a:p>
          <a:p>
            <a:pPr indent="-182563" lvl="0" marL="182563" marR="0" rtl="0" algn="l">
              <a:lnSpc>
                <a:spcPct val="100000"/>
              </a:lnSpc>
              <a:spcBef>
                <a:spcPts val="0"/>
              </a:spcBef>
              <a:spcAft>
                <a:spcPts val="0"/>
              </a:spcAft>
              <a:buClr>
                <a:srgbClr val="193EB0"/>
              </a:buClr>
              <a:buSzPts val="1200"/>
              <a:buFont typeface="Arial"/>
              <a:buChar char="‣"/>
            </a:pPr>
            <a:r>
              <a:rPr b="0" i="0" lang="en-US" sz="1200" u="sng" cap="none" strike="noStrike">
                <a:solidFill>
                  <a:srgbClr val="000000"/>
                </a:solidFill>
                <a:latin typeface="Arial"/>
                <a:ea typeface="Arial"/>
                <a:cs typeface="Arial"/>
                <a:sym typeface="Arial"/>
              </a:rPr>
              <a:t>Guidance</a:t>
            </a:r>
            <a:r>
              <a:rPr b="0" i="0" lang="en-US" sz="1200" u="none" cap="none" strike="noStrike">
                <a:solidFill>
                  <a:srgbClr val="000000"/>
                </a:solidFill>
                <a:latin typeface="Arial"/>
                <a:ea typeface="Arial"/>
                <a:cs typeface="Arial"/>
                <a:sym typeface="Arial"/>
              </a:rPr>
              <a:t>: A lot of manufacturing processes require high accuracy to within a millimeter. Machine vision software enables businesses to identify and recognize a variety of characteristics of the item. Machine vision systems are able to locate the position and orientation of a part and evaluate its accuracy concerning a specified tolerance, angle, etc. Those information is helpful especially for measuring and verifying assembly. They can also report the location and orientation of a part in 2D or 3D space to the robot locating the part or machine controller aligning the part.</a:t>
            </a:r>
            <a:endParaRPr/>
          </a:p>
          <a:p>
            <a:pPr indent="-182563" lvl="0" marL="182563" marR="0" rtl="0" algn="l">
              <a:lnSpc>
                <a:spcPct val="100000"/>
              </a:lnSpc>
              <a:spcBef>
                <a:spcPts val="800"/>
              </a:spcBef>
              <a:spcAft>
                <a:spcPts val="0"/>
              </a:spcAft>
              <a:buClr>
                <a:srgbClr val="193EB0"/>
              </a:buClr>
              <a:buSzPts val="1200"/>
              <a:buFont typeface="Arial"/>
              <a:buChar char="‣"/>
            </a:pPr>
            <a:r>
              <a:rPr b="0" i="0" lang="en-US" sz="1200" u="sng" cap="none" strike="noStrike">
                <a:solidFill>
                  <a:srgbClr val="000000"/>
                </a:solidFill>
                <a:latin typeface="Arial"/>
                <a:ea typeface="Arial"/>
                <a:cs typeface="Arial"/>
                <a:sym typeface="Arial"/>
              </a:rPr>
              <a:t>Gauging</a:t>
            </a:r>
            <a:r>
              <a:rPr b="0" i="0" lang="en-US" sz="1200" u="none" cap="none" strike="noStrike">
                <a:solidFill>
                  <a:srgbClr val="000000"/>
                </a:solidFill>
                <a:latin typeface="Arial"/>
                <a:ea typeface="Arial"/>
                <a:cs typeface="Arial"/>
                <a:sym typeface="Arial"/>
              </a:rPr>
              <a:t>: A machine vision system can calculate the distances between two or more points or geometrical locations on an object with pixel accuracy. It can perform thousands of measurements per second. Moreover, it does a good job even with such tricky calculations as circularity. A machine vision system defines if the measurements meet expectations. In case they don’t, it sends a signal. As a result, the object is ejected from the line because it has some form of a production error.</a:t>
            </a:r>
            <a:endParaRPr/>
          </a:p>
          <a:p>
            <a:pPr indent="-182563" lvl="0" marL="182563" marR="0" rtl="0" algn="l">
              <a:lnSpc>
                <a:spcPct val="100000"/>
              </a:lnSpc>
              <a:spcBef>
                <a:spcPts val="800"/>
              </a:spcBef>
              <a:spcAft>
                <a:spcPts val="0"/>
              </a:spcAft>
              <a:buClr>
                <a:srgbClr val="193EB0"/>
              </a:buClr>
              <a:buSzPts val="1200"/>
              <a:buFont typeface="Arial"/>
              <a:buChar char="‣"/>
            </a:pPr>
            <a:r>
              <a:rPr b="0" i="0" lang="en-US" sz="1200" u="sng" cap="none" strike="noStrike">
                <a:solidFill>
                  <a:srgbClr val="000000"/>
                </a:solidFill>
                <a:latin typeface="Arial"/>
                <a:ea typeface="Arial"/>
                <a:cs typeface="Arial"/>
                <a:sym typeface="Arial"/>
              </a:rPr>
              <a:t>Defect Detection</a:t>
            </a:r>
            <a:r>
              <a:rPr b="0" i="0" lang="en-US" sz="1200" u="none" cap="none" strike="noStrike">
                <a:solidFill>
                  <a:srgbClr val="000000"/>
                </a:solidFill>
                <a:latin typeface="Arial"/>
                <a:ea typeface="Arial"/>
                <a:cs typeface="Arial"/>
                <a:sym typeface="Arial"/>
              </a:rPr>
              <a:t>: Machine vision systems can check products for defects by automatically detecting and classifying them. Defects can be either cosmetic or affect the product functionality. Whatever the defect is, the system can react with a sound alarm or shut down the production.</a:t>
            </a:r>
            <a:endParaRPr/>
          </a:p>
          <a:p>
            <a:pPr indent="-182563" lvl="0" marL="182563" marR="0" rtl="0" algn="l">
              <a:lnSpc>
                <a:spcPct val="100000"/>
              </a:lnSpc>
              <a:spcBef>
                <a:spcPts val="800"/>
              </a:spcBef>
              <a:spcAft>
                <a:spcPts val="0"/>
              </a:spcAft>
              <a:buClr>
                <a:srgbClr val="193EB0"/>
              </a:buClr>
              <a:buSzPts val="1200"/>
              <a:buFont typeface="Arial"/>
              <a:buChar char="‣"/>
            </a:pPr>
            <a:r>
              <a:rPr b="0" i="0" lang="en-US" sz="1200" u="sng" cap="none" strike="noStrike">
                <a:solidFill>
                  <a:srgbClr val="000000"/>
                </a:solidFill>
                <a:latin typeface="Arial"/>
                <a:ea typeface="Arial"/>
                <a:cs typeface="Arial"/>
                <a:sym typeface="Arial"/>
              </a:rPr>
              <a:t>Packaging Inspection</a:t>
            </a:r>
            <a:r>
              <a:rPr b="0" i="0" lang="en-US" sz="1200" u="none" cap="none" strike="noStrike">
                <a:solidFill>
                  <a:srgbClr val="000000"/>
                </a:solidFill>
                <a:latin typeface="Arial"/>
                <a:ea typeface="Arial"/>
                <a:cs typeface="Arial"/>
                <a:sym typeface="Arial"/>
              </a:rPr>
              <a:t>: Dealing with bottles, machine vision systems can verify the fill level as well as detect open, cocked, and improperly torqued caps. When it comes to the box package, they can also detect damaged or incorrectly packaged ones. In addition, they can check that all edges are straight and parallel and nothing protrudes from the box.</a:t>
            </a:r>
            <a:endParaRPr/>
          </a:p>
          <a:p>
            <a:pPr indent="0" lvl="0" marL="0" rtl="0" algn="l">
              <a:spcBef>
                <a:spcPts val="80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rtl="0" algn="l">
              <a:spcBef>
                <a:spcPts val="0"/>
              </a:spcBef>
              <a:spcAft>
                <a:spcPts val="0"/>
              </a:spcAft>
              <a:buNone/>
            </a:pPr>
            <a:r>
              <a:rPr b="0" lang="en-US"/>
              <a:t>Machine vision </a:t>
            </a:r>
            <a:r>
              <a:rPr lang="en-US" u="sng">
                <a:solidFill>
                  <a:schemeClr val="hlink"/>
                </a:solidFill>
                <a:hlinkClick r:id="rId2"/>
              </a:rPr>
              <a:t>https://en.wikipedia.org/wiki/Machine_vision#Methods_and_sequence_of_operation</a:t>
            </a:r>
            <a:endParaRPr b="0"/>
          </a:p>
          <a:p>
            <a:pPr indent="0" lvl="0" marL="0" rtl="0" algn="l">
              <a:spcBef>
                <a:spcPts val="0"/>
              </a:spcBef>
              <a:spcAft>
                <a:spcPts val="0"/>
              </a:spcAft>
              <a:buNone/>
            </a:pPr>
            <a:r>
              <a:rPr b="0" lang="en-US"/>
              <a:t>Machine vision (industrial use of computer vision, subset of computer vision) vs computer vision </a:t>
            </a:r>
            <a:r>
              <a:rPr lang="en-US" u="sng">
                <a:solidFill>
                  <a:schemeClr val="hlink"/>
                </a:solidFill>
                <a:hlinkClick r:id="rId3"/>
              </a:rPr>
              <a:t>https://appen.com/blog/computer-vision-vs-machine-vision/</a:t>
            </a:r>
            <a:endParaRPr/>
          </a:p>
          <a:p>
            <a:pPr indent="0" lvl="0" marL="0" marR="0" rtl="0" algn="l">
              <a:lnSpc>
                <a:spcPct val="100000"/>
              </a:lnSpc>
              <a:spcBef>
                <a:spcPts val="0"/>
              </a:spcBef>
              <a:spcAft>
                <a:spcPts val="0"/>
              </a:spcAft>
              <a:buClr>
                <a:schemeClr val="dk1"/>
              </a:buClr>
              <a:buSzPts val="1200"/>
              <a:buFont typeface="Malgun Gothic"/>
              <a:buNone/>
            </a:pPr>
            <a:r>
              <a:rPr b="0" lang="en-US"/>
              <a:t>Industrial applications of Machine Vision </a:t>
            </a:r>
            <a:r>
              <a:rPr lang="en-US" u="sng">
                <a:solidFill>
                  <a:schemeClr val="hlink"/>
                </a:solidFill>
                <a:hlinkClick r:id="rId4"/>
              </a:rPr>
              <a:t>https://devisionx.com/industrial-applications/food-and-beverage/</a:t>
            </a:r>
            <a:endParaRPr/>
          </a:p>
          <a:p>
            <a:pPr indent="0" lvl="0" marL="0" marR="0" rtl="0" algn="l">
              <a:lnSpc>
                <a:spcPct val="100000"/>
              </a:lnSpc>
              <a:spcBef>
                <a:spcPts val="0"/>
              </a:spcBef>
              <a:spcAft>
                <a:spcPts val="0"/>
              </a:spcAft>
              <a:buClr>
                <a:schemeClr val="dk1"/>
              </a:buClr>
              <a:buSzPts val="1200"/>
              <a:buFont typeface="Malgun Gothic"/>
              <a:buNone/>
            </a:pPr>
            <a:r>
              <a:rPr b="0" lang="en-US"/>
              <a:t>Machine Vision: Optics in manufacturing </a:t>
            </a:r>
            <a:r>
              <a:rPr lang="en-US" u="sng">
                <a:solidFill>
                  <a:schemeClr val="hlink"/>
                </a:solidFill>
                <a:hlinkClick r:id="rId5"/>
              </a:rPr>
              <a:t>https://www.slideshare.net/djehlke/machine-vision</a:t>
            </a:r>
            <a:endParaRPr/>
          </a:p>
          <a:p>
            <a:pPr indent="0" lvl="0" marL="0" rtl="0" algn="l">
              <a:spcBef>
                <a:spcPts val="0"/>
              </a:spcBef>
              <a:spcAft>
                <a:spcPts val="0"/>
              </a:spcAft>
              <a:buNone/>
            </a:pPr>
            <a:r>
              <a:t/>
            </a:r>
            <a:endParaRPr b="1"/>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42" name="Google Shape;1742;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2" name="Google Shape;1762;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63" name="Google Shape;1763;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3" name="Google Shape;1773;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74" name="Google Shape;1774;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6" name="Google Shape;1796;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97" name="Google Shape;1797;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p6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9" name="Google Shape;1809;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810" name="Google Shape;1810;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7" name="Google Shape;1817;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sz="1200" u="none">
                <a:latin typeface="Malgun Gothic"/>
                <a:ea typeface="Malgun Gothic"/>
                <a:cs typeface="Malgun Gothic"/>
                <a:sym typeface="Malgun Gothic"/>
              </a:rPr>
              <a:t>Application of NLP</a:t>
            </a:r>
            <a:endParaRPr b="0"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182563" lvl="0" marL="182563" marR="0" rtl="0" algn="l">
              <a:lnSpc>
                <a:spcPct val="100000"/>
              </a:lnSpc>
              <a:spcBef>
                <a:spcPts val="0"/>
              </a:spcBef>
              <a:spcAft>
                <a:spcPts val="0"/>
              </a:spcAft>
              <a:buClr>
                <a:srgbClr val="193EB0"/>
              </a:buClr>
              <a:buSzPts val="1200"/>
              <a:buFont typeface="Arial"/>
              <a:buChar char="‣"/>
            </a:pPr>
            <a:r>
              <a:rPr b="0" i="0" lang="en-US" sz="1200" u="sng" cap="none" strike="noStrike">
                <a:solidFill>
                  <a:srgbClr val="000000"/>
                </a:solidFill>
                <a:latin typeface="Arial"/>
                <a:ea typeface="Arial"/>
                <a:cs typeface="Arial"/>
                <a:sym typeface="Arial"/>
              </a:rPr>
              <a:t>Machine Translation</a:t>
            </a:r>
            <a:r>
              <a:rPr b="0" i="0" lang="en-US" sz="1200" u="none" cap="none" strike="noStrike">
                <a:solidFill>
                  <a:srgbClr val="000000"/>
                </a:solidFill>
                <a:latin typeface="Arial"/>
                <a:ea typeface="Arial"/>
                <a:cs typeface="Arial"/>
                <a:sym typeface="Arial"/>
              </a:rPr>
              <a:t>: The need to access information in online becomes increasingly important and the value of natural language processing applications becomes important. By translating technical manuals, support content or catalogs at a significantly reduced cost, machine translation helps us overcome language barriers that we often encounter. The challenge with machine translation technologies does not lie in translating words, but in understanding the meaning of sentences to provide a effective translation.</a:t>
            </a:r>
            <a:endParaRPr/>
          </a:p>
          <a:p>
            <a:pPr indent="-182563" lvl="0" marL="182563" marR="0" rtl="0" algn="l">
              <a:lnSpc>
                <a:spcPct val="100000"/>
              </a:lnSpc>
              <a:spcBef>
                <a:spcPts val="800"/>
              </a:spcBef>
              <a:spcAft>
                <a:spcPts val="0"/>
              </a:spcAft>
              <a:buClr>
                <a:srgbClr val="193EB0"/>
              </a:buClr>
              <a:buSzPts val="1200"/>
              <a:buFont typeface="Arial"/>
              <a:buChar char="‣"/>
            </a:pPr>
            <a:r>
              <a:rPr b="0" i="0" lang="en-US" sz="1200" u="sng">
                <a:solidFill>
                  <a:schemeClr val="dk1"/>
                </a:solidFill>
                <a:latin typeface="Malgun Gothic"/>
                <a:ea typeface="Malgun Gothic"/>
                <a:cs typeface="Malgun Gothic"/>
                <a:sym typeface="Malgun Gothic"/>
              </a:rPr>
              <a:t>Automatic summarization</a:t>
            </a:r>
            <a:r>
              <a:rPr b="0" i="0" lang="en-US" sz="1200">
                <a:solidFill>
                  <a:schemeClr val="dk1"/>
                </a:solidFill>
                <a:latin typeface="Malgun Gothic"/>
                <a:ea typeface="Malgun Gothic"/>
                <a:cs typeface="Malgun Gothic"/>
                <a:sym typeface="Malgun Gothic"/>
              </a:rPr>
              <a:t>: Information overload is a real problem when we need to access a specific piece of information from a huge knowledge base. Automatic summarization is especially relevant when used to provide an overview of a news item or blog posts, while avoiding redundancy from multiple sources and maximizing the diversity of content obtained.</a:t>
            </a:r>
            <a:endParaRPr/>
          </a:p>
          <a:p>
            <a:pPr indent="-182563" lvl="0" marL="182563" marR="0" rtl="0" algn="l">
              <a:lnSpc>
                <a:spcPct val="100000"/>
              </a:lnSpc>
              <a:spcBef>
                <a:spcPts val="800"/>
              </a:spcBef>
              <a:spcAft>
                <a:spcPts val="0"/>
              </a:spcAft>
              <a:buClr>
                <a:srgbClr val="193EB0"/>
              </a:buClr>
              <a:buSzPts val="1200"/>
              <a:buFont typeface="Arial"/>
              <a:buChar char="‣"/>
            </a:pPr>
            <a:r>
              <a:rPr b="0" i="0" lang="en-US" sz="1200" u="sng">
                <a:solidFill>
                  <a:schemeClr val="dk1"/>
                </a:solidFill>
                <a:latin typeface="Malgun Gothic"/>
                <a:ea typeface="Malgun Gothic"/>
                <a:cs typeface="Malgun Gothic"/>
                <a:sym typeface="Malgun Gothic"/>
              </a:rPr>
              <a:t>Sentiment analysis</a:t>
            </a:r>
            <a:r>
              <a:rPr b="0" i="0" lang="en-US" sz="1200">
                <a:solidFill>
                  <a:schemeClr val="dk1"/>
                </a:solidFill>
                <a:latin typeface="Malgun Gothic"/>
                <a:ea typeface="Malgun Gothic"/>
                <a:cs typeface="Malgun Gothic"/>
                <a:sym typeface="Malgun Gothic"/>
              </a:rPr>
              <a:t>: The goal of sentiment analysis is to identify sentiment among several posts where emotions are not always explicitly expressed. Companies use natural language processing applications, such as sentiment analysis, to identify opinions and sentiment online to help them understand what customers think about their products and services and overall indicators of their reputation. </a:t>
            </a:r>
            <a:endParaRPr/>
          </a:p>
          <a:p>
            <a:pPr indent="-182563" lvl="0" marL="182563" marR="0" rtl="0" algn="l">
              <a:lnSpc>
                <a:spcPct val="100000"/>
              </a:lnSpc>
              <a:spcBef>
                <a:spcPts val="800"/>
              </a:spcBef>
              <a:spcAft>
                <a:spcPts val="0"/>
              </a:spcAft>
              <a:buClr>
                <a:srgbClr val="193EB0"/>
              </a:buClr>
              <a:buSzPts val="1200"/>
              <a:buFont typeface="Arial"/>
              <a:buChar char="‣"/>
            </a:pPr>
            <a:r>
              <a:rPr b="0" i="0" lang="en-US" sz="1200" u="sng">
                <a:solidFill>
                  <a:schemeClr val="dk1"/>
                </a:solidFill>
                <a:latin typeface="Malgun Gothic"/>
                <a:ea typeface="Malgun Gothic"/>
                <a:cs typeface="Malgun Gothic"/>
                <a:sym typeface="Malgun Gothic"/>
              </a:rPr>
              <a:t>Text classification</a:t>
            </a:r>
            <a:r>
              <a:rPr b="0" i="0" lang="en-US" sz="1200">
                <a:solidFill>
                  <a:schemeClr val="dk1"/>
                </a:solidFill>
                <a:latin typeface="Malgun Gothic"/>
                <a:ea typeface="Malgun Gothic"/>
                <a:cs typeface="Malgun Gothic"/>
                <a:sym typeface="Malgun Gothic"/>
              </a:rPr>
              <a:t>: Text classification makes it possible to assign predefined categories to a document and organize it to help you find the information you need or simplify some activities. spam filtering in email, fake news detection, and genre classification are the good examples of text classification.</a:t>
            </a:r>
            <a:endParaRPr/>
          </a:p>
          <a:p>
            <a:pPr indent="-182563" lvl="0" marL="182563" marR="0" rtl="0" algn="l">
              <a:lnSpc>
                <a:spcPct val="100000"/>
              </a:lnSpc>
              <a:spcBef>
                <a:spcPts val="800"/>
              </a:spcBef>
              <a:spcAft>
                <a:spcPts val="0"/>
              </a:spcAft>
              <a:buClr>
                <a:srgbClr val="193EB0"/>
              </a:buClr>
              <a:buSzPts val="1200"/>
              <a:buFont typeface="Arial"/>
              <a:buChar char="‣"/>
            </a:pPr>
            <a:r>
              <a:rPr b="0" i="0" lang="en-US" sz="1200" u="sng">
                <a:solidFill>
                  <a:schemeClr val="dk1"/>
                </a:solidFill>
                <a:latin typeface="Malgun Gothic"/>
                <a:ea typeface="Malgun Gothic"/>
                <a:cs typeface="Malgun Gothic"/>
                <a:sym typeface="Malgun Gothic"/>
              </a:rPr>
              <a:t>Question Answering</a:t>
            </a:r>
            <a:r>
              <a:rPr b="0" i="0" lang="en-US" sz="1200">
                <a:solidFill>
                  <a:schemeClr val="dk1"/>
                </a:solidFill>
                <a:latin typeface="Malgun Gothic"/>
                <a:ea typeface="Malgun Gothic"/>
                <a:cs typeface="Malgun Gothic"/>
                <a:sym typeface="Malgun Gothic"/>
              </a:rPr>
              <a:t>: As speech-understanding technology and voice-input applications improve, the need for NLP will increase. Question-Answering (QA) is becoming more and more popular thanks to applications and virtual assistants such as Bixby. A QA application is a system capable of coherently answering a human request. It may be used as a text-only interface or as a spoken dialog system. It has been significantly improved in terms of its capability to respond as humans.</a:t>
            </a:r>
            <a:endParaRPr/>
          </a:p>
          <a:p>
            <a:pPr indent="0" lvl="0" marL="0" rtl="0" algn="l">
              <a:spcBef>
                <a:spcPts val="80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NLP – Current Applications and Future Possibilities </a:t>
            </a:r>
            <a:r>
              <a:rPr lang="en-US" sz="1200" u="sng">
                <a:solidFill>
                  <a:srgbClr val="000000"/>
                </a:solidFill>
                <a:latin typeface="Calibri"/>
                <a:ea typeface="Calibri"/>
                <a:cs typeface="Calibri"/>
                <a:sym typeface="Calibri"/>
                <a:hlinkClick r:id="rId2">
                  <a:extLst>
                    <a:ext uri="{A12FA001-AC4F-418D-AE19-62706E023703}">
                      <ahyp:hlinkClr val="tx"/>
                    </a:ext>
                  </a:extLst>
                </a:hlinkClick>
              </a:rPr>
              <a:t>https://emerj.com/partner-content/nlp-current-applications-and-future-possibilities/</a:t>
            </a:r>
            <a:endParaRPr b="1"/>
          </a:p>
          <a:p>
            <a:pPr indent="0" lvl="0" marL="0" rtl="0" algn="l">
              <a:spcBef>
                <a:spcPts val="0"/>
              </a:spcBef>
              <a:spcAft>
                <a:spcPts val="0"/>
              </a:spcAft>
              <a:buNone/>
            </a:pPr>
            <a:r>
              <a:rPr b="0" lang="en-US" sz="1200">
                <a:solidFill>
                  <a:schemeClr val="dk1"/>
                </a:solidFill>
                <a:latin typeface="Malgun Gothic"/>
                <a:ea typeface="Malgun Gothic"/>
                <a:cs typeface="Malgun Gothic"/>
                <a:sym typeface="Malgun Gothic"/>
              </a:rPr>
              <a:t>NLP applications </a:t>
            </a:r>
            <a:r>
              <a:rPr lang="en-US" u="sng">
                <a:solidFill>
                  <a:schemeClr val="hlink"/>
                </a:solidFill>
                <a:hlinkClick r:id="rId3"/>
              </a:rPr>
              <a:t>https://expertsystem.com/natural-language-processing-applications/</a:t>
            </a:r>
            <a:endParaRPr b="1"/>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NLP and Social Media </a:t>
            </a:r>
            <a:r>
              <a:rPr b="0" i="0" lang="en-US" sz="1200" u="none" strike="noStrike">
                <a:solidFill>
                  <a:schemeClr val="dk1"/>
                </a:solidFill>
                <a:latin typeface="Malgun Gothic"/>
                <a:ea typeface="Malgun Gothic"/>
                <a:cs typeface="Malgun Gothic"/>
                <a:sym typeface="Malgun Gothic"/>
              </a:rPr>
              <a:t> </a:t>
            </a:r>
            <a:r>
              <a:rPr lang="en-US" u="sng">
                <a:solidFill>
                  <a:schemeClr val="hlink"/>
                </a:solidFill>
                <a:hlinkClick r:id="rId4"/>
              </a:rPr>
              <a:t>https://medium.com/@paldesk/natural-language-processing-and-social-media-8e7378737d00</a:t>
            </a:r>
            <a:endParaRPr b="1"/>
          </a:p>
          <a:p>
            <a:pPr indent="0" lvl="0" marL="0" rtl="0" algn="l">
              <a:spcBef>
                <a:spcPts val="0"/>
              </a:spcBef>
              <a:spcAft>
                <a:spcPts val="0"/>
              </a:spcAft>
              <a:buNone/>
            </a:pPr>
            <a:r>
              <a:rPr b="0" lang="en-US" sz="1200">
                <a:solidFill>
                  <a:schemeClr val="dk1"/>
                </a:solidFill>
                <a:latin typeface="Malgun Gothic"/>
                <a:ea typeface="Malgun Gothic"/>
                <a:cs typeface="Malgun Gothic"/>
                <a:sym typeface="Malgun Gothic"/>
              </a:rPr>
              <a:t>NLP applications </a:t>
            </a:r>
            <a:r>
              <a:rPr lang="en-US" sz="1200" u="sng">
                <a:solidFill>
                  <a:srgbClr val="000000"/>
                </a:solidFill>
                <a:latin typeface="Calibri"/>
                <a:ea typeface="Calibri"/>
                <a:cs typeface="Calibri"/>
                <a:sym typeface="Calibri"/>
                <a:hlinkClick r:id="rId5">
                  <a:extLst>
                    <a:ext uri="{A12FA001-AC4F-418D-AE19-62706E023703}">
                      <ahyp:hlinkClr val="tx"/>
                    </a:ext>
                  </a:extLst>
                </a:hlinkClick>
              </a:rPr>
              <a:t>https://www.upgrad.com/blog/5-applications-of-natural-language-processing-for-businesses/</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US"/>
              <a:t>NLP Applications </a:t>
            </a:r>
            <a:r>
              <a:rPr lang="en-US" sz="1200" u="sng">
                <a:solidFill>
                  <a:srgbClr val="000000"/>
                </a:solidFill>
                <a:latin typeface="Calibri"/>
                <a:ea typeface="Calibri"/>
                <a:cs typeface="Calibri"/>
                <a:sym typeface="Calibri"/>
                <a:hlinkClick r:id="rId6">
                  <a:extLst>
                    <a:ext uri="{A12FA001-AC4F-418D-AE19-62706E023703}">
                      <ahyp:hlinkClr val="tx"/>
                    </a:ext>
                  </a:extLst>
                </a:hlinkClick>
              </a:rPr>
              <a:t>https://www.cs.upc.edu/~gatius/mai-ihlp/Applications2018.pdf</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US"/>
              <a:t>NLP market size 2016-2025 </a:t>
            </a:r>
            <a:r>
              <a:rPr lang="en-US" u="sng">
                <a:solidFill>
                  <a:schemeClr val="hlink"/>
                </a:solidFill>
                <a:hlinkClick r:id="rId7"/>
              </a:rPr>
              <a:t>https://emerj.com/partner-content/nlp-current-applications-and-future-possibilities/</a:t>
            </a:r>
            <a:endParaRPr sz="1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18" name="Google Shape;1818;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8" name="Google Shape;1848;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Speech recognition vs. voice recognition</a:t>
            </a:r>
            <a:endParaRPr/>
          </a:p>
          <a:p>
            <a:pPr indent="0" lvl="0" marL="0" rtl="0" algn="l">
              <a:spcBef>
                <a:spcPts val="0"/>
              </a:spcBef>
              <a:spcAft>
                <a:spcPts val="0"/>
              </a:spcAft>
              <a:buNone/>
            </a:pPr>
            <a:r>
              <a:t/>
            </a:r>
            <a:endParaRPr b="0" u="none"/>
          </a:p>
          <a:p>
            <a:pPr indent="-182508" lvl="0" marL="182508"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The purpose of speech recognition is for a computer or machine to successfully identify the words spoken by anyone. With this, there is no need to pay attention to more personal details such as accent, cadence, and the like.</a:t>
            </a:r>
            <a:endParaRPr/>
          </a:p>
          <a:p>
            <a:pPr indent="-182508" lvl="1" marL="639708"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Speech recognition technology has a long list of applications. Speech recognition software programs are used for general dictation, transcribing, using a computer hands-free, medical transcription, automated customer service, etc.</a:t>
            </a:r>
            <a:endParaRPr/>
          </a:p>
          <a:p>
            <a:pPr indent="-106308" lvl="1" marL="639708" rtl="0" algn="l">
              <a:spcBef>
                <a:spcPts val="800"/>
              </a:spcBef>
              <a:spcAft>
                <a:spcPts val="0"/>
              </a:spcAft>
              <a:buClr>
                <a:srgbClr val="193EB0"/>
              </a:buClr>
              <a:buSzPts val="1200"/>
              <a:buFont typeface="Arial"/>
              <a:buNone/>
            </a:pPr>
            <a:r>
              <a:t/>
            </a:r>
            <a:endParaRPr sz="1200">
              <a:solidFill>
                <a:srgbClr val="262626"/>
              </a:solidFill>
              <a:latin typeface="Arial"/>
              <a:ea typeface="Arial"/>
              <a:cs typeface="Arial"/>
              <a:sym typeface="Arial"/>
            </a:endParaRPr>
          </a:p>
          <a:p>
            <a:pPr indent="-182508" lvl="0" marL="182508"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On the other hand, voice recognition is about being able to identify and understand one specific voice. The most widespread use of this technology is with virtual assistants such as Samsung’s Bixby. In fact, it has been predicted that 75% of US households will own and use at least one smart speaker by 2020.</a:t>
            </a:r>
            <a:endParaRPr/>
          </a:p>
          <a:p>
            <a:pPr indent="-171450" lvl="1" marL="628650" rtl="0" algn="l">
              <a:spcBef>
                <a:spcPts val="800"/>
              </a:spcBef>
              <a:spcAft>
                <a:spcPts val="0"/>
              </a:spcAft>
              <a:buClr>
                <a:srgbClr val="193EB0"/>
              </a:buClr>
              <a:buSzPts val="1200"/>
              <a:buFont typeface="Arial"/>
              <a:buChar char="•"/>
            </a:pPr>
            <a:r>
              <a:rPr b="0" i="0" lang="en-US" sz="1200">
                <a:solidFill>
                  <a:schemeClr val="dk1"/>
                </a:solidFill>
                <a:latin typeface="Malgun Gothic"/>
                <a:ea typeface="Malgun Gothic"/>
                <a:cs typeface="Malgun Gothic"/>
                <a:sym typeface="Malgun Gothic"/>
              </a:rPr>
              <a:t>Speaker verification is using a person’s voice to authenticate that they are who they claim to be. Essentially, a person’s voice is used as a unique identifier. A sample of their speech is recorded. Then, that person’s speech patterns are compared against a database to see if there is a match between the person’s voice and their voice sample.</a:t>
            </a:r>
            <a:endParaRPr b="0" u="none"/>
          </a:p>
          <a:p>
            <a:pPr indent="0" lvl="0" marL="0" rtl="0" algn="l">
              <a:spcBef>
                <a:spcPts val="80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rtl="0" algn="l">
              <a:spcBef>
                <a:spcPts val="0"/>
              </a:spcBef>
              <a:spcAft>
                <a:spcPts val="0"/>
              </a:spcAft>
              <a:buNone/>
            </a:pPr>
            <a:r>
              <a:rPr lang="en-US"/>
              <a:t>Speech recognition vs. voice recognition </a:t>
            </a:r>
            <a:r>
              <a:rPr lang="en-US" u="sng">
                <a:solidFill>
                  <a:schemeClr val="hlink"/>
                </a:solidFill>
                <a:hlinkClick r:id="rId2"/>
              </a:rPr>
              <a:t>https://www.transcribeme.com/speech-vs-voice-recognition-whats-the-difference</a:t>
            </a:r>
            <a:endParaRPr/>
          </a:p>
          <a:p>
            <a:pPr indent="0" lvl="0" marL="0" rtl="0" algn="l">
              <a:spcBef>
                <a:spcPts val="0"/>
              </a:spcBef>
              <a:spcAft>
                <a:spcPts val="0"/>
              </a:spcAft>
              <a:buNone/>
            </a:pPr>
            <a:r>
              <a:rPr lang="en-US"/>
              <a:t>Speech recognition vs. voice recognition </a:t>
            </a:r>
            <a:r>
              <a:rPr lang="en-US" u="sng">
                <a:solidFill>
                  <a:schemeClr val="hlink"/>
                </a:solidFill>
                <a:hlinkClick r:id="rId3"/>
              </a:rPr>
              <a:t>https://www.totalvoicetech.com/difference-between-voice-recognition-and-speech-recognition/</a:t>
            </a:r>
            <a:endParaRPr/>
          </a:p>
          <a:p>
            <a:pPr indent="0" lvl="0" marL="0" rtl="0" algn="l">
              <a:spcBef>
                <a:spcPts val="0"/>
              </a:spcBef>
              <a:spcAft>
                <a:spcPts val="0"/>
              </a:spcAft>
              <a:buNone/>
            </a:pPr>
            <a:r>
              <a:rPr b="0" lang="en-US"/>
              <a:t>Applications of </a:t>
            </a:r>
            <a:r>
              <a:rPr b="0" i="0" lang="en-US" sz="1200">
                <a:solidFill>
                  <a:schemeClr val="dk1"/>
                </a:solidFill>
                <a:latin typeface="Malgun Gothic"/>
                <a:ea typeface="Malgun Gothic"/>
                <a:cs typeface="Malgun Gothic"/>
                <a:sym typeface="Malgun Gothic"/>
              </a:rPr>
              <a:t>voice recognition (speaker recognition) </a:t>
            </a:r>
            <a:r>
              <a:rPr lang="en-US" u="sng">
                <a:solidFill>
                  <a:schemeClr val="hlink"/>
                </a:solidFill>
                <a:hlinkClick r:id="rId4"/>
              </a:rPr>
              <a:t>https://searchcustomerexperience.techtarget.com/definition/voice-recognition-speaker-recognition</a:t>
            </a:r>
            <a:endParaRPr b="0"/>
          </a:p>
        </p:txBody>
      </p:sp>
      <p:sp>
        <p:nvSpPr>
          <p:cNvPr id="1849" name="Google Shape;1849;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9" name="Google Shape;1869;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70" name="Google Shape;1870;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6" name="Google Shape;188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87" name="Google Shape;1887;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AI can be categorized as either weak or strong. Weak AI, also known as narrow AI, is an AI system that is designed and trained for a particular task. Virtual personal assistants, such as Apple's Siri, are a form of weak AI. Strong AI, also known as artificial general intelligence, is an AI system with generalized human cognitive abilities. When presented with an unfamiliar task, a strong AI system is able to find a solution without human intervention. </a:t>
            </a:r>
            <a:endParaRPr/>
          </a:p>
          <a:p>
            <a:pPr indent="0" lvl="0" marL="0" marR="0" rtl="0" algn="l">
              <a:lnSpc>
                <a:spcPct val="100000"/>
              </a:lnSpc>
              <a:spcBef>
                <a:spcPts val="0"/>
              </a:spcBef>
              <a:spcAft>
                <a:spcPts val="0"/>
              </a:spcAft>
              <a:buClr>
                <a:schemeClr val="dk1"/>
              </a:buClr>
              <a:buSzPts val="1200"/>
              <a:buFont typeface="Malgun Gothic"/>
              <a:buNone/>
            </a:pPr>
            <a:br>
              <a:rPr lang="en-US"/>
            </a:b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lang="en-US"/>
              <a:t>Weak AI &amp; Strong AI </a:t>
            </a:r>
            <a:r>
              <a:rPr lang="en-US" sz="1200" u="sng">
                <a:solidFill>
                  <a:schemeClr val="hlink"/>
                </a:solidFill>
                <a:hlinkClick r:id="rId2"/>
              </a:rPr>
              <a:t>https://searchenterpriseai.techtarget.com/definition/AI-Artificial-Intelligence</a:t>
            </a:r>
            <a:endParaRPr/>
          </a:p>
          <a:p>
            <a:pPr indent="0" lvl="0" marL="0" marR="0" rtl="0" algn="l">
              <a:lnSpc>
                <a:spcPct val="100000"/>
              </a:lnSpc>
              <a:spcBef>
                <a:spcPts val="0"/>
              </a:spcBef>
              <a:spcAft>
                <a:spcPts val="0"/>
              </a:spcAft>
              <a:buClr>
                <a:schemeClr val="dk1"/>
              </a:buClr>
              <a:buSzPts val="1200"/>
              <a:buFont typeface="Malgun Gothic"/>
              <a:buNone/>
            </a:pPr>
            <a:r>
              <a:rPr lang="en-US"/>
              <a:t>Future of AGI </a:t>
            </a:r>
            <a:r>
              <a:rPr lang="en-US" u="sng">
                <a:solidFill>
                  <a:schemeClr val="hlink"/>
                </a:solidFill>
                <a:hlinkClick r:id="rId3"/>
              </a:rPr>
              <a:t>https://medium.com/syncedreview/openai-founder-short-term-agi-is-a-serious-possibility-368424f7462f</a:t>
            </a:r>
            <a:endParaRPr/>
          </a:p>
          <a:p>
            <a:pPr indent="0" lvl="0" marL="0" marR="0" rtl="0" algn="l">
              <a:lnSpc>
                <a:spcPct val="100000"/>
              </a:lnSpc>
              <a:spcBef>
                <a:spcPts val="0"/>
              </a:spcBef>
              <a:spcAft>
                <a:spcPts val="0"/>
              </a:spcAft>
              <a:buClr>
                <a:schemeClr val="dk1"/>
              </a:buClr>
              <a:buSzPts val="1200"/>
              <a:buFont typeface="Malgun Gothic"/>
              <a:buNone/>
            </a:pPr>
            <a:r>
              <a:rPr lang="en-US"/>
              <a:t>Progress of AI </a:t>
            </a:r>
            <a:r>
              <a:rPr lang="en-US" u="sng">
                <a:solidFill>
                  <a:schemeClr val="hlink"/>
                </a:solidFill>
                <a:hlinkClick r:id="rId4"/>
              </a:rPr>
              <a:t>https://en.wikipedia.org/wiki/Progress_in_artificial_intelligence</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6" name="Google Shape;24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7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9" name="Google Shape;1899;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900" name="Google Shape;1900;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7" name="Google Shape;1907;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Ưu điểm của điện toán biên</a:t>
            </a:r>
            <a:br>
              <a:rPr b="1" lang="en-US" sz="1200"/>
            </a:br>
            <a:r>
              <a:rPr b="1" lang="en-US" sz="1200"/>
              <a:t>Mặc dù là một giai đoạn non trẻ, điện toán biên mang lại một số lợi ích rõ ràng:</a:t>
            </a:r>
            <a:br>
              <a:rPr b="1" lang="en-US" sz="1200"/>
            </a:br>
            <a:r>
              <a:rPr b="1" lang="en-US" sz="1200"/>
              <a:t>Xử lý và phân tích dữ liệu theo thời gian thực hoặc nhanh hơn: Dữ liệu được xử lý gần nguồn hơn, không phải trong trung tâm dữ liệu bên ngoài hoặc đám mây, giúp giảm thời gian trễ.</a:t>
            </a:r>
            <a:br>
              <a:rPr b="1" lang="en-US" sz="1200"/>
            </a:br>
            <a:r>
              <a:rPr b="1" lang="en-US" sz="1200"/>
              <a:t>Chi phí thấp hơn: Doanh nghiệp chi tiêu ít hơn cho các giải pháp quản lý dữ liệu cho các thiết bị cục bộ so với mạng đám mây và trung tâm dữ liệu.</a:t>
            </a:r>
            <a:br>
              <a:rPr b="1" lang="en-US" sz="1200"/>
            </a:br>
            <a:r>
              <a:rPr b="1" lang="en-US" sz="1200"/>
              <a:t>Lưu lượng mạng ít hơn: Với số lượng thiết bị IoT ngày càng tăng, việc tạo dữ liệu tiếp tục tăng với tốc độ kỷ lục. Do đó, băng thông mạng trở nên hạn chế hơn, áp đảo đám mây và dẫn đến tắc nghẽn dữ liệu lớn hơn.</a:t>
            </a:r>
            <a:br>
              <a:rPr b="1" lang="en-US" sz="1200"/>
            </a:br>
            <a:r>
              <a:rPr b="1" lang="en-US" sz="1200"/>
              <a:t>Tăng hiệu quả ứng dụng: Với mức độ trễ thấp hơn, các ứng dụng có thể hoạt động hiệu quả hơn và ở tốc độ nhanh hơn.</a:t>
            </a:r>
            <a:br>
              <a:rPr b="1" lang="en-US" sz="1200"/>
            </a:br>
            <a:r>
              <a:rPr b="1" lang="en-US" sz="1200"/>
              <a:t>[Nguồn tham khảo]</a:t>
            </a:r>
            <a:br>
              <a:rPr b="1" lang="en-US" sz="1200"/>
            </a:br>
            <a:r>
              <a:rPr b="1" lang="en-US" sz="1200"/>
              <a:t>Điện toán biên https://www.cbinsights.com/research/what-is-edge-computing/ là gì</a:t>
            </a:r>
            <a:br>
              <a:rPr b="1" lang="en-US" sz="1200"/>
            </a:br>
            <a:r>
              <a:rPr b="1" lang="en-US" sz="1200"/>
              <a:t>Ưu điểm của điện toán biên</a:t>
            </a:r>
            <a:br>
              <a:rPr b="1" lang="en-US" sz="1200"/>
            </a:br>
            <a:r>
              <a:rPr b="1" lang="en-US" sz="1200"/>
              <a:t>https://www.cbinsights.com/research/what-is-edge-computing/</a:t>
            </a:r>
            <a:br>
              <a:rPr b="1" lang="en-US" sz="1200"/>
            </a:br>
            <a:endParaRPr/>
          </a:p>
        </p:txBody>
      </p:sp>
      <p:sp>
        <p:nvSpPr>
          <p:cNvPr id="1908" name="Google Shape;1908;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5" name="Google Shape;1935;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93EB0"/>
              </a:buClr>
              <a:buSzPts val="1200"/>
              <a:buFont typeface="Arial"/>
              <a:buNone/>
            </a:pPr>
            <a:r>
              <a:rPr lang="en-US" sz="1200">
                <a:solidFill>
                  <a:srgbClr val="262626"/>
                </a:solidFill>
                <a:latin typeface="Arial"/>
                <a:ea typeface="Arial"/>
                <a:cs typeface="Arial"/>
                <a:sym typeface="Arial"/>
              </a:rPr>
              <a:t>Nvidia và Qualcomm, cùng với một số công ty khởi nghiệp mới nổi, đang tập trung vào việc xây dựng chip dành riêng cho khối lượng công việc AI ở "biên". </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Từ điện tử tiêu dùng, viễn thông đến hình ảnh y tế, AI biên có ý nghĩa đối với mọi ngành công nghiệp lớn.</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Ví dụ, một chiếc xe tự hành phải phản ứng trong thời gian thực với những gì đang xảy ra trên đường và hoạt động ở những khu vực không có kết nối internet. Các quyết định nhạy cảm với thời gian và độ trễ có thể gây tử vong.</a:t>
            </a:r>
            <a:br>
              <a:rPr lang="en-US" sz="1200">
                <a:solidFill>
                  <a:srgbClr val="262626"/>
                </a:solidFill>
                <a:latin typeface="Arial"/>
                <a:ea typeface="Arial"/>
                <a:cs typeface="Arial"/>
                <a:sym typeface="Arial"/>
              </a:rPr>
            </a:b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[Nguồn tham khảo]</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Điện toán biên https://www.cbinsights.com/research/what-is-edge-computing/ là gì</a:t>
            </a:r>
            <a:br>
              <a:rPr lang="en-US" sz="1200">
                <a:solidFill>
                  <a:srgbClr val="262626"/>
                </a:solidFill>
                <a:latin typeface="Arial"/>
                <a:ea typeface="Arial"/>
                <a:cs typeface="Arial"/>
                <a:sym typeface="Arial"/>
              </a:rPr>
            </a:br>
            <a:endParaRPr/>
          </a:p>
        </p:txBody>
      </p:sp>
      <p:sp>
        <p:nvSpPr>
          <p:cNvPr id="1936" name="Google Shape;1936;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7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0" name="Google Shape;1980;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981" name="Google Shape;1981;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8" name="Google Shape;1988;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89" name="Google Shape;1989;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2" name="Google Shape;2062;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93EB0"/>
              </a:buClr>
              <a:buSzPts val="1200"/>
              <a:buFont typeface="Arial"/>
              <a:buNone/>
            </a:pPr>
            <a:r>
              <a:rPr lang="en-US" sz="1200">
                <a:solidFill>
                  <a:srgbClr val="262626"/>
                </a:solidFill>
                <a:latin typeface="Arial"/>
                <a:ea typeface="Arial"/>
                <a:cs typeface="Arial"/>
                <a:sym typeface="Arial"/>
              </a:rPr>
              <a:t>The FDA cleared Viz LVO, a product from startup Viz.ai, to analyze CT scans and notify healthcare providers of potential strokes in patients. Post FDA clearance, Viz.ai closed a $21M Series A round from Google Ventures and Kleiner Perkins Caufield &amp; Byers.</a:t>
            </a:r>
            <a:endParaRPr/>
          </a:p>
          <a:p>
            <a:pPr indent="0" lvl="0" marL="0" rtl="0" algn="l">
              <a:spcBef>
                <a:spcPts val="800"/>
              </a:spcBef>
              <a:spcAft>
                <a:spcPts val="0"/>
              </a:spcAft>
              <a:buClr>
                <a:srgbClr val="193EB0"/>
              </a:buClr>
              <a:buSzPts val="1200"/>
              <a:buFont typeface="Arial"/>
              <a:buNone/>
            </a:pPr>
            <a:r>
              <a:rPr lang="en-US" sz="1200">
                <a:solidFill>
                  <a:srgbClr val="262626"/>
                </a:solidFill>
                <a:latin typeface="Arial"/>
                <a:ea typeface="Arial"/>
                <a:cs typeface="Arial"/>
                <a:sym typeface="Arial"/>
              </a:rPr>
              <a:t>The FDA also cleared GE Ventures-backed startup Arterys for its Oncology AI suite initially focused on spotting lung and liver lesions.</a:t>
            </a:r>
            <a:endParaRPr/>
          </a:p>
          <a:p>
            <a:pPr indent="0" lvl="0" marL="0" rtl="0" algn="l">
              <a:spcBef>
                <a:spcPts val="800"/>
              </a:spcBef>
              <a:spcAft>
                <a:spcPts val="0"/>
              </a:spcAft>
              <a:buClr>
                <a:srgbClr val="193EB0"/>
              </a:buClr>
              <a:buSzPts val="1200"/>
              <a:buFont typeface="Arial"/>
              <a:buNone/>
            </a:pPr>
            <a:r>
              <a:rPr lang="en-US" sz="1200">
                <a:solidFill>
                  <a:srgbClr val="262626"/>
                </a:solidFill>
                <a:latin typeface="Arial"/>
                <a:ea typeface="Arial"/>
                <a:cs typeface="Arial"/>
                <a:sym typeface="Arial"/>
              </a:rPr>
              <a:t>Fast-track regulatory approval opens up new commercial pathways for over 80 AI imaging &amp; diagnostics companies that have raised equity financing since 2014, accounting for a total of 149 deals.</a:t>
            </a:r>
            <a:endParaRPr/>
          </a:p>
          <a:p>
            <a:pPr indent="0" lvl="0" marL="0" rtl="0" algn="l">
              <a:spcBef>
                <a:spcPts val="800"/>
              </a:spcBef>
              <a:spcAft>
                <a:spcPts val="0"/>
              </a:spcAft>
              <a:buNone/>
            </a:pPr>
            <a:br>
              <a:rPr lang="en-US"/>
            </a:b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Arterys Receives First FDA Clearance </a:t>
            </a:r>
            <a:r>
              <a:rPr lang="en-US" u="sng">
                <a:solidFill>
                  <a:schemeClr val="hlink"/>
                </a:solidFill>
                <a:hlinkClick r:id="rId2"/>
              </a:rPr>
              <a:t>https://www.prnewswire.com/news-releases/arterys-receives-first-fda-clearance-for-broad-oncology-imaging-suite-with-deep-learning-300599275.html</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Viz.ai Product Animation - Viz LVO and Viz CTP </a:t>
            </a:r>
            <a:r>
              <a:rPr lang="en-US" u="sng">
                <a:solidFill>
                  <a:schemeClr val="hlink"/>
                </a:solidFill>
                <a:hlinkClick r:id="rId3"/>
              </a:rPr>
              <a:t>https://www.youtube.com/watch?v=y3P9aVwDOig</a:t>
            </a:r>
            <a:endParaRPr/>
          </a:p>
        </p:txBody>
      </p:sp>
      <p:sp>
        <p:nvSpPr>
          <p:cNvPr id="2063" name="Google Shape;2063;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5" name="Google Shape;2085;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Similarly, Samsung launched a corporate social responsibility project which aims to create a portable ophthalmoscope for underserved people in Vietnam by recycling mobile handsets.</a:t>
            </a:r>
            <a:endParaRPr/>
          </a:p>
          <a:p>
            <a:pPr indent="0" lvl="0" marL="0" rtl="0" algn="l">
              <a:spcBef>
                <a:spcPts val="0"/>
              </a:spcBef>
              <a:spcAft>
                <a:spcPts val="0"/>
              </a:spcAft>
              <a:buNone/>
            </a:pPr>
            <a:r>
              <a:t/>
            </a:r>
            <a:endParaRPr b="1" u="sng"/>
          </a:p>
          <a:p>
            <a:pPr indent="0" lvl="0" marL="0" rtl="0" algn="l">
              <a:spcBef>
                <a:spcPts val="0"/>
              </a:spcBef>
              <a:spcAft>
                <a:spcPts val="0"/>
              </a:spcAft>
              <a:buNone/>
            </a:pPr>
            <a:r>
              <a:rPr b="1" lang="en-US" sz="1300">
                <a:solidFill>
                  <a:srgbClr val="262626"/>
                </a:solidFill>
                <a:latin typeface="Arial"/>
                <a:ea typeface="Arial"/>
                <a:cs typeface="Arial"/>
                <a:sym typeface="Arial"/>
              </a:rPr>
              <a:t>“Trash to treasure”</a:t>
            </a:r>
            <a:endParaRPr/>
          </a:p>
          <a:p>
            <a:pPr indent="-182563" lvl="0" marL="182563"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portable, easy to use, digital ophthalmoscope at an affordable price range utilizing recycled mobile handset</a:t>
            </a:r>
            <a:endParaRPr/>
          </a:p>
          <a:p>
            <a:pPr indent="-182563" lvl="0" marL="182563"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Key components of the portable ophthalmoscope are an inexpensive yet high-quality camera which is a good fit for mass production and telecommunication module to connect medical specialists dispatched over a wide range of area</a:t>
            </a:r>
            <a:endParaRPr/>
          </a:p>
          <a:p>
            <a:pPr indent="-182563" lvl="0" marL="182563" rtl="0" algn="l">
              <a:spcBef>
                <a:spcPts val="800"/>
              </a:spcBef>
              <a:spcAft>
                <a:spcPts val="0"/>
              </a:spcAft>
              <a:buClr>
                <a:srgbClr val="193EB0"/>
              </a:buClr>
              <a:buSzPts val="1300"/>
              <a:buFont typeface="Arial"/>
              <a:buChar char="‣"/>
            </a:pPr>
            <a:r>
              <a:rPr b="0" lang="en-US" sz="1300" u="none">
                <a:solidFill>
                  <a:srgbClr val="262626"/>
                </a:solidFill>
                <a:latin typeface="Arial"/>
                <a:ea typeface="Arial"/>
                <a:cs typeface="Arial"/>
                <a:sym typeface="Arial"/>
              </a:rPr>
              <a:t>Without ophthalmologist training, a user can easily photograph fundus with minimum training. </a:t>
            </a:r>
            <a:endParaRPr/>
          </a:p>
          <a:p>
            <a:pPr indent="0" lvl="0" marL="0" rtl="0" algn="l">
              <a:spcBef>
                <a:spcPts val="800"/>
              </a:spcBef>
              <a:spcAft>
                <a:spcPts val="0"/>
              </a:spcAft>
              <a:buNone/>
            </a:pPr>
            <a:r>
              <a:t/>
            </a:r>
            <a:endParaRPr/>
          </a:p>
          <a:p>
            <a:pPr indent="0" lvl="0" marL="0" marR="0" rtl="0" algn="l">
              <a:lnSpc>
                <a:spcPct val="100000"/>
              </a:lnSpc>
              <a:spcBef>
                <a:spcPts val="0"/>
              </a:spcBef>
              <a:spcAft>
                <a:spcPts val="0"/>
              </a:spcAft>
              <a:buClr>
                <a:srgbClr val="262626"/>
              </a:buClr>
              <a:buSzPts val="1200"/>
              <a:buFont typeface="Arial"/>
              <a:buNone/>
            </a:pPr>
            <a:r>
              <a:rPr b="1" lang="en-US" sz="1200">
                <a:solidFill>
                  <a:srgbClr val="262626"/>
                </a:solidFill>
                <a:latin typeface="Arial"/>
                <a:ea typeface="Arial"/>
                <a:cs typeface="Arial"/>
                <a:sym typeface="Arial"/>
              </a:rPr>
              <a:t>Benefit</a:t>
            </a:r>
            <a:endParaRPr sz="1200">
              <a:solidFill>
                <a:srgbClr val="262626"/>
              </a:solidFill>
              <a:latin typeface="Arial"/>
              <a:ea typeface="Arial"/>
              <a:cs typeface="Arial"/>
              <a:sym typeface="Arial"/>
            </a:endParaRPr>
          </a:p>
          <a:p>
            <a:pPr indent="-182563" lvl="0" marL="182563"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Boost ocular diagnostic capability of unskilled healthcare staffs</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Create synergy effect with local ocular healthcare project which focus on treatment (Enhance efficiency and effectiveness)</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Reduce the number of ophthalmologist’s initial examination and improve working environment</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Reduce ocular healthcare cost in comprehensive public healthcare perspective</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Provide portable digital ophthalmoscope with a significantly affordable cost (merely 1% of existing devices’ costs)</a:t>
            </a:r>
            <a:endParaRPr/>
          </a:p>
          <a:p>
            <a:pPr indent="0" lvl="0" marL="0" rtl="0" algn="l">
              <a:spcBef>
                <a:spcPts val="800"/>
              </a:spcBef>
              <a:spcAft>
                <a:spcPts val="0"/>
              </a:spcAft>
              <a:buNone/>
            </a:pPr>
            <a:br>
              <a:rPr lang="en-US"/>
            </a:br>
            <a:r>
              <a:rPr b="1" lang="en-US"/>
              <a:t>[Reference Source]</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igeeTalks on Galaxy Upcycling Project for Global Health </a:t>
            </a:r>
            <a:r>
              <a:rPr lang="en-US" u="sng">
                <a:solidFill>
                  <a:schemeClr val="hlink"/>
                </a:solidFill>
                <a:hlinkClick r:id="rId2"/>
              </a:rPr>
              <a:t>https://www.youtube.com/watch?v=pSHacTstOAU&amp;list=PLZGoT8OiX8oAU2SAvgmhjX98sI8GSKs2w</a:t>
            </a:r>
            <a:endParaRPr b="1"/>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86" name="Google Shape;2086;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p7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1" name="Google Shape;2111;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112" name="Google Shape;2112;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9" name="Google Shape;2119;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Thanks to technological advancement, especially artificial intelligence technology, autonomous vehicles that is capable of sensing its environment and moving with little or no human input, have been introduced.</a:t>
            </a:r>
            <a:endParaRPr/>
          </a:p>
          <a:p>
            <a:pPr indent="0" lvl="0" marL="0" rtl="0" algn="l">
              <a:spcBef>
                <a:spcPts val="0"/>
              </a:spcBef>
              <a:spcAft>
                <a:spcPts val="0"/>
              </a:spcAft>
              <a:buNone/>
            </a:pPr>
            <a:r>
              <a:t/>
            </a:r>
            <a:endParaRPr b="0" u="none"/>
          </a:p>
          <a:p>
            <a:pPr indent="0" lvl="0" marL="0" rtl="0" algn="l">
              <a:spcBef>
                <a:spcPts val="0"/>
              </a:spcBef>
              <a:spcAft>
                <a:spcPts val="0"/>
              </a:spcAft>
              <a:buNone/>
            </a:pPr>
            <a:r>
              <a:rPr b="0" lang="en-US" u="none"/>
              <a:t>A classification system based on six different levels (ranging from fully manual to fully automated systems) was published in 2014 by SAE International, an automotive standardization body, as J3016, Taxonomy and Definitions for Terms Related to On-Road Motor Vehicle Automated Driving Systems</a:t>
            </a:r>
            <a:endParaRPr/>
          </a:p>
          <a:p>
            <a:pPr indent="0" lvl="0" marL="0" rtl="0" algn="l">
              <a:spcBef>
                <a:spcPts val="0"/>
              </a:spcBef>
              <a:spcAft>
                <a:spcPts val="0"/>
              </a:spcAft>
              <a:buNone/>
            </a:pPr>
            <a:r>
              <a:t/>
            </a:r>
            <a:endParaRPr b="0" u="none"/>
          </a:p>
          <a:p>
            <a:pPr indent="0" lvl="0" marL="0" rtl="0" algn="l">
              <a:spcBef>
                <a:spcPts val="0"/>
              </a:spcBef>
              <a:spcAft>
                <a:spcPts val="0"/>
              </a:spcAft>
              <a:buNone/>
            </a:pPr>
            <a:r>
              <a:rPr b="0" lang="en-US" u="none"/>
              <a:t>Waymo announced that it has been running Level 4 autonomous cars, with no human behind the wheel, in Arizona since 2017.</a:t>
            </a:r>
            <a:endParaRPr/>
          </a:p>
          <a:p>
            <a:pPr indent="0" lvl="0" marL="0" rtl="0" algn="l">
              <a:spcBef>
                <a:spcPts val="0"/>
              </a:spcBef>
              <a:spcAft>
                <a:spcPts val="0"/>
              </a:spcAft>
              <a:buNone/>
            </a:pPr>
            <a:r>
              <a:t/>
            </a:r>
            <a:endParaRPr b="0" sz="1200" u="none">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SAE (J3016) Automation Levels </a:t>
            </a:r>
            <a:r>
              <a:rPr lang="en-US" u="sng">
                <a:solidFill>
                  <a:schemeClr val="hlink"/>
                </a:solidFill>
                <a:hlinkClick r:id="rId2"/>
              </a:rPr>
              <a:t>https://en.wikipedia.org/wiki/Self-driving_car</a:t>
            </a:r>
            <a:endParaRPr/>
          </a:p>
          <a:p>
            <a:pPr indent="0" lvl="0" marL="0" marR="0" rtl="0" algn="l">
              <a:lnSpc>
                <a:spcPct val="100000"/>
              </a:lnSpc>
              <a:spcBef>
                <a:spcPts val="0"/>
              </a:spcBef>
              <a:spcAft>
                <a:spcPts val="0"/>
              </a:spcAft>
              <a:buClr>
                <a:schemeClr val="dk1"/>
              </a:buClr>
              <a:buSzPts val="1200"/>
              <a:buFont typeface="Malgun Gothic"/>
              <a:buNone/>
            </a:pPr>
            <a:r>
              <a:rPr lang="en-US"/>
              <a:t>Automation Levels Image </a:t>
            </a:r>
            <a:r>
              <a:rPr lang="en-US" sz="1200" u="sng">
                <a:solidFill>
                  <a:schemeClr val="hlink"/>
                </a:solidFill>
                <a:hlinkClick r:id="rId3"/>
              </a:rPr>
              <a:t>https://spectrum.ieee.org/transportation/self-driving/accelerating-autonomous-vehicle-technology</a:t>
            </a:r>
            <a:endParaRPr sz="1200"/>
          </a:p>
          <a:p>
            <a:pPr indent="0" lvl="0" marL="0" marR="0" rtl="0" algn="l">
              <a:lnSpc>
                <a:spcPct val="100000"/>
              </a:lnSpc>
              <a:spcBef>
                <a:spcPts val="0"/>
              </a:spcBef>
              <a:spcAft>
                <a:spcPts val="0"/>
              </a:spcAft>
              <a:buClr>
                <a:schemeClr val="dk1"/>
              </a:buClr>
              <a:buSzPts val="1200"/>
              <a:buFont typeface="Malgun Gothic"/>
              <a:buNone/>
            </a:pPr>
            <a:r>
              <a:t/>
            </a:r>
            <a:endParaRPr b="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lang="en-US" sz="1200">
                <a:solidFill>
                  <a:schemeClr val="dk1"/>
                </a:solidFill>
                <a:latin typeface="Malgun Gothic"/>
                <a:ea typeface="Malgun Gothic"/>
                <a:cs typeface="Malgun Gothic"/>
                <a:sym typeface="Malgun Gothic"/>
              </a:rPr>
              <a:t>Waymo Says More Of Its Self-Driving Cars Operating ‘Rider Only’ With No One At Wheel </a:t>
            </a:r>
            <a:br>
              <a:rPr b="0" lang="en-US" sz="1200">
                <a:solidFill>
                  <a:schemeClr val="dk1"/>
                </a:solidFill>
                <a:latin typeface="Malgun Gothic"/>
                <a:ea typeface="Malgun Gothic"/>
                <a:cs typeface="Malgun Gothic"/>
                <a:sym typeface="Malgun Gothic"/>
              </a:rPr>
            </a:br>
            <a:r>
              <a:rPr lang="en-US" sz="1200" u="sng">
                <a:solidFill>
                  <a:schemeClr val="hlink"/>
                </a:solidFill>
                <a:hlinkClick r:id="rId4"/>
              </a:rPr>
              <a:t>https://www.forbes.com/sites/alanohnsman/2019/10/28/waymos-autonomous-car-definition-if-you-need-a-drivers-license-its-not-self-driving/#130675296478</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n-US"/>
              <a:t>Waymo achieved level 4, while Tesla achieved only level 2</a:t>
            </a:r>
            <a:br>
              <a:rPr lang="en-US"/>
            </a:br>
            <a:r>
              <a:rPr lang="en-US" u="sng">
                <a:solidFill>
                  <a:schemeClr val="hlink"/>
                </a:solidFill>
                <a:hlinkClick r:id="rId5"/>
              </a:rPr>
              <a:t>https://www.thedrive.com/tech/15848/waymo-is-already-running-cars-with-no-one-behind-the-wheel</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Not Only Cars: The Six Levels of Autonomous Testing</a:t>
            </a:r>
            <a:endParaRPr/>
          </a:p>
          <a:p>
            <a:pPr indent="0" lvl="0" marL="0" rtl="0" algn="l">
              <a:spcBef>
                <a:spcPts val="0"/>
              </a:spcBef>
              <a:spcAft>
                <a:spcPts val="0"/>
              </a:spcAft>
              <a:buNone/>
            </a:pPr>
            <a:r>
              <a:rPr lang="en-US" sz="1200" u="sng">
                <a:solidFill>
                  <a:schemeClr val="hlink"/>
                </a:solidFill>
                <a:hlinkClick r:id="rId6"/>
              </a:rPr>
              <a:t>https://medium.com/@giltayar/not-only-cars-the-six-levels-of-autonomous-testing-a22611ab1d7f</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20" name="Google Shape;2120;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2" name="Google Shape;2172;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lang="en-US" sz="1200" u="none">
                <a:latin typeface="Arial"/>
                <a:ea typeface="Arial"/>
                <a:cs typeface="Arial"/>
                <a:sym typeface="Arial"/>
              </a:rPr>
              <a:t>The chart explains Waymo’s disengagement rate (0.09 disengagement per 1,000 miles) and miles driven in California (1.26M miles). Disengagement rate has been significantly improved and the miles driven are dramatically increased over four years.</a:t>
            </a:r>
            <a:endParaRPr b="0" i="0" sz="1200" u="none" strike="noStrike">
              <a:solidFill>
                <a:srgbClr val="262626"/>
              </a:solidFill>
              <a:latin typeface="Arial"/>
              <a:ea typeface="Arial"/>
              <a:cs typeface="Arial"/>
              <a:sym typeface="Arial"/>
            </a:endParaRPr>
          </a:p>
          <a:p>
            <a:pPr indent="0" lvl="0" marL="0" rtl="0" algn="l">
              <a:spcBef>
                <a:spcPts val="0"/>
              </a:spcBef>
              <a:spcAft>
                <a:spcPts val="0"/>
              </a:spcAft>
              <a:buNone/>
            </a:pPr>
            <a:r>
              <a:t/>
            </a:r>
            <a:endParaRPr b="0" i="0" sz="1200" u="none" strike="noStrike">
              <a:solidFill>
                <a:srgbClr val="262626"/>
              </a:solidFill>
              <a:latin typeface="Arial"/>
              <a:ea typeface="Arial"/>
              <a:cs typeface="Arial"/>
              <a:sym typeface="Arial"/>
            </a:endParaRPr>
          </a:p>
          <a:p>
            <a:pPr indent="0" lvl="0" marL="0" rtl="0" algn="l">
              <a:spcBef>
                <a:spcPts val="0"/>
              </a:spcBef>
              <a:spcAft>
                <a:spcPts val="0"/>
              </a:spcAft>
              <a:buNone/>
            </a:pPr>
            <a:r>
              <a:rPr b="0" i="0" lang="en-US" sz="1200" u="none" strike="noStrike">
                <a:solidFill>
                  <a:srgbClr val="262626"/>
                </a:solidFill>
                <a:latin typeface="Arial"/>
                <a:ea typeface="Arial"/>
                <a:cs typeface="Arial"/>
                <a:sym typeface="Arial"/>
              </a:rPr>
              <a:t>California requires developers who test Level 3 and above automated driving systems in the state to report some basic statistics about vehicle operations each year, including the number of vehicles currently in operation, miles driven and the number of disengagements. These last two figures are combined to calculate miles per disengagement.</a:t>
            </a:r>
            <a:endParaRPr b="1" u="sng"/>
          </a:p>
          <a:p>
            <a:pPr indent="0" lvl="0" marL="0" rtl="0" algn="l">
              <a:spcBef>
                <a:spcPts val="0"/>
              </a:spcBef>
              <a:spcAft>
                <a:spcPts val="0"/>
              </a:spcAft>
              <a:buNone/>
            </a:pPr>
            <a:r>
              <a:t/>
            </a:r>
            <a:endParaRPr b="1" u="sng"/>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Waymo’s autonomous system disengaged, meaning a human safety driver had to take the wheel, at a rate of once every 11,017 miles (50% reduction in the rate and a 96% increase in the average miles traveled between disengagements). And that happened as it boosted testing in the state to 1.2 million miles from 352,000 miles in 2017.</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GM Cruise reported the second-lowest disengagement rate, with a safety driver taking over once every 5,205 miles, 321% better than a year ago, according to data released by California’s Department of Motor Vehicles.</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The value of the data is limited, however, as the figures don’t factor in the complexity of environments in which vehicles are tested–dense urban settings, versus low-speed suburbs or less complex highway driving–nor do they show conditions including weather, light or speed. </a:t>
            </a:r>
            <a:endParaRPr/>
          </a:p>
          <a:p>
            <a:pPr indent="0" lvl="0" marL="0" rtl="0" algn="l">
              <a:spcBef>
                <a:spcPts val="0"/>
              </a:spcBef>
              <a:spcAft>
                <a:spcPts val="0"/>
              </a:spcAft>
              <a:buNone/>
            </a:pPr>
            <a:r>
              <a:t/>
            </a:r>
            <a:endParaRPr b="0" sz="1200" u="none">
              <a:latin typeface="Arial"/>
              <a:ea typeface="Arial"/>
              <a:cs typeface="Arial"/>
              <a:sym typeface="Arial"/>
            </a:endParaRPr>
          </a:p>
          <a:p>
            <a:pPr indent="0" lvl="0" marL="0" rtl="0" algn="l">
              <a:spcBef>
                <a:spcPts val="0"/>
              </a:spcBef>
              <a:spcAft>
                <a:spcPts val="0"/>
              </a:spcAft>
              <a:buNone/>
            </a:pPr>
            <a:r>
              <a:t/>
            </a:r>
            <a:endParaRPr b="0" sz="1200" u="none">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b="0" lang="en-US"/>
              <a:t>California requires miles per disengagement </a:t>
            </a:r>
            <a:r>
              <a:rPr lang="en-US" sz="1200" u="sng">
                <a:solidFill>
                  <a:schemeClr val="hlink"/>
                </a:solidFill>
                <a:hlinkClick r:id="rId2"/>
              </a:rPr>
              <a:t>https://hackernoon.com/why-miles-per-disengagement-misses-the-point-as-an-autonomous-vehicle-success-metric-86da67768ec2</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b="1"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200"/>
              <a:buFont typeface="Arial"/>
              <a:buNone/>
            </a:pPr>
            <a:r>
              <a:rPr b="0" lang="en-US" sz="1200">
                <a:solidFill>
                  <a:srgbClr val="262626"/>
                </a:solidFill>
                <a:latin typeface="Arial"/>
                <a:ea typeface="Arial"/>
                <a:cs typeface="Arial"/>
                <a:sym typeface="Arial"/>
              </a:rPr>
              <a:t>Waymo tops disengagement  </a:t>
            </a:r>
            <a:r>
              <a:rPr lang="en-US" sz="1200" u="sng">
                <a:solidFill>
                  <a:schemeClr val="hlink"/>
                </a:solidFill>
                <a:hlinkClick r:id="rId3"/>
              </a:rPr>
              <a:t>https://www.forbes.com/sites/alanohnsman/2019/02/13/waymo-tops-self-driving-car-disengagement-stats-as-gm-cruise-gains-and-tesla-is-awol/#4540246b31ec</a:t>
            </a:r>
            <a:endParaRPr sz="1200"/>
          </a:p>
          <a:p>
            <a:pPr indent="0" lvl="0" marL="0" marR="0" rtl="0" algn="l">
              <a:lnSpc>
                <a:spcPct val="100000"/>
              </a:lnSpc>
              <a:spcBef>
                <a:spcPts val="0"/>
              </a:spcBef>
              <a:spcAft>
                <a:spcPts val="0"/>
              </a:spcAft>
              <a:buClr>
                <a:schemeClr val="dk1"/>
              </a:buClr>
              <a:buSzPts val="1200"/>
              <a:buFont typeface="Malgun Gothic"/>
              <a:buNone/>
            </a:pPr>
            <a:r>
              <a:t/>
            </a:r>
            <a:endParaRPr b="1" sz="1200">
              <a:solidFill>
                <a:srgbClr val="262626"/>
              </a:solidFill>
              <a:latin typeface="Arial"/>
              <a:ea typeface="Arial"/>
              <a:cs typeface="Arial"/>
              <a:sym typeface="Arial"/>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California’s self-driving car reports are imperfect, but they’re better than nothing</a:t>
            </a:r>
            <a:r>
              <a:rPr b="1" i="0" lang="en-US" sz="1200">
                <a:solidFill>
                  <a:schemeClr val="dk1"/>
                </a:solidFill>
                <a:latin typeface="Malgun Gothic"/>
                <a:ea typeface="Malgun Gothic"/>
                <a:cs typeface="Malgun Gothic"/>
                <a:sym typeface="Malgun Gothic"/>
              </a:rPr>
              <a:t> </a:t>
            </a:r>
            <a:r>
              <a:rPr lang="en-US" sz="1200" u="sng">
                <a:solidFill>
                  <a:schemeClr val="hlink"/>
                </a:solidFill>
                <a:hlinkClick r:id="rId4"/>
              </a:rPr>
              <a:t>https://www.theverge.com/2019/2/13/18223356/california-dmv-self-driving-car-disengagement-report-2018</a:t>
            </a:r>
            <a:endParaRPr sz="1200"/>
          </a:p>
          <a:p>
            <a:pPr indent="0" lvl="0" marL="0" rtl="0" algn="l">
              <a:spcBef>
                <a:spcPts val="0"/>
              </a:spcBef>
              <a:spcAft>
                <a:spcPts val="0"/>
              </a:spcAft>
              <a:buNone/>
            </a:pPr>
            <a:r>
              <a:t/>
            </a:r>
            <a:endParaRPr sz="1200"/>
          </a:p>
          <a:p>
            <a:pPr indent="0" lvl="0" marL="0" marR="0" rtl="0" algn="l">
              <a:lnSpc>
                <a:spcPct val="100000"/>
              </a:lnSpc>
              <a:spcBef>
                <a:spcPts val="0"/>
              </a:spcBef>
              <a:spcAft>
                <a:spcPts val="0"/>
              </a:spcAft>
              <a:buClr>
                <a:schemeClr val="dk1"/>
              </a:buClr>
              <a:buSzPts val="1200"/>
              <a:buFont typeface="Malgun Gothic"/>
              <a:buNone/>
            </a:pPr>
            <a:r>
              <a:rPr lang="en-US" sz="1200"/>
              <a:t>Disengagement report raw data </a:t>
            </a:r>
            <a:r>
              <a:rPr lang="en-US" sz="1200" u="sng">
                <a:solidFill>
                  <a:schemeClr val="hlink"/>
                </a:solidFill>
                <a:hlinkClick r:id="rId5"/>
              </a:rPr>
              <a:t>https://thelastdriverlicenseholder.com/2019/02/12/disengagement-reports-2018-preliminary-results/</a:t>
            </a:r>
            <a:endParaRPr sz="1200"/>
          </a:p>
        </p:txBody>
      </p:sp>
      <p:sp>
        <p:nvSpPr>
          <p:cNvPr id="2173" name="Google Shape;2173;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93EB0"/>
              </a:buClr>
              <a:buSzPts val="1200"/>
              <a:buFont typeface="Arial"/>
              <a:buNone/>
            </a:pPr>
            <a:r>
              <a:rPr lang="en-US" sz="1200">
                <a:solidFill>
                  <a:srgbClr val="262626"/>
                </a:solidFill>
                <a:latin typeface="Arial"/>
                <a:ea typeface="Arial"/>
                <a:cs typeface="Arial"/>
                <a:sym typeface="Arial"/>
              </a:rPr>
              <a:t>In the late 20</a:t>
            </a:r>
            <a:r>
              <a:rPr baseline="30000" lang="en-US" sz="1200">
                <a:solidFill>
                  <a:srgbClr val="262626"/>
                </a:solidFill>
                <a:latin typeface="Arial"/>
                <a:ea typeface="Arial"/>
                <a:cs typeface="Arial"/>
                <a:sym typeface="Arial"/>
              </a:rPr>
              <a:t>th</a:t>
            </a:r>
            <a:r>
              <a:rPr lang="en-US" sz="1200">
                <a:solidFill>
                  <a:srgbClr val="262626"/>
                </a:solidFill>
                <a:latin typeface="Arial"/>
                <a:ea typeface="Arial"/>
                <a:cs typeface="Arial"/>
                <a:sym typeface="Arial"/>
              </a:rPr>
              <a:t> century, machine learning was invented as a subset of artificial intelligence related to the self-learning algorithm which makes prediction by extracting knowledge from data. </a:t>
            </a:r>
            <a:endParaRPr/>
          </a:p>
          <a:p>
            <a:pPr indent="-106363" lvl="0" marL="182563" rtl="0" algn="l">
              <a:spcBef>
                <a:spcPts val="400"/>
              </a:spcBef>
              <a:spcAft>
                <a:spcPts val="0"/>
              </a:spcAft>
              <a:buClr>
                <a:srgbClr val="193EB0"/>
              </a:buClr>
              <a:buSzPts val="1200"/>
              <a:buFont typeface="Arial"/>
              <a:buNone/>
            </a:pPr>
            <a:r>
              <a:t/>
            </a:r>
            <a:endParaRPr sz="1200">
              <a:solidFill>
                <a:srgbClr val="262626"/>
              </a:solidFill>
              <a:latin typeface="Arial"/>
              <a:ea typeface="Arial"/>
              <a:cs typeface="Arial"/>
              <a:sym typeface="Arial"/>
            </a:endParaRPr>
          </a:p>
          <a:p>
            <a:pPr indent="0" lvl="0" marL="0" rtl="0" algn="l">
              <a:spcBef>
                <a:spcPts val="400"/>
              </a:spcBef>
              <a:spcAft>
                <a:spcPts val="0"/>
              </a:spcAft>
              <a:buNone/>
            </a:pPr>
            <a:r>
              <a:rPr lang="en-US" sz="1200">
                <a:solidFill>
                  <a:srgbClr val="262626"/>
                </a:solidFill>
                <a:latin typeface="Arial"/>
                <a:ea typeface="Arial"/>
                <a:cs typeface="Arial"/>
                <a:sym typeface="Arial"/>
              </a:rPr>
              <a:t>AI is a branch of programming which deals with a machine processing inputs and providing output by using rules that were not hardcoded and whose accuracy according to some metric along with perceived novelty from the hardcoded rules define the program’s intelligence. These artificial intelligence systems are powered by machine learning. Many of them are powered by machine learning, some of them are powered by specifically deep learning, some of them are powered by very boring things like just rules.</a:t>
            </a:r>
            <a:endParaRPr/>
          </a:p>
          <a:p>
            <a:pPr indent="0" lvl="0" marL="0" rtl="0" algn="l">
              <a:spcBef>
                <a:spcPts val="0"/>
              </a:spcBef>
              <a:spcAft>
                <a:spcPts val="0"/>
              </a:spcAft>
              <a:buNone/>
            </a:pPr>
            <a:br>
              <a:rPr lang="en-US"/>
            </a:br>
            <a:r>
              <a:rPr b="1" lang="en-US"/>
              <a:t>[Reference Source]</a:t>
            </a:r>
            <a:endParaRPr/>
          </a:p>
          <a:p>
            <a:pPr indent="0" lvl="0" marL="0" rtl="0" algn="l">
              <a:spcBef>
                <a:spcPts val="0"/>
              </a:spcBef>
              <a:spcAft>
                <a:spcPts val="0"/>
              </a:spcAft>
              <a:buNone/>
            </a:pPr>
            <a:r>
              <a:rPr b="0" lang="en-US"/>
              <a:t>Deep learning Explained </a:t>
            </a:r>
            <a:r>
              <a:rPr lang="en-US" u="sng">
                <a:solidFill>
                  <a:schemeClr val="hlink"/>
                </a:solidFill>
                <a:hlinkClick r:id="rId2"/>
              </a:rPr>
              <a:t>https://www.nvidia.com/content/dam/en-zz/Solutions/deep-learning/home/DeepLearning_eBook_FINAL.pdf</a:t>
            </a:r>
            <a:endParaRPr b="1"/>
          </a:p>
          <a:p>
            <a:pPr indent="0" lvl="0" marL="0" marR="0" rtl="0" algn="l">
              <a:lnSpc>
                <a:spcPct val="100000"/>
              </a:lnSpc>
              <a:spcBef>
                <a:spcPts val="0"/>
              </a:spcBef>
              <a:spcAft>
                <a:spcPts val="0"/>
              </a:spcAft>
              <a:buClr>
                <a:schemeClr val="dk1"/>
              </a:buClr>
              <a:buSzPts val="1200"/>
              <a:buFont typeface="Malgun Gothic"/>
              <a:buNone/>
            </a:pPr>
            <a:r>
              <a:rPr lang="en-US"/>
              <a:t>Category of AI, Machine Learning, and Deep Learning </a:t>
            </a:r>
            <a:r>
              <a:rPr lang="en-US" u="sng">
                <a:solidFill>
                  <a:schemeClr val="hlink"/>
                </a:solidFill>
                <a:hlinkClick r:id="rId3"/>
              </a:rPr>
              <a:t>https://www.kdnuggets.com/2017/07/rapidminer-ai-machine-learning-deep-learning.html</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An executive’s guide to AI </a:t>
            </a:r>
            <a:r>
              <a:rPr lang="en-US" u="sng">
                <a:solidFill>
                  <a:schemeClr val="hlink"/>
                </a:solidFill>
                <a:hlinkClick r:id="rId4"/>
              </a:rPr>
              <a:t>https://www.mckinsey.com/business-functions/mckinsey-analytics/our-insights/an-executives-guide-to-ai</a:t>
            </a:r>
            <a:endParaRPr/>
          </a:p>
          <a:p>
            <a:pPr indent="0" lvl="0" marL="0" marR="0" rtl="0" algn="l">
              <a:lnSpc>
                <a:spcPct val="100000"/>
              </a:lnSpc>
              <a:spcBef>
                <a:spcPts val="0"/>
              </a:spcBef>
              <a:spcAft>
                <a:spcPts val="0"/>
              </a:spcAft>
              <a:buClr>
                <a:schemeClr val="dk1"/>
              </a:buClr>
              <a:buSzPts val="1200"/>
              <a:buFont typeface="Malgun Gothic"/>
              <a:buNone/>
            </a:pPr>
            <a:r>
              <a:rPr lang="en-US"/>
              <a:t>What is AI </a:t>
            </a:r>
            <a:r>
              <a:rPr lang="en-US" u="sng">
                <a:solidFill>
                  <a:schemeClr val="hlink"/>
                </a:solidFill>
                <a:hlinkClick r:id="rId5"/>
              </a:rPr>
              <a:t>https://www.datarobot.com/wiki/artificial-intelligence/</a:t>
            </a:r>
            <a:endParaRPr/>
          </a:p>
          <a:p>
            <a:pPr indent="0" lvl="0" marL="0" marR="0" rtl="0" algn="l">
              <a:lnSpc>
                <a:spcPct val="100000"/>
              </a:lnSpc>
              <a:spcBef>
                <a:spcPts val="0"/>
              </a:spcBef>
              <a:spcAft>
                <a:spcPts val="0"/>
              </a:spcAft>
              <a:buClr>
                <a:schemeClr val="dk1"/>
              </a:buClr>
              <a:buSzPts val="1200"/>
              <a:buFont typeface="Malgun Gothic"/>
              <a:buNone/>
            </a:pPr>
            <a:r>
              <a:rPr lang="en-US"/>
              <a:t>What is AI </a:t>
            </a:r>
            <a:r>
              <a:rPr lang="en-US" u="sng">
                <a:solidFill>
                  <a:schemeClr val="hlink"/>
                </a:solidFill>
                <a:hlinkClick r:id="rId6"/>
              </a:rPr>
              <a:t>https://medium.com/@saileshdhungana/a-simple-yet-satisfactory-definition-of-ai-f0022fa3373d</a:t>
            </a:r>
            <a:endParaRPr u="sng">
              <a:solidFill>
                <a:schemeClr val="hlink"/>
              </a:solidFill>
              <a:hlinkClick r:id="rId7"/>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Notes from the AI frontier: Applications and value of deep learning </a:t>
            </a:r>
            <a:br>
              <a:rPr b="0" i="0" lang="en-US" sz="1200">
                <a:solidFill>
                  <a:schemeClr val="dk1"/>
                </a:solidFill>
                <a:latin typeface="Malgun Gothic"/>
                <a:ea typeface="Malgun Gothic"/>
                <a:cs typeface="Malgun Gothic"/>
                <a:sym typeface="Malgun Gothic"/>
              </a:rPr>
            </a:br>
            <a:r>
              <a:rPr lang="en-US" u="sng">
                <a:solidFill>
                  <a:schemeClr val="hlink"/>
                </a:solidFill>
                <a:hlinkClick r:id="rId8"/>
              </a:rPr>
              <a:t>https://www.mckinsey.com/featured-insights/artificial-intelligence/notes-from-the-ai-frontier-applications-and-value-of-deep-learning#part1</a:t>
            </a:r>
            <a:endParaRPr/>
          </a:p>
          <a:p>
            <a:pPr indent="0" lvl="0" marL="0" rtl="0" algn="l">
              <a:spcBef>
                <a:spcPts val="0"/>
              </a:spcBef>
              <a:spcAft>
                <a:spcPts val="0"/>
              </a:spcAft>
              <a:buNone/>
            </a:pPr>
            <a:r>
              <a:rPr b="0" lang="en-US" sz="1200">
                <a:solidFill>
                  <a:schemeClr val="dk1"/>
                </a:solidFill>
                <a:latin typeface="Malgun Gothic"/>
                <a:ea typeface="Malgun Gothic"/>
                <a:cs typeface="Malgun Gothic"/>
                <a:sym typeface="Malgun Gothic"/>
              </a:rPr>
              <a:t>Supervised vs Unsupervised Learning: Key Differences</a:t>
            </a:r>
            <a:r>
              <a:rPr lang="en-US"/>
              <a:t> </a:t>
            </a:r>
            <a:r>
              <a:rPr lang="en-US" u="sng">
                <a:solidFill>
                  <a:schemeClr val="hlink"/>
                </a:solidFill>
                <a:hlinkClick r:id="rId9"/>
              </a:rPr>
              <a:t>https://www.guru99.com/supervised-vs-unsupervised-learning.html</a:t>
            </a:r>
            <a:endParaRPr/>
          </a:p>
          <a:p>
            <a:pPr indent="-106363" lvl="0" marL="182563" rtl="0" algn="l">
              <a:spcBef>
                <a:spcPts val="0"/>
              </a:spcBef>
              <a:spcAft>
                <a:spcPts val="0"/>
              </a:spcAft>
              <a:buClr>
                <a:srgbClr val="193EB0"/>
              </a:buClr>
              <a:buSzPts val="1200"/>
              <a:buFont typeface="Arial"/>
              <a:buNone/>
            </a:pPr>
            <a:r>
              <a:t/>
            </a:r>
            <a:endParaRPr sz="1200">
              <a:solidFill>
                <a:srgbClr val="262626"/>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2" name="Google Shape;27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9" name="Google Shape;2199;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Google is far ahead of its competitors. Waymo opened its on-demand ride service to people in a portion of suburban Phoenix, accessing it via a branded app, Waymo One (December 2018). And several startups are chasing after Waymo</a:t>
            </a:r>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rtl="0" algn="l">
              <a:spcBef>
                <a:spcPts val="0"/>
              </a:spcBef>
              <a:spcAft>
                <a:spcPts val="0"/>
              </a:spcAft>
              <a:buNone/>
            </a:pPr>
            <a:r>
              <a:rPr b="0" lang="en-US" sz="1200">
                <a:solidFill>
                  <a:schemeClr val="dk1"/>
                </a:solidFill>
                <a:latin typeface="Malgun Gothic"/>
                <a:ea typeface="Malgun Gothic"/>
                <a:cs typeface="Malgun Gothic"/>
                <a:sym typeface="Malgun Gothic"/>
              </a:rPr>
              <a:t>Waymo Is Millions Of Miles Ahead In Robot Car Tests; Does It Need A Billion More?</a:t>
            </a:r>
            <a:endParaRPr b="0" sz="1200">
              <a:solidFill>
                <a:srgbClr val="262626"/>
              </a:solidFill>
              <a:latin typeface="Arial"/>
              <a:ea typeface="Arial"/>
              <a:cs typeface="Arial"/>
              <a:sym typeface="Arial"/>
            </a:endParaRPr>
          </a:p>
          <a:p>
            <a:pPr indent="0" lvl="0" marL="0" rtl="0" algn="l">
              <a:spcBef>
                <a:spcPts val="0"/>
              </a:spcBef>
              <a:spcAft>
                <a:spcPts val="0"/>
              </a:spcAft>
              <a:buNone/>
            </a:pPr>
            <a:r>
              <a:rPr lang="en-US" u="sng">
                <a:solidFill>
                  <a:schemeClr val="hlink"/>
                </a:solidFill>
                <a:hlinkClick r:id="rId2"/>
              </a:rPr>
              <a:t>https://www.forbes.com/sites/alanohnsman/2018/03/02/waymo-is-millions-of-miles-ahead-in-robot-car-tests-does-it-need-a-billion-more/#c854b381ef4c</a:t>
            </a:r>
            <a:endParaRPr/>
          </a:p>
          <a:p>
            <a:pPr indent="0" lvl="0" marL="0" rtl="0" algn="l">
              <a:spcBef>
                <a:spcPts val="0"/>
              </a:spcBef>
              <a:spcAft>
                <a:spcPts val="0"/>
              </a:spcAft>
              <a:buNone/>
            </a:pPr>
            <a:r>
              <a:t/>
            </a:r>
            <a:endParaRPr b="0" sz="1200">
              <a:solidFill>
                <a:srgbClr val="262626"/>
              </a:solidFill>
              <a:latin typeface="Arial"/>
              <a:ea typeface="Arial"/>
              <a:cs typeface="Arial"/>
              <a:sym typeface="Arial"/>
            </a:endParaRPr>
          </a:p>
          <a:p>
            <a:pPr indent="0" lvl="0" marL="0" rtl="0" algn="l">
              <a:spcBef>
                <a:spcPts val="0"/>
              </a:spcBef>
              <a:spcAft>
                <a:spcPts val="0"/>
              </a:spcAft>
              <a:buNone/>
            </a:pPr>
            <a:r>
              <a:rPr b="0" lang="en-US" sz="1200">
                <a:solidFill>
                  <a:srgbClr val="262626"/>
                </a:solidFill>
                <a:latin typeface="Arial"/>
                <a:ea typeface="Arial"/>
                <a:cs typeface="Arial"/>
                <a:sym typeface="Arial"/>
              </a:rPr>
              <a:t>At Waymo, It’s Launch Time For Google’s Biggest Moonshot</a:t>
            </a:r>
            <a:br>
              <a:rPr b="0" lang="en-US" sz="1200">
                <a:solidFill>
                  <a:srgbClr val="262626"/>
                </a:solidFill>
                <a:latin typeface="Arial"/>
                <a:ea typeface="Arial"/>
                <a:cs typeface="Arial"/>
                <a:sym typeface="Arial"/>
              </a:rPr>
            </a:br>
            <a:r>
              <a:rPr lang="en-US" sz="1200" u="sng">
                <a:solidFill>
                  <a:schemeClr val="hlink"/>
                </a:solidFill>
                <a:hlinkClick r:id="rId3"/>
              </a:rPr>
              <a:t>https://www.forbes.com/sites/alanohnsman/2018/11/30/10-million-miles-later-waymo-ceo-says-its-self-driving-cars-are-ready-for-prime-time/#7f5368ee75e7</a:t>
            </a:r>
            <a:endParaRPr/>
          </a:p>
        </p:txBody>
      </p:sp>
      <p:sp>
        <p:nvSpPr>
          <p:cNvPr id="2200" name="Google Shape;2200;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3" name="Google Shape;2213;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lang="en-US" u="none"/>
              <a:t>Besides Baidu, </a:t>
            </a:r>
            <a:r>
              <a:rPr lang="en-US" sz="1200">
                <a:solidFill>
                  <a:srgbClr val="262626"/>
                </a:solidFill>
                <a:latin typeface="Arial"/>
                <a:ea typeface="Arial"/>
                <a:cs typeface="Arial"/>
                <a:sym typeface="Arial"/>
              </a:rPr>
              <a:t>Alibaba recently conducted test drives of its autonomous vehicle. But interestingly, just over a year ago, Alibaba was skeptical about the long-term commercial opportunity of autonomous vehicles, mentioning in an earnings call that “nobody has figured out the long-term economic model for this, but people are doing it because there is some very interesting artificial intelligence-related technology” involved in building autonomous vehicles.</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14" name="Google Shape;2214;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0" name="Google Shape;225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Highlighted in the slide is the section where artificial intelligence technologies are heavily involved.</a:t>
            </a:r>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b="0" lang="en-US"/>
              <a:t>Technologies and relevant players in the AV market </a:t>
            </a:r>
            <a:r>
              <a:rPr lang="en-US" sz="1200" u="sng">
                <a:solidFill>
                  <a:schemeClr val="hlink"/>
                </a:solidFill>
                <a:hlinkClick r:id="rId2"/>
              </a:rPr>
              <a:t>https://www.cbinsights.com/research/startups-drive-auto-industry-disruption/</a:t>
            </a:r>
            <a:endParaRPr sz="1200"/>
          </a:p>
        </p:txBody>
      </p:sp>
      <p:sp>
        <p:nvSpPr>
          <p:cNvPr id="2251" name="Google Shape;2251;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8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9" name="Google Shape;2349;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350" name="Google Shape;2350;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7" name="Google Shape;2357;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Reinforcement learning (RL) is a branch of machine learning concerned with the process of learning by trying things, receiving a positive or negative reward (feedback), and then modifying behavior to try and maximize cumulative expected reward. </a:t>
            </a:r>
            <a:endParaRPr/>
          </a:p>
          <a:p>
            <a:pPr indent="0" lvl="0" marL="0" rtl="0" algn="l">
              <a:spcBef>
                <a:spcPts val="0"/>
              </a:spcBef>
              <a:spcAft>
                <a:spcPts val="0"/>
              </a:spcAft>
              <a:buNone/>
            </a:pPr>
            <a:r>
              <a:t/>
            </a:r>
            <a:endParaRPr b="0" u="none">
              <a:latin typeface="Roboto"/>
              <a:ea typeface="Roboto"/>
              <a:cs typeface="Roboto"/>
              <a:sym typeface="Roboto"/>
            </a:endParaRPr>
          </a:p>
          <a:p>
            <a:pPr indent="0" lvl="0" marL="0" rtl="0" algn="l">
              <a:spcBef>
                <a:spcPts val="0"/>
              </a:spcBef>
              <a:spcAft>
                <a:spcPts val="0"/>
              </a:spcAft>
              <a:buNone/>
            </a:pPr>
            <a:r>
              <a:rPr b="1" lang="en-US">
                <a:latin typeface="Roboto"/>
                <a:ea typeface="Roboto"/>
                <a:cs typeface="Roboto"/>
                <a:sym typeface="Roboto"/>
              </a:rPr>
              <a:t>The typical framing of a RL scenario</a:t>
            </a:r>
            <a:r>
              <a:rPr lang="en-US">
                <a:latin typeface="Roboto"/>
                <a:ea typeface="Roboto"/>
                <a:cs typeface="Roboto"/>
                <a:sym typeface="Roboto"/>
              </a:rPr>
              <a:t>: </a:t>
            </a:r>
            <a:r>
              <a:rPr b="0" lang="en-US">
                <a:latin typeface="Roboto"/>
                <a:ea typeface="Roboto"/>
                <a:cs typeface="Roboto"/>
                <a:sym typeface="Roboto"/>
              </a:rPr>
              <a:t>an agent takes actions in an environment, which is interpreted into a reward and a representation of the state, which are fed back into the agent.</a:t>
            </a:r>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i="0" lang="en-US" sz="1200">
                <a:solidFill>
                  <a:schemeClr val="dk1"/>
                </a:solidFill>
                <a:latin typeface="Malgun Gothic"/>
                <a:ea typeface="Malgun Gothic"/>
                <a:cs typeface="Malgun Gothic"/>
                <a:sym typeface="Malgun Gothic"/>
              </a:rPr>
              <a:t>Application of RL</a:t>
            </a:r>
            <a:r>
              <a:rPr b="0" i="0" lang="en-US" sz="1200">
                <a:solidFill>
                  <a:schemeClr val="dk1"/>
                </a:solidFill>
                <a:latin typeface="Malgun Gothic"/>
                <a:ea typeface="Malgun Gothic"/>
                <a:cs typeface="Malgun Gothic"/>
                <a:sym typeface="Malgun Gothic"/>
              </a:rPr>
              <a:t>: RL applied to artificial intelligence has found remarkable success in recent years due to breakthroughs in both computing resources and algorithm improvements. Graphics Processing Unit capabilities have been improving tenfold every few years. The improvement, combined with the availability of large datasets, has led to massive breakthroughs in the field of deep learning. Fundamental to deep learning is the concept of a neural network: a collection of nodes (neurons) performing operations on an input and returning an output. A deep neural network has many neurons in sequence. Using deep neural networks to approximate the value (output) of taking an action in some state (input) has led to incredibly advanced reinforcement learning agents in multiple domains. Additionally, algorithmic breakthroughs such as experience replay, self-play, and Monte Carlo tree search have pushed improvements specific to RL. The combination of these advancements has created superhuman players of Atari, Go, and Shogi, and a nearly professional DoTA 2 team of bots.</a:t>
            </a:r>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Reinforcement learning </a:t>
            </a:r>
            <a:r>
              <a:rPr lang="en-US" u="sng">
                <a:solidFill>
                  <a:schemeClr val="hlink"/>
                </a:solidFill>
                <a:hlinkClick r:id="rId2"/>
              </a:rPr>
              <a:t>https://en.wikipedia.org/wiki/Reinforcement_learning</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Reinforcement Learning Applications </a:t>
            </a:r>
            <a:r>
              <a:rPr lang="en-US" u="sng">
                <a:solidFill>
                  <a:schemeClr val="hlink"/>
                </a:solidFill>
                <a:hlinkClick r:id="rId3"/>
              </a:rPr>
              <a:t>https://medium.com/@yuxili/rl-applications-73ef685c07eb</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Reinforcement Learning Applications: A Brief Guide on How to Get Business Value from RL </a:t>
            </a:r>
            <a:r>
              <a:rPr lang="en-US" u="sng">
                <a:solidFill>
                  <a:schemeClr val="hlink"/>
                </a:solidFill>
                <a:hlinkClick r:id="rId4"/>
              </a:rPr>
              <a:t>https://perfectial.com/blog/reinforcement-learning-applications/</a:t>
            </a:r>
            <a:endParaRPr/>
          </a:p>
          <a:p>
            <a:pPr indent="0" lvl="0" marL="0" rtl="0" algn="l">
              <a:spcBef>
                <a:spcPts val="0"/>
              </a:spcBef>
              <a:spcAft>
                <a:spcPts val="0"/>
              </a:spcAft>
              <a:buNone/>
            </a:pPr>
            <a:r>
              <a:rPr b="0" i="0" lang="en-US" sz="1200" cap="none">
                <a:solidFill>
                  <a:schemeClr val="dk1"/>
                </a:solidFill>
                <a:latin typeface="Malgun Gothic"/>
                <a:ea typeface="Malgun Gothic"/>
                <a:cs typeface="Malgun Gothic"/>
                <a:sym typeface="Malgun Gothic"/>
              </a:rPr>
              <a:t>SHIELD AI FUNDAMENTALS: ON REINFORCEMENT LEARNING </a:t>
            </a:r>
            <a:r>
              <a:rPr lang="en-US" sz="1200" u="sng">
                <a:solidFill>
                  <a:srgbClr val="FF4337"/>
                </a:solidFill>
                <a:hlinkClick r:id="rId5">
                  <a:extLst>
                    <a:ext uri="{A12FA001-AC4F-418D-AE19-62706E023703}">
                      <ahyp:hlinkClr val="tx"/>
                    </a:ext>
                  </a:extLst>
                </a:hlinkClick>
              </a:rPr>
              <a:t>https://www.shield.ai/content/2018/11/20/shield-ai-fundamentals-on-reinforcement-learning</a:t>
            </a:r>
            <a:endParaRPr sz="1200">
              <a:solidFill>
                <a:srgbClr val="FF4337"/>
              </a:solidFill>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Applications of Reinforcement Learning in Real World </a:t>
            </a:r>
            <a:r>
              <a:rPr lang="en-US" u="sng">
                <a:solidFill>
                  <a:schemeClr val="hlink"/>
                </a:solidFill>
                <a:hlinkClick r:id="rId6"/>
              </a:rPr>
              <a:t>https://towardsdatascience.com/applications-of-reinforcement-learning-in-real-world-1a94955bcd12</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Reinforcement Learning and Its Practical Applications </a:t>
            </a:r>
            <a:r>
              <a:rPr lang="en-US" u="sng">
                <a:solidFill>
                  <a:schemeClr val="hlink"/>
                </a:solidFill>
                <a:hlinkClick r:id="rId7"/>
              </a:rPr>
              <a:t>https://chatbotsmagazine.com/reinforcement-learning-and-its-practical-applications-8499e60cf751</a:t>
            </a:r>
            <a:endParaRPr/>
          </a:p>
        </p:txBody>
      </p:sp>
      <p:sp>
        <p:nvSpPr>
          <p:cNvPr id="2358" name="Google Shape;2358;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7" name="Google Shape;2407;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AlphaGo played South Korean professional Go player Lee Sedol, ranked 9-dan, one of the best players at Go, with five games. </a:t>
            </a:r>
            <a:r>
              <a:rPr b="0" i="0" lang="en-US" sz="1200">
                <a:solidFill>
                  <a:schemeClr val="dk1"/>
                </a:solidFill>
                <a:latin typeface="Malgun Gothic"/>
                <a:ea typeface="Malgun Gothic"/>
                <a:cs typeface="Malgun Gothic"/>
                <a:sym typeface="Malgun Gothic"/>
              </a:rPr>
              <a:t>Out of five games, AlphaGo won four games and Lee won the fourth game which made him recorded as the only human player who beat AlphaGo in all of its 74 official games.</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AlphaGo was initially trained to mimic human play by attempting to match the moves of expert players from recorded historical games, using a database of around 30 million moves. Once it had reached a certain degree of proficiency, it was trained further by being set to play large numbers of games against other instances of itself, using </a:t>
            </a:r>
            <a:r>
              <a:rPr b="1" i="1" lang="en-US" sz="1200">
                <a:solidFill>
                  <a:schemeClr val="dk1"/>
                </a:solidFill>
                <a:latin typeface="Malgun Gothic"/>
                <a:ea typeface="Malgun Gothic"/>
                <a:cs typeface="Malgun Gothic"/>
                <a:sym typeface="Malgun Gothic"/>
              </a:rPr>
              <a:t>reinforcement learning</a:t>
            </a:r>
            <a:r>
              <a:rPr b="0" i="0" lang="en-US" sz="1200">
                <a:solidFill>
                  <a:schemeClr val="dk1"/>
                </a:solidFill>
                <a:latin typeface="Malgun Gothic"/>
                <a:ea typeface="Malgun Gothic"/>
                <a:cs typeface="Malgun Gothic"/>
                <a:sym typeface="Malgun Gothic"/>
              </a:rPr>
              <a:t> to improve its play.</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AlphaGo doesn’t know the best strategy, but it knows whether it won or lost. AlphaGo uses a tree search to check every possible move it can make and see which is better. On a 19×19 Go board, there are 361 possible moves. For each of these 361 moves, there are 359 possible second moves and so on. In all, there are about 4.67×10^385 possible moves. Even with its advanced hardware, AlphaGo cannot try every single move. So, it uses another kind of tree search called the </a:t>
            </a:r>
            <a:r>
              <a:rPr b="1" i="1" lang="en-US" sz="1200">
                <a:solidFill>
                  <a:schemeClr val="dk1"/>
                </a:solidFill>
                <a:latin typeface="Malgun Gothic"/>
                <a:ea typeface="Malgun Gothic"/>
                <a:cs typeface="Malgun Gothic"/>
                <a:sym typeface="Malgun Gothic"/>
              </a:rPr>
              <a:t>Monte Carlo Tree Search</a:t>
            </a:r>
            <a:r>
              <a:rPr b="0" i="0" lang="en-US" sz="1200">
                <a:solidFill>
                  <a:schemeClr val="dk1"/>
                </a:solidFill>
                <a:latin typeface="Malgun Gothic"/>
                <a:ea typeface="Malgun Gothic"/>
                <a:cs typeface="Malgun Gothic"/>
                <a:sym typeface="Malgun Gothic"/>
              </a:rPr>
              <a:t>. In this search, only those moves that are most promising are tried out. Each time AlphaGo finishes a game, it updates the record of how many games each move won. After multiple iterations, AlphaGo has a rough idea of which moves maximizes its chance of winning.</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AlphaGo's victory in Mar 2016 was a great milestone in artificial intelligence history. Go had previously been regarded as a hard problem in machine learning that was expected to be out of reach for the technology of the time. Most experts thought a Go program as powerful as AlphaGo was at least five years away; some experts thought that it would take at least another decade before computers would beat Go champions. Most observers at the beginning of the 2016 matches expected Lee to beat AlphaGo.</a:t>
            </a:r>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Reinforcement learning </a:t>
            </a:r>
            <a:r>
              <a:rPr lang="en-US" u="sng">
                <a:solidFill>
                  <a:schemeClr val="hlink"/>
                </a:solidFill>
                <a:hlinkClick r:id="rId2"/>
              </a:rPr>
              <a:t>https://en.wikipedia.org/wiki/Reinforcement_learning</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Reinforcement Learning Applications </a:t>
            </a:r>
            <a:r>
              <a:rPr lang="en-US" u="sng">
                <a:solidFill>
                  <a:schemeClr val="hlink"/>
                </a:solidFill>
                <a:hlinkClick r:id="rId3"/>
              </a:rPr>
              <a:t>https://medium.com/@yuxili/rl-applications-73ef685c07eb</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Reinforcement Learning Applications: A Brief Guide on How to Get Business Value from RL </a:t>
            </a:r>
            <a:r>
              <a:rPr lang="en-US" u="sng">
                <a:solidFill>
                  <a:schemeClr val="hlink"/>
                </a:solidFill>
                <a:hlinkClick r:id="rId4"/>
              </a:rPr>
              <a:t>https://perfectial.com/blog/reinforcement-learning-applications/</a:t>
            </a:r>
            <a:endParaRPr/>
          </a:p>
          <a:p>
            <a:pPr indent="0" lvl="0" marL="0" rtl="0" algn="l">
              <a:spcBef>
                <a:spcPts val="0"/>
              </a:spcBef>
              <a:spcAft>
                <a:spcPts val="0"/>
              </a:spcAft>
              <a:buNone/>
            </a:pPr>
            <a:r>
              <a:rPr b="0" i="0" lang="en-US" sz="1200" cap="none">
                <a:solidFill>
                  <a:schemeClr val="dk1"/>
                </a:solidFill>
                <a:latin typeface="Malgun Gothic"/>
                <a:ea typeface="Malgun Gothic"/>
                <a:cs typeface="Malgun Gothic"/>
                <a:sym typeface="Malgun Gothic"/>
              </a:rPr>
              <a:t>SHIELD AI FUNDAMENTALS: ON REINFORCEMENT LEARNING </a:t>
            </a:r>
            <a:r>
              <a:rPr lang="en-US" sz="1200" u="sng">
                <a:solidFill>
                  <a:srgbClr val="FF4337"/>
                </a:solidFill>
                <a:hlinkClick r:id="rId5">
                  <a:extLst>
                    <a:ext uri="{A12FA001-AC4F-418D-AE19-62706E023703}">
                      <ahyp:hlinkClr val="tx"/>
                    </a:ext>
                  </a:extLst>
                </a:hlinkClick>
              </a:rPr>
              <a:t>https://www.shield.ai/content/2018/11/20/shield-ai-fundamentals-on-reinforcement-learning</a:t>
            </a:r>
            <a:endParaRPr sz="1200">
              <a:solidFill>
                <a:srgbClr val="FF4337"/>
              </a:solidFill>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Applications of Reinforcement Learning in Real World </a:t>
            </a:r>
            <a:r>
              <a:rPr lang="en-US" u="sng">
                <a:solidFill>
                  <a:schemeClr val="hlink"/>
                </a:solidFill>
                <a:hlinkClick r:id="rId6"/>
              </a:rPr>
              <a:t>https://towardsdatascience.com/applications-of-reinforcement-learning-in-real-world-1a94955bcd12</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Reinforcement Learning and Its Practical Applications </a:t>
            </a:r>
            <a:r>
              <a:rPr lang="en-US" u="sng">
                <a:solidFill>
                  <a:schemeClr val="hlink"/>
                </a:solidFill>
                <a:hlinkClick r:id="rId7"/>
              </a:rPr>
              <a:t>https://chatbotsmagazine.com/reinforcement-learning-and-its-practical-applications-8499e60cf751</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08" name="Google Shape;2408;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p8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0" name="Google Shape;2420;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421" name="Google Shape;2421;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8" name="Google Shape;2428;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u="none">
                <a:latin typeface="Arial"/>
                <a:ea typeface="Arial"/>
                <a:cs typeface="Arial"/>
                <a:sym typeface="Arial"/>
              </a:rPr>
              <a:t>Conversational AI </a:t>
            </a:r>
            <a:r>
              <a:rPr b="0" lang="en-US" sz="1200" u="none">
                <a:latin typeface="Arial"/>
                <a:ea typeface="Arial"/>
                <a:cs typeface="Arial"/>
                <a:sym typeface="Arial"/>
              </a:rPr>
              <a:t>is the set of technologies underlying automated messaging and speech-enabled applications that offer human-like interactions between computers and humans.</a:t>
            </a:r>
            <a:endParaRPr/>
          </a:p>
          <a:p>
            <a:pPr indent="0" lvl="0" marL="0" rtl="0" algn="l">
              <a:spcBef>
                <a:spcPts val="0"/>
              </a:spcBef>
              <a:spcAft>
                <a:spcPts val="0"/>
              </a:spcAft>
              <a:buNone/>
            </a:pPr>
            <a:r>
              <a:rPr b="0" lang="en-US" sz="1200" u="none">
                <a:latin typeface="Arial"/>
                <a:ea typeface="Arial"/>
                <a:cs typeface="Arial"/>
                <a:sym typeface="Arial"/>
              </a:rPr>
              <a:t>Conversational AI can communicate like a human by recognizing speech and text, understanding intent, decoding different languages, and responding in a way that mimics human conversation.</a:t>
            </a:r>
            <a:endParaRPr/>
          </a:p>
          <a:p>
            <a:pPr indent="0" lvl="0" marL="0" rtl="0" algn="l">
              <a:spcBef>
                <a:spcPts val="0"/>
              </a:spcBef>
              <a:spcAft>
                <a:spcPts val="0"/>
              </a:spcAft>
              <a:buNone/>
            </a:pPr>
            <a:r>
              <a:t/>
            </a:r>
            <a:endParaRPr b="0" sz="1200" u="none">
              <a:latin typeface="Arial"/>
              <a:ea typeface="Arial"/>
              <a:cs typeface="Arial"/>
              <a:sym typeface="Arial"/>
            </a:endParaRPr>
          </a:p>
          <a:p>
            <a:pPr indent="0" lvl="0" marL="0" rtl="0" algn="l">
              <a:spcBef>
                <a:spcPts val="0"/>
              </a:spcBef>
              <a:spcAft>
                <a:spcPts val="0"/>
              </a:spcAft>
              <a:buNone/>
            </a:pPr>
            <a:r>
              <a:rPr b="1" lang="en-US" sz="1200" u="none">
                <a:latin typeface="Arial"/>
                <a:ea typeface="Arial"/>
                <a:cs typeface="Arial"/>
                <a:sym typeface="Arial"/>
              </a:rPr>
              <a:t>Applied Conversational AI </a:t>
            </a:r>
            <a:r>
              <a:rPr b="0" lang="en-US" sz="1200" u="none">
                <a:latin typeface="Arial"/>
                <a:ea typeface="Arial"/>
                <a:cs typeface="Arial"/>
                <a:sym typeface="Arial"/>
              </a:rPr>
              <a:t>requires both science and art to create successful applications that incorporate context, personalization and relevance within human to computer interaction. Conversational design, a discipline dedicated to designing flows that sound natural, is a key part of developing Conversational AI applications.</a:t>
            </a:r>
            <a:endParaRPr/>
          </a:p>
          <a:p>
            <a:pPr indent="0" lvl="0" marL="0" rtl="0" algn="l">
              <a:spcBef>
                <a:spcPts val="0"/>
              </a:spcBef>
              <a:spcAft>
                <a:spcPts val="0"/>
              </a:spcAft>
              <a:buNone/>
            </a:pPr>
            <a:r>
              <a:rPr b="0" lang="en-US" sz="1200" u="none">
                <a:latin typeface="Arial"/>
                <a:ea typeface="Arial"/>
                <a:cs typeface="Arial"/>
                <a:sym typeface="Arial"/>
              </a:rPr>
              <a:t>Though chatbots have gained popularity, conversational AI can be offered over both text and voice form and thus various channels and devices that offer support these forms – from web chat for text form to phone call and smart speakers for voice form.</a:t>
            </a:r>
            <a:endParaRPr/>
          </a:p>
          <a:p>
            <a:pPr indent="0" lvl="0" marL="0" rtl="0" algn="l">
              <a:spcBef>
                <a:spcPts val="0"/>
              </a:spcBef>
              <a:spcAft>
                <a:spcPts val="0"/>
              </a:spcAft>
              <a:buNone/>
            </a:pPr>
            <a:r>
              <a:rPr b="0" lang="en-US" sz="1200" u="none">
                <a:latin typeface="Arial"/>
                <a:ea typeface="Arial"/>
                <a:cs typeface="Arial"/>
                <a:sym typeface="Arial"/>
              </a:rPr>
              <a:t>The best Conversational AI offers an end result that is indistinguishable from could have been delivered by a human.</a:t>
            </a:r>
            <a:endParaRPr/>
          </a:p>
          <a:p>
            <a:pPr indent="0" lvl="0" marL="0" rtl="0" algn="l">
              <a:spcBef>
                <a:spcPts val="0"/>
              </a:spcBef>
              <a:spcAft>
                <a:spcPts val="0"/>
              </a:spcAft>
              <a:buNone/>
            </a:pPr>
            <a:r>
              <a:t/>
            </a:r>
            <a:endParaRPr b="0"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rPr b="1" i="1" lang="en-US" u="none"/>
              <a:t>Algorithm</a:t>
            </a:r>
            <a:endParaRPr b="0" sz="1200" u="none">
              <a:latin typeface="Arial"/>
              <a:ea typeface="Arial"/>
              <a:cs typeface="Arial"/>
              <a:sym typeface="Arial"/>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Conversational AI generally uses various technologies such as Automatic Speech Recognition (ASR), Natural Language Processing (NLP), Advanced Dialog management, and Machine Learning (ML) to understand, react and learn from every interaction.</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Malgun Gothic"/>
              <a:buNone/>
            </a:pPr>
            <a:r>
              <a:rPr b="1" i="1" lang="en-US" u="none"/>
              <a:t>Difference between Conversational AI and Chatbot</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Conversational AI applications can be programmed with varying levels of complexity resulting in dramatically different end products.</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The simplest example of a Conversational AI application is a FAQ bot. These are basic answer and response machines, also known as </a:t>
            </a:r>
            <a:r>
              <a:rPr b="1" i="1" lang="en-US" sz="1200">
                <a:solidFill>
                  <a:schemeClr val="dk1"/>
                </a:solidFill>
                <a:latin typeface="Malgun Gothic"/>
                <a:ea typeface="Malgun Gothic"/>
                <a:cs typeface="Malgun Gothic"/>
                <a:sym typeface="Malgun Gothic"/>
              </a:rPr>
              <a:t>Chatbots</a:t>
            </a:r>
            <a:r>
              <a:rPr b="0" i="0" lang="en-US" sz="1200">
                <a:solidFill>
                  <a:schemeClr val="dk1"/>
                </a:solidFill>
                <a:latin typeface="Malgun Gothic"/>
                <a:ea typeface="Malgun Gothic"/>
                <a:cs typeface="Malgun Gothic"/>
                <a:sym typeface="Malgun Gothic"/>
              </a:rPr>
              <a:t>, where you must type the exact keyword required to receive the appropriate response. In fact, these chatbots are so basic that they may not even be considered Conversational AI at all, as they do not use NLP or dialog management or machine learning to improve over time.</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The next maturity level of Conversational AI applications is </a:t>
            </a:r>
            <a:r>
              <a:rPr b="1" i="1" lang="en-US" sz="1200">
                <a:solidFill>
                  <a:schemeClr val="dk1"/>
                </a:solidFill>
                <a:latin typeface="Malgun Gothic"/>
                <a:ea typeface="Malgun Gothic"/>
                <a:cs typeface="Malgun Gothic"/>
                <a:sym typeface="Malgun Gothic"/>
              </a:rPr>
              <a:t>Virtual Personal Assistants</a:t>
            </a:r>
            <a:r>
              <a:rPr b="0" i="0" lang="en-US" sz="1200">
                <a:solidFill>
                  <a:schemeClr val="dk1"/>
                </a:solidFill>
                <a:latin typeface="Malgun Gothic"/>
                <a:ea typeface="Malgun Gothic"/>
                <a:cs typeface="Malgun Gothic"/>
                <a:sym typeface="Malgun Gothic"/>
              </a:rPr>
              <a:t>. Examples of these are Amazon Alexa, </a:t>
            </a:r>
            <a:r>
              <a:rPr b="1" i="1" lang="en-US" sz="1200">
                <a:solidFill>
                  <a:schemeClr val="dk1"/>
                </a:solidFill>
                <a:latin typeface="Malgun Gothic"/>
                <a:ea typeface="Malgun Gothic"/>
                <a:cs typeface="Malgun Gothic"/>
                <a:sym typeface="Malgun Gothic"/>
              </a:rPr>
              <a:t>Samsung’s Bixby</a:t>
            </a:r>
            <a:r>
              <a:rPr b="0" i="0" lang="en-US" sz="1200">
                <a:solidFill>
                  <a:schemeClr val="dk1"/>
                </a:solidFill>
                <a:latin typeface="Malgun Gothic"/>
                <a:ea typeface="Malgun Gothic"/>
                <a:cs typeface="Malgun Gothic"/>
                <a:sym typeface="Malgun Gothic"/>
              </a:rPr>
              <a:t>, and Google Home. They serve a general purpose and are linear, and do not carry context from one conversation to the next. These assistants use ASR and NLP, but have simple dialog management.</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Next we have </a:t>
            </a:r>
            <a:r>
              <a:rPr b="1" i="1" lang="en-US" sz="1200">
                <a:solidFill>
                  <a:schemeClr val="dk1"/>
                </a:solidFill>
                <a:latin typeface="Malgun Gothic"/>
                <a:ea typeface="Malgun Gothic"/>
                <a:cs typeface="Malgun Gothic"/>
                <a:sym typeface="Malgun Gothic"/>
              </a:rPr>
              <a:t>Virtual “Customer” Assistants</a:t>
            </a:r>
            <a:r>
              <a:rPr b="0" i="0" lang="en-US" sz="1200">
                <a:solidFill>
                  <a:schemeClr val="dk1"/>
                </a:solidFill>
                <a:latin typeface="Malgun Gothic"/>
                <a:ea typeface="Malgun Gothic"/>
                <a:cs typeface="Malgun Gothic"/>
                <a:sym typeface="Malgun Gothic"/>
              </a:rPr>
              <a:t>, which are more advanced Conversational AI systems that serve a specific purpose and therefore are more specialized in dialog management. These applications are able to carry context from one interaction to the next which enhances the user experience.</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On the same level of maturity as Virtual Customer Assistants, are </a:t>
            </a:r>
            <a:r>
              <a:rPr b="1" i="1" lang="en-US" sz="1200">
                <a:solidFill>
                  <a:schemeClr val="dk1"/>
                </a:solidFill>
                <a:latin typeface="Malgun Gothic"/>
                <a:ea typeface="Malgun Gothic"/>
                <a:cs typeface="Malgun Gothic"/>
                <a:sym typeface="Malgun Gothic"/>
              </a:rPr>
              <a:t>Virtual Employee Assistants</a:t>
            </a:r>
            <a:r>
              <a:rPr b="0" i="0" lang="en-US" sz="1200">
                <a:solidFill>
                  <a:schemeClr val="dk1"/>
                </a:solidFill>
                <a:latin typeface="Malgun Gothic"/>
                <a:ea typeface="Malgun Gothic"/>
                <a:cs typeface="Malgun Gothic"/>
                <a:sym typeface="Malgun Gothic"/>
              </a:rPr>
              <a:t>. These applications are purpose-built, specialized, and automate processes, also called </a:t>
            </a:r>
            <a:r>
              <a:rPr b="1" i="1" lang="en-US" sz="1200">
                <a:solidFill>
                  <a:schemeClr val="dk1"/>
                </a:solidFill>
                <a:latin typeface="Malgun Gothic"/>
                <a:ea typeface="Malgun Gothic"/>
                <a:cs typeface="Malgun Gothic"/>
                <a:sym typeface="Malgun Gothic"/>
              </a:rPr>
              <a:t>Robotic Process Automation</a:t>
            </a:r>
            <a:r>
              <a:rPr b="0" i="0" lang="en-US" sz="1200">
                <a:solidFill>
                  <a:schemeClr val="dk1"/>
                </a:solidFill>
                <a:latin typeface="Malgun Gothic"/>
                <a:ea typeface="Malgun Gothic"/>
                <a:cs typeface="Malgun Gothic"/>
                <a:sym typeface="Malgun Gothic"/>
              </a:rPr>
              <a:t>. They are used in businesses to streamline enterprise operations. Both Virtual Customer Assistants and Virtual Employee Assistants often use the most advanced Conversational AI technologies, and are well integrated into the companies back office systems to provide contextual and personal experience to customers and employees.</a:t>
            </a:r>
            <a:endParaRPr b="1" sz="1200" u="sng">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rtl="0" algn="l">
              <a:spcBef>
                <a:spcPts val="0"/>
              </a:spcBef>
              <a:spcAft>
                <a:spcPts val="0"/>
              </a:spcAft>
              <a:buNone/>
            </a:pPr>
            <a:r>
              <a:rPr b="0" lang="en-US" sz="1200" cap="none">
                <a:solidFill>
                  <a:schemeClr val="dk1"/>
                </a:solidFill>
                <a:latin typeface="Malgun Gothic"/>
                <a:ea typeface="Malgun Gothic"/>
                <a:cs typeface="Malgun Gothic"/>
                <a:sym typeface="Malgun Gothic"/>
              </a:rPr>
              <a:t>CONVERSATIONAL AI </a:t>
            </a:r>
            <a:r>
              <a:rPr lang="en-US" u="sng">
                <a:solidFill>
                  <a:schemeClr val="hlink"/>
                </a:solidFill>
                <a:hlinkClick r:id="rId2"/>
              </a:rPr>
              <a:t>https://www.interactions.com/conversational-ai/</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29" name="Google Shape;2429;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p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0" name="Google Shape;2480;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93EB0"/>
              </a:buClr>
              <a:buSzPts val="1200"/>
              <a:buFont typeface="Arial"/>
              <a:buNone/>
            </a:pPr>
            <a:r>
              <a:rPr lang="en-US" sz="1200">
                <a:solidFill>
                  <a:srgbClr val="262626"/>
                </a:solidFill>
                <a:latin typeface="Arial"/>
                <a:ea typeface="Arial"/>
                <a:cs typeface="Arial"/>
                <a:sym typeface="Arial"/>
              </a:rPr>
              <a:t>Duplex can make phone calls and reservations on behalf of the user, communicating like a real human (complete with “umms” and pauses). It sparked ethical concerns over whether or not Duplex needs to identify itself as a conversational agent when speaking to real people.</a:t>
            </a:r>
            <a:endParaRPr/>
          </a:p>
          <a:p>
            <a:pPr indent="0" lvl="0" marL="0" rtl="0" algn="l">
              <a:spcBef>
                <a:spcPts val="800"/>
              </a:spcBef>
              <a:spcAft>
                <a:spcPts val="0"/>
              </a:spcAft>
              <a:buClr>
                <a:srgbClr val="193EB0"/>
              </a:buClr>
              <a:buSzPts val="1200"/>
              <a:buFont typeface="Arial"/>
              <a:buNone/>
            </a:pPr>
            <a:r>
              <a:rPr lang="en-US" sz="1200">
                <a:solidFill>
                  <a:srgbClr val="262626"/>
                </a:solidFill>
                <a:latin typeface="Arial"/>
                <a:ea typeface="Arial"/>
                <a:cs typeface="Arial"/>
                <a:sym typeface="Arial"/>
              </a:rPr>
              <a:t>Google added Duplex to its new phone, Pixel 3. It has turned the Pixel 3 into an AI powerhouse, including a “screen call” option that allows the Google Assistant to screen for spam callers.</a:t>
            </a:r>
            <a:endParaRPr/>
          </a:p>
          <a:p>
            <a:pPr indent="0" lvl="0" marL="0" rtl="0" algn="l">
              <a:spcBef>
                <a:spcPts val="800"/>
              </a:spcBef>
              <a:spcAft>
                <a:spcPts val="0"/>
              </a:spcAft>
              <a:buClr>
                <a:srgbClr val="193EB0"/>
              </a:buClr>
              <a:buSzPts val="1200"/>
              <a:buFont typeface="Arial"/>
              <a:buNone/>
            </a:pPr>
            <a:r>
              <a:rPr lang="en-US" sz="1200">
                <a:solidFill>
                  <a:srgbClr val="262626"/>
                </a:solidFill>
                <a:latin typeface="Arial"/>
                <a:ea typeface="Arial"/>
                <a:cs typeface="Arial"/>
                <a:sym typeface="Arial"/>
              </a:rPr>
              <a:t>Google has been applying to patent the interactions between two conversational agents since 2014. The most recent application, “Conversational Agent Response Determined Using A Sentiment,” was filed in April 2018.</a:t>
            </a:r>
            <a:endParaRPr/>
          </a:p>
          <a:p>
            <a:pPr indent="0" lvl="0" marL="0" rtl="0" algn="l">
              <a:spcBef>
                <a:spcPts val="80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Google Duplex </a:t>
            </a:r>
            <a:r>
              <a:rPr lang="en-US" u="sng">
                <a:solidFill>
                  <a:schemeClr val="hlink"/>
                </a:solidFill>
                <a:hlinkClick r:id="rId2"/>
              </a:rPr>
              <a:t>https://ai.googleblog.com/2018/05/duplex-ai-system-for-natural-conversation.html</a:t>
            </a:r>
            <a:endParaRPr b="1"/>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Google Duplex can now buy movie tickets for you in Chrome </a:t>
            </a:r>
            <a:r>
              <a:rPr lang="en-US" u="sng">
                <a:solidFill>
                  <a:schemeClr val="hlink"/>
                </a:solidFill>
                <a:hlinkClick r:id="rId3"/>
              </a:rPr>
              <a:t>https://www.androidauthority.com/duplex-web-release-1036145/</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Google Duplex learns the Internet </a:t>
            </a:r>
            <a:r>
              <a:rPr lang="en-US" u="sng">
                <a:solidFill>
                  <a:schemeClr val="hlink"/>
                </a:solidFill>
                <a:hlinkClick r:id="rId4"/>
              </a:rPr>
              <a:t>https://www.youtube.com/watch?v=JbkoQGMf5DI</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Google IO 2018 : Google Duplex in Action </a:t>
            </a:r>
            <a:r>
              <a:rPr lang="en-US" u="sng">
                <a:solidFill>
                  <a:schemeClr val="hlink"/>
                </a:solidFill>
                <a:hlinkClick r:id="rId5"/>
              </a:rPr>
              <a:t>https://www.youtube.com/watch?v=I2fRxfZTJ2c</a:t>
            </a:r>
            <a:endParaRPr/>
          </a:p>
          <a:p>
            <a:pPr indent="0" lvl="0" marL="0" rtl="0" algn="l">
              <a:spcBef>
                <a:spcPts val="0"/>
              </a:spcBef>
              <a:spcAft>
                <a:spcPts val="0"/>
              </a:spcAft>
              <a:buNone/>
            </a:pPr>
            <a:r>
              <a:t/>
            </a:r>
            <a:endParaRPr b="0" i="0" sz="1200" u="none" strike="noStrike">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“Conversational Agent Response Determined Using A Sentiment” </a:t>
            </a:r>
            <a:r>
              <a:rPr lang="en-US" u="sng">
                <a:solidFill>
                  <a:schemeClr val="hlink"/>
                </a:solidFill>
                <a:hlinkClick r:id="rId6"/>
              </a:rPr>
              <a:t>https://pdfaiw.uspto.gov/.aiw?PageNum=0&amp;docid=20180247649&amp;IDKey=05BD3D65A04E&amp;HomeUrl=http%3A%2F%2Fappft.uspto.gov%2Fnetacgi%2Fnph-Parser%3FSect1%3DPTO1%2526Sect2%3DHITOFF%2526d%3DPG01%2526p%3D1%2526u%3D%2Fnetahtml%2FPTO%2Fsrchnum.html%2526r%3D1%2526f%3DG%2526l%3D50%2526s1%3D20180247649%2526OS%3D%2526RS%3D</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81" name="Google Shape;2481;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p9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4" name="Google Shape;2514;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515" name="Google Shape;2515;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99" name="Google Shape;29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2" name="Google Shape;2522;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Researchers at Carnegie Mellon University have devised a way to automatically transform the content of one video into the style of another, making it possible to transfer the facial expressions of comedian John Oliver to those of a cartoon character, or to make a daffodil bloom in much the same way as a hibiscus would.</a:t>
            </a:r>
            <a:endParaRPr/>
          </a:p>
          <a:p>
            <a:pPr indent="0" lvl="0" marL="0" rtl="0" algn="l">
              <a:spcBef>
                <a:spcPts val="0"/>
              </a:spcBef>
              <a:spcAft>
                <a:spcPts val="0"/>
              </a:spcAft>
              <a:buNone/>
            </a:pPr>
            <a:br>
              <a:rPr lang="en-US"/>
            </a:br>
            <a:r>
              <a:rPr b="0" i="0" lang="en-US" sz="1200">
                <a:solidFill>
                  <a:schemeClr val="dk1"/>
                </a:solidFill>
                <a:latin typeface="Malgun Gothic"/>
                <a:ea typeface="Malgun Gothic"/>
                <a:cs typeface="Malgun Gothic"/>
                <a:sym typeface="Malgun Gothic"/>
              </a:rPr>
              <a:t>Because the data-driven method does not require human intervention, it can rapidly transform large amounts of video, making it a boon to movie production, as well as to the conversion of black-and-white films to color and to the creation of content for virtual reality experiences.</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It also has the potential to be used for so-called "deep fakes," videos in which a person's image is inserted without permission, making it appear that the person has done or said things that are out of character. The researchers showed that Recycle-GAN can be used to transform video of Oliver into what appears to be fellow comedian Stephen Colbert and back into Oliver. Or video of John Oliver's face can be transformed into Stephen Colbert or a cartoon character. Recycle-GAN not only enables facial expressions to be copied, but also the movements and cadence of the performance.</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Such effects might be useful in developing self-driving cars that can navigate at night or in bad weather. With recycle-GAN, users can transform an easily obtained and labeled daytime scenes into nighttime or stormy scenes, providing images that can be used to train cars to operate in those conditions.</a:t>
            </a:r>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Beyond Deep Fakes: Transforming Video Content Into Another Video's Style, Automatically </a:t>
            </a:r>
            <a:br>
              <a:rPr b="0" i="0" lang="en-US" sz="1200">
                <a:solidFill>
                  <a:schemeClr val="dk1"/>
                </a:solidFill>
                <a:latin typeface="Malgun Gothic"/>
                <a:ea typeface="Malgun Gothic"/>
                <a:cs typeface="Malgun Gothic"/>
                <a:sym typeface="Malgun Gothic"/>
              </a:rPr>
            </a:br>
            <a:r>
              <a:rPr lang="en-US" u="sng">
                <a:solidFill>
                  <a:schemeClr val="hlink"/>
                </a:solidFill>
                <a:hlinkClick r:id="rId2"/>
              </a:rPr>
              <a:t>https://www.cmu.edu/news/stories/archives/2018/september/deep-fakes-video-content.html</a:t>
            </a:r>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Transferring One Video Into the Style of Another, Carnegie Mellon University </a:t>
            </a:r>
            <a:r>
              <a:rPr lang="en-US" u="sng">
                <a:solidFill>
                  <a:schemeClr val="hlink"/>
                </a:solidFill>
                <a:hlinkClick r:id="rId3"/>
              </a:rPr>
              <a:t>https://www.youtube.com/watch?time_continue=1&amp;v=ehD3C60i6lw&amp;feature=emb_logo</a:t>
            </a:r>
            <a:endParaRPr/>
          </a:p>
          <a:p>
            <a:pPr indent="0" lvl="0" marL="0" marR="0" rtl="0" algn="l">
              <a:lnSpc>
                <a:spcPct val="100000"/>
              </a:lnSpc>
              <a:spcBef>
                <a:spcPts val="0"/>
              </a:spcBef>
              <a:spcAft>
                <a:spcPts val="0"/>
              </a:spcAft>
              <a:buClr>
                <a:schemeClr val="dk1"/>
              </a:buClr>
              <a:buSzPts val="1200"/>
              <a:buFont typeface="Malgun Gothic"/>
              <a:buNone/>
            </a:pPr>
            <a:r>
              <a:t/>
            </a:r>
            <a:endParaRPr b="0"/>
          </a:p>
          <a:p>
            <a:pPr indent="0" lvl="0" marL="0" marR="0" rtl="0" algn="l">
              <a:lnSpc>
                <a:spcPct val="100000"/>
              </a:lnSpc>
              <a:spcBef>
                <a:spcPts val="0"/>
              </a:spcBef>
              <a:spcAft>
                <a:spcPts val="0"/>
              </a:spcAft>
              <a:buClr>
                <a:schemeClr val="dk1"/>
              </a:buClr>
              <a:buSzPts val="1200"/>
              <a:buFont typeface="Malgun Gothic"/>
              <a:buNone/>
            </a:pPr>
            <a:r>
              <a:rPr b="0" lang="en-US"/>
              <a:t>Researchers Come Out With Yet Another Unnerving, New Deepfake Method</a:t>
            </a:r>
            <a:endParaRPr u="sng">
              <a:solidFill>
                <a:schemeClr val="hlink"/>
              </a:solidFill>
              <a:hlinkClick r:id="rId4"/>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5"/>
              </a:rPr>
              <a:t>https://gizmodo.com/researchers-come-out-with-yet-another-unnerving-new-de-1828977488</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Recycle-GAN: Unsupervised Video Retargeting</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6"/>
              </a:rPr>
              <a:t>https://www.cs.cmu.edu/~aayushb/Recycle-GAN/</a:t>
            </a:r>
            <a:endParaRPr/>
          </a:p>
        </p:txBody>
      </p:sp>
      <p:sp>
        <p:nvSpPr>
          <p:cNvPr id="2523" name="Google Shape;2523;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6" name="Google Shape;2536;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lang="en-US" u="none"/>
              <a:t>Deep learning algorithm is basically a black box, which prevents users to debug when it is not working well. Additionally, there is no way to figure out why and how the results have been generated. In order to solve this problem, DARPA, Defense Advanced Research Projects Agency in the US, launched a project to develop an “eXplainable artificial intelligence”, which is called an XAI.</a:t>
            </a:r>
            <a:endParaRPr/>
          </a:p>
          <a:p>
            <a:pPr indent="0" lvl="0" marL="0" marR="0" rtl="0" algn="l">
              <a:lnSpc>
                <a:spcPct val="100000"/>
              </a:lnSpc>
              <a:spcBef>
                <a:spcPts val="0"/>
              </a:spcBef>
              <a:spcAft>
                <a:spcPts val="0"/>
              </a:spcAft>
              <a:buClr>
                <a:schemeClr val="dk1"/>
              </a:buClr>
              <a:buSzPts val="1200"/>
              <a:buFont typeface="Malgun Gothic"/>
              <a:buNone/>
            </a:pPr>
            <a:r>
              <a:t/>
            </a:r>
            <a:endParaRPr b="1" u="sng"/>
          </a:p>
          <a:p>
            <a:pPr indent="0" lvl="0" marL="0" rtl="0" algn="l">
              <a:spcBef>
                <a:spcPts val="0"/>
              </a:spcBef>
              <a:spcAft>
                <a:spcPts val="0"/>
              </a:spcAft>
              <a:buNone/>
            </a:pPr>
            <a:r>
              <a:rPr b="0" i="0" lang="en-US" sz="1200">
                <a:solidFill>
                  <a:schemeClr val="dk1"/>
                </a:solidFill>
                <a:latin typeface="Arial"/>
                <a:ea typeface="Arial"/>
                <a:cs typeface="Arial"/>
                <a:sym typeface="Arial"/>
              </a:rPr>
              <a:t>The Explainable AI (XAI) program aims to create a suite of machine learning techniques that:</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Produce more explainable models, while maintaining a high level of learning performance (prediction accuracy)</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Enable human users to understand, appropriately trust, and effectively manage the emerging generation of artificially intelligent partners.</a:t>
            </a:r>
            <a:endParaRPr/>
          </a:p>
          <a:p>
            <a:pPr indent="0" lvl="0" marL="0" marR="0" rtl="0" algn="l">
              <a:lnSpc>
                <a:spcPct val="100000"/>
              </a:lnSpc>
              <a:spcBef>
                <a:spcPts val="360"/>
              </a:spcBef>
              <a:spcAft>
                <a:spcPts val="0"/>
              </a:spcAft>
              <a:buClr>
                <a:schemeClr val="dk1"/>
              </a:buClr>
              <a:buSzPts val="1200"/>
              <a:buFont typeface="Malgun Gothic"/>
              <a:buNone/>
            </a:pPr>
            <a:r>
              <a:t/>
            </a:r>
            <a:endParaRPr sz="120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i="0" lang="en-US" sz="1200">
                <a:solidFill>
                  <a:schemeClr val="dk1"/>
                </a:solidFill>
                <a:latin typeface="Arial"/>
                <a:ea typeface="Arial"/>
                <a:cs typeface="Arial"/>
                <a:sym typeface="Arial"/>
              </a:rPr>
              <a:t>New machine-learning systems will have the ability to explain their rationale, characterize their strengths and weaknesses, and convey an understanding of how they will behave in the future. The strategy for achieving that goal is to develop new or modified machine-learning techniques that will produce more explainable models. These models will be combined with state-of-the-art human-computer interface techniques capable of translating models into understandable and useful explanation dialogues for the end user</a:t>
            </a:r>
            <a:endParaRPr/>
          </a:p>
          <a:p>
            <a:pPr indent="0" lvl="0" marL="0" marR="0" rtl="0" algn="l">
              <a:lnSpc>
                <a:spcPct val="100000"/>
              </a:lnSpc>
              <a:spcBef>
                <a:spcPts val="360"/>
              </a:spcBef>
              <a:spcAft>
                <a:spcPts val="0"/>
              </a:spcAft>
              <a:buClr>
                <a:schemeClr val="dk1"/>
              </a:buClr>
              <a:buSzPts val="1200"/>
              <a:buFont typeface="Malgun Gothic"/>
              <a:buNone/>
            </a:pPr>
            <a:r>
              <a:t/>
            </a:r>
            <a:endParaRPr sz="120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Malgun Gothic"/>
              <a:buNone/>
            </a:pPr>
            <a:r>
              <a:rPr lang="en-US"/>
              <a:t>As a result, human can understand and confidently use the output of algorithm.</a:t>
            </a:r>
            <a:endParaRPr/>
          </a:p>
          <a:p>
            <a:pPr indent="0" lvl="0" marL="0" marR="0" rtl="0" algn="l">
              <a:lnSpc>
                <a:spcPct val="100000"/>
              </a:lnSpc>
              <a:spcBef>
                <a:spcPts val="360"/>
              </a:spcBef>
              <a:spcAft>
                <a:spcPts val="0"/>
              </a:spcAft>
              <a:buClr>
                <a:schemeClr val="dk1"/>
              </a:buClr>
              <a:buSzPts val="1200"/>
              <a:buFont typeface="Malgun Gothic"/>
              <a:buNone/>
            </a:pPr>
            <a:r>
              <a:t/>
            </a:r>
            <a:endParaRPr sz="1200">
              <a:latin typeface="Arial"/>
              <a:ea typeface="Arial"/>
              <a:cs typeface="Arial"/>
              <a:sym typeface="Arial"/>
            </a:endParaRPr>
          </a:p>
          <a:p>
            <a:pPr indent="0" lvl="0" marL="0" rtl="0" algn="l">
              <a:spcBef>
                <a:spcPts val="0"/>
              </a:spcBef>
              <a:spcAft>
                <a:spcPts val="0"/>
              </a:spcAft>
              <a:buNone/>
            </a:pPr>
            <a:r>
              <a:rPr b="1" lang="en-US"/>
              <a:t>[Reference Source]</a:t>
            </a:r>
            <a:endParaRPr/>
          </a:p>
          <a:p>
            <a:pPr indent="0" lvl="0" marL="0" marR="0" rtl="0" algn="l">
              <a:lnSpc>
                <a:spcPct val="100000"/>
              </a:lnSpc>
              <a:spcBef>
                <a:spcPts val="36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Explainable Artificial Intelligence (XAI) </a:t>
            </a:r>
            <a:r>
              <a:rPr lang="en-US" u="sng">
                <a:solidFill>
                  <a:schemeClr val="hlink"/>
                </a:solidFill>
                <a:hlinkClick r:id="rId2"/>
              </a:rPr>
              <a:t>https://www.darpa.mil/program/explainable-artificial-intelligence</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37" name="Google Shape;2537;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9" name="Google Shape;2599;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For the first time, researchers are now using GANs to generate abnormal brain MRIs that can be used to train neural networks. To solve this problem a team of researchers from NVIDIA, the Mayo Clinic, and the MGH &amp; BWH Center for Clinical Data Science developed a deep learning-based model that can generate accurate and reliable synthetic images that can be used for training an artificial intelligence system.</a:t>
            </a:r>
            <a:endParaRPr/>
          </a:p>
          <a:p>
            <a:pPr indent="0" lvl="0" marL="0" rtl="0" algn="l">
              <a:spcBef>
                <a:spcPts val="0"/>
              </a:spcBef>
              <a:spcAft>
                <a:spcPts val="0"/>
              </a:spcAft>
              <a:buNone/>
            </a:pPr>
            <a:br>
              <a:rPr lang="en-US"/>
            </a:br>
            <a:r>
              <a:rPr lang="en-US"/>
              <a:t>With the cuDNN-accelerated PyTorch deep learning framework, the team trained their generative adversarial network on data from two publicly available datasets of brain MRIs. One dataset contains thousands of 3D T1-weighted brain MRIs with Alzheimer’s disease, the other contains about two hundred 4D brain MRIs with brain tumors.</a:t>
            </a:r>
            <a:endParaRPr/>
          </a:p>
          <a:p>
            <a:pPr indent="0" lvl="0" marL="0" rtl="0" algn="l">
              <a:spcBef>
                <a:spcPts val="0"/>
              </a:spcBef>
              <a:spcAft>
                <a:spcPts val="0"/>
              </a:spcAft>
              <a:buNone/>
            </a:pPr>
            <a:r>
              <a:t/>
            </a:r>
            <a:endParaRPr b="1"/>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GANs have been used in medical imaging before to generate a motion model from a single preoperative MRI, upsample a low-resolution image, create a synthetic head CT from a brain MRI, perform medical segmentation, and automatically align different types of MRIs, saving doctors hours.</a:t>
            </a:r>
            <a:endParaRPr/>
          </a:p>
          <a:p>
            <a:pPr indent="0" lvl="0" marL="0" rtl="0" algn="l">
              <a:spcBef>
                <a:spcPts val="0"/>
              </a:spcBef>
              <a:spcAft>
                <a:spcPts val="0"/>
              </a:spcAft>
              <a:buNone/>
            </a:pPr>
            <a:br>
              <a:rPr lang="en-US"/>
            </a:br>
            <a:r>
              <a:rPr b="0" i="0" lang="en-US" sz="1200">
                <a:solidFill>
                  <a:schemeClr val="dk1"/>
                </a:solidFill>
                <a:latin typeface="Malgun Gothic"/>
                <a:ea typeface="Malgun Gothic"/>
                <a:cs typeface="Malgun Gothic"/>
                <a:sym typeface="Malgun Gothic"/>
              </a:rPr>
              <a:t>Because the images are synthetically generated, there is no patient data or privacy concerns. Medical institutions can easily share data they generate with other institutions, creating millions of different combinations that can be used to accelerate the work.</a:t>
            </a:r>
            <a:endParaRPr/>
          </a:p>
          <a:p>
            <a:pPr indent="0" lvl="0" marL="0" rtl="0" algn="l">
              <a:spcBef>
                <a:spcPts val="0"/>
              </a:spcBef>
              <a:spcAft>
                <a:spcPts val="0"/>
              </a:spcAft>
              <a:buNone/>
            </a:pPr>
            <a:r>
              <a:t/>
            </a:r>
            <a:endParaRPr b="1"/>
          </a:p>
          <a:p>
            <a:pPr indent="0" lvl="0" marL="0" rtl="0" algn="l">
              <a:spcBef>
                <a:spcPts val="0"/>
              </a:spcBef>
              <a:spcAft>
                <a:spcPts val="0"/>
              </a:spcAft>
              <a:buClr>
                <a:srgbClr val="193EB0"/>
              </a:buClr>
              <a:buSzPts val="1200"/>
              <a:buFont typeface="Arial"/>
              <a:buNone/>
            </a:pPr>
            <a:r>
              <a:rPr b="1" lang="en-US"/>
              <a:t>[Reference Source] </a:t>
            </a:r>
            <a:endParaRPr/>
          </a:p>
          <a:p>
            <a:pPr indent="0" lvl="0" marL="0" rtl="0" algn="l">
              <a:spcBef>
                <a:spcPts val="800"/>
              </a:spcBef>
              <a:spcAft>
                <a:spcPts val="0"/>
              </a:spcAft>
              <a:buClr>
                <a:srgbClr val="193EB0"/>
              </a:buClr>
              <a:buSzPts val="1200"/>
              <a:buFont typeface="Arial"/>
              <a:buNone/>
            </a:pPr>
            <a:r>
              <a:t/>
            </a:r>
            <a:endParaRPr b="1"/>
          </a:p>
          <a:p>
            <a:pPr indent="0" lvl="0" marL="0" rtl="0" algn="l">
              <a:spcBef>
                <a:spcPts val="800"/>
              </a:spcBef>
              <a:spcAft>
                <a:spcPts val="0"/>
              </a:spcAft>
              <a:buNone/>
            </a:pPr>
            <a:r>
              <a:rPr b="0" lang="en-US"/>
              <a:t>Deepfakes for good: Why researchers are using AI to fake health data</a:t>
            </a:r>
            <a:br>
              <a:rPr lang="en-US" u="sng">
                <a:solidFill>
                  <a:schemeClr val="hlink"/>
                </a:solidFill>
                <a:hlinkClick r:id="rId2"/>
              </a:rPr>
            </a:br>
            <a:r>
              <a:rPr lang="en-US" u="sng">
                <a:solidFill>
                  <a:schemeClr val="hlink"/>
                </a:solidFill>
                <a:hlinkClick r:id="rId3"/>
              </a:rPr>
              <a:t>https://www.fastcompany.com/90240746/deepfakes-for-good-why-researchers-are-using-ai-for-synthetic-health-data?partner=rss&amp;utm_source=rss&amp;utm_medium=feed&amp;utm_campaign=rss+fastcompany&amp;utm_content=rss</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AI-generated synthetic brain MRI provides diverse, reliable training data</a:t>
            </a:r>
            <a:endParaRPr b="0"/>
          </a:p>
          <a:p>
            <a:pPr indent="0" lvl="0" marL="0" rtl="0" algn="l">
              <a:spcBef>
                <a:spcPts val="0"/>
              </a:spcBef>
              <a:spcAft>
                <a:spcPts val="0"/>
              </a:spcAft>
              <a:buNone/>
            </a:pPr>
            <a:r>
              <a:rPr lang="en-US" u="sng">
                <a:solidFill>
                  <a:schemeClr val="hlink"/>
                </a:solidFill>
                <a:hlinkClick r:id="rId4"/>
              </a:rPr>
              <a:t>https://www.healthimaging.com/topics/artificial-intelligence/ai-synthetic-brain-mris-diverse-reliable-data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AI Can Generate Synthetic MRIs to Advance Medical Research</a:t>
            </a:r>
            <a:endParaRPr/>
          </a:p>
          <a:p>
            <a:pPr indent="0" lvl="0" marL="0" rtl="0" algn="l">
              <a:spcBef>
                <a:spcPts val="0"/>
              </a:spcBef>
              <a:spcAft>
                <a:spcPts val="0"/>
              </a:spcAft>
              <a:buNone/>
            </a:pPr>
            <a:r>
              <a:rPr lang="en-US" u="sng">
                <a:solidFill>
                  <a:schemeClr val="hlink"/>
                </a:solidFill>
                <a:hlinkClick r:id="rId5"/>
              </a:rPr>
              <a:t>https://news.developer.nvidia.com/ai-can-generate-synthetic-mris-to-advance-medical-research/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Medical Image Synthesis for Data Augmentation and Anonymization Using Generative Adversarial Networks</a:t>
            </a:r>
            <a:endParaRPr/>
          </a:p>
          <a:p>
            <a:pPr indent="0" lvl="0" marL="0" rtl="0" algn="l">
              <a:spcBef>
                <a:spcPts val="0"/>
              </a:spcBef>
              <a:spcAft>
                <a:spcPts val="0"/>
              </a:spcAft>
              <a:buNone/>
            </a:pPr>
            <a:r>
              <a:rPr lang="en-US" u="sng">
                <a:solidFill>
                  <a:schemeClr val="hlink"/>
                </a:solidFill>
                <a:hlinkClick r:id="rId6"/>
              </a:rPr>
              <a:t>https://www.semanticscholar.org/paper/Medical-Image-Synthesis-for-Data-Augmentation-and-Shin-Tenenholtz/37a052144b510b8827634c38146b190d8b2c8d0b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00" name="Google Shape;2600;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p9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9" name="Google Shape;2619;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620" name="Google Shape;2620;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7" name="Google Shape;2627;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u="none"/>
              <a:t>This trend matrix shows which technology is a must-have and which technology promising yet not widely adopted</a:t>
            </a:r>
            <a:endParaRPr/>
          </a:p>
          <a:p>
            <a:pPr indent="-182563" lvl="0" marL="182563" rtl="0" algn="l">
              <a:spcBef>
                <a:spcPts val="0"/>
              </a:spcBef>
              <a:spcAft>
                <a:spcPts val="0"/>
              </a:spcAft>
              <a:buClr>
                <a:srgbClr val="193EB0"/>
              </a:buClr>
              <a:buSzPts val="1200"/>
              <a:buFont typeface="Arial"/>
              <a:buChar char="‣"/>
            </a:pPr>
            <a:r>
              <a:rPr b="1" lang="en-US" sz="1200">
                <a:solidFill>
                  <a:srgbClr val="262626"/>
                </a:solidFill>
                <a:latin typeface="Arial"/>
                <a:ea typeface="Arial"/>
                <a:cs typeface="Arial"/>
                <a:sym typeface="Arial"/>
              </a:rPr>
              <a:t>INDUSTRY ADOPTION (y-axis)</a:t>
            </a:r>
            <a:r>
              <a:rPr lang="en-US" sz="1200">
                <a:solidFill>
                  <a:srgbClr val="262626"/>
                </a:solidFill>
                <a:latin typeface="Arial"/>
                <a:ea typeface="Arial"/>
                <a:cs typeface="Arial"/>
                <a:sym typeface="Arial"/>
              </a:rPr>
              <a:t>: Signals include momentum of startups in the space, media attention, customer adoption (partnerships, customer, licensing deals).</a:t>
            </a:r>
            <a:endParaRPr/>
          </a:p>
          <a:p>
            <a:pPr indent="-182563" lvl="0" marL="182563" rtl="0" algn="l">
              <a:spcBef>
                <a:spcPts val="800"/>
              </a:spcBef>
              <a:spcAft>
                <a:spcPts val="0"/>
              </a:spcAft>
              <a:buClr>
                <a:srgbClr val="193EB0"/>
              </a:buClr>
              <a:buSzPts val="1200"/>
              <a:buFont typeface="Arial"/>
              <a:buChar char="‣"/>
            </a:pPr>
            <a:r>
              <a:rPr b="1" lang="en-US" sz="1200">
                <a:solidFill>
                  <a:srgbClr val="262626"/>
                </a:solidFill>
                <a:latin typeface="Arial"/>
                <a:ea typeface="Arial"/>
                <a:cs typeface="Arial"/>
                <a:sym typeface="Arial"/>
              </a:rPr>
              <a:t>MARKET STRENGTH (x-axis)</a:t>
            </a:r>
            <a:r>
              <a:rPr lang="en-US" sz="1200">
                <a:solidFill>
                  <a:srgbClr val="262626"/>
                </a:solidFill>
                <a:latin typeface="Arial"/>
                <a:ea typeface="Arial"/>
                <a:cs typeface="Arial"/>
                <a:sym typeface="Arial"/>
              </a:rPr>
              <a:t>: Signals include market sizing forecasts, quality and number of investors and capital, investments in R&amp;D, earnings transcript commentary, competitive intensity, incumbent deal making (M&amp;A, strategic investments).</a:t>
            </a:r>
            <a:endParaRPr/>
          </a:p>
          <a:p>
            <a:pPr indent="-106363" lvl="0" marL="182563" rtl="0" algn="l">
              <a:spcBef>
                <a:spcPts val="800"/>
              </a:spcBef>
              <a:spcAft>
                <a:spcPts val="0"/>
              </a:spcAft>
              <a:buClr>
                <a:srgbClr val="193EB0"/>
              </a:buClr>
              <a:buSzPts val="1200"/>
              <a:buFont typeface="Arial"/>
              <a:buNone/>
            </a:pPr>
            <a:r>
              <a:t/>
            </a:r>
            <a:endParaRPr b="0" i="0" sz="1200" u="none" cap="none" strike="noStrike">
              <a:solidFill>
                <a:srgbClr val="262626"/>
              </a:solidFill>
              <a:latin typeface="Arial"/>
              <a:ea typeface="Arial"/>
              <a:cs typeface="Arial"/>
              <a:sym typeface="Arial"/>
            </a:endParaRPr>
          </a:p>
          <a:p>
            <a:pPr indent="0" lvl="0" marL="0" rtl="0" algn="l">
              <a:spcBef>
                <a:spcPts val="800"/>
              </a:spcBef>
              <a:spcAft>
                <a:spcPts val="0"/>
              </a:spcAft>
              <a:buClr>
                <a:srgbClr val="193EB0"/>
              </a:buClr>
              <a:buSzPts val="1200"/>
              <a:buFont typeface="Arial"/>
              <a:buNone/>
            </a:pPr>
            <a:r>
              <a:rPr b="0" i="0" lang="en-US" sz="1200" u="none" cap="none" strike="noStrike">
                <a:solidFill>
                  <a:srgbClr val="262626"/>
                </a:solidFill>
                <a:latin typeface="Arial"/>
                <a:ea typeface="Arial"/>
                <a:cs typeface="Arial"/>
                <a:sym typeface="Arial"/>
              </a:rPr>
              <a:t>By those two axis, AI trends are positioned on the four quadrants. </a:t>
            </a:r>
            <a:endParaRPr b="1"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b="1" lang="en-US" sz="1200">
                <a:solidFill>
                  <a:srgbClr val="262626"/>
                </a:solidFill>
                <a:latin typeface="Arial"/>
                <a:ea typeface="Arial"/>
                <a:cs typeface="Arial"/>
                <a:sym typeface="Arial"/>
              </a:rPr>
              <a:t>NECESSARY</a:t>
            </a:r>
            <a:r>
              <a:rPr lang="en-US" sz="1200">
                <a:solidFill>
                  <a:srgbClr val="262626"/>
                </a:solidFill>
                <a:latin typeface="Arial"/>
                <a:ea typeface="Arial"/>
                <a:cs typeface="Arial"/>
                <a:sym typeface="Arial"/>
              </a:rPr>
              <a:t>: Trends which are seeing wide-spread industry and customer implementation / adoption and where market and applications are understood. For these trends, incumbents should have a clear, articulated strategy and initiatives.</a:t>
            </a:r>
            <a:endParaRPr b="1"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b="1" lang="en-US" sz="1200">
                <a:solidFill>
                  <a:srgbClr val="262626"/>
                </a:solidFill>
                <a:latin typeface="Arial"/>
                <a:ea typeface="Arial"/>
                <a:cs typeface="Arial"/>
                <a:sym typeface="Arial"/>
              </a:rPr>
              <a:t>TRANSITORY</a:t>
            </a:r>
            <a:r>
              <a:rPr lang="en-US" sz="1200">
                <a:solidFill>
                  <a:srgbClr val="262626"/>
                </a:solidFill>
                <a:latin typeface="Arial"/>
                <a:ea typeface="Arial"/>
                <a:cs typeface="Arial"/>
                <a:sym typeface="Arial"/>
              </a:rPr>
              <a:t>: Trends seeing adoption but where there is uncertainty about market opportunity. As Transitory trends become more broadly understood, they may reveal additional opportunities and markets.</a:t>
            </a:r>
            <a:endParaRPr b="1"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b="1" lang="en-US" sz="1200">
                <a:solidFill>
                  <a:srgbClr val="262626"/>
                </a:solidFill>
                <a:latin typeface="Arial"/>
                <a:ea typeface="Arial"/>
                <a:cs typeface="Arial"/>
                <a:sym typeface="Arial"/>
              </a:rPr>
              <a:t>THREATENING</a:t>
            </a:r>
            <a:r>
              <a:rPr lang="en-US" sz="1200">
                <a:solidFill>
                  <a:srgbClr val="262626"/>
                </a:solidFill>
                <a:latin typeface="Arial"/>
                <a:ea typeface="Arial"/>
                <a:cs typeface="Arial"/>
                <a:sym typeface="Arial"/>
              </a:rPr>
              <a:t>: Large addressable market forecasts and notable investment activity. The trend has been embraced by early adopters and may be on the precipice of gaining widespread industry or customer adoption.</a:t>
            </a:r>
            <a:endParaRPr b="1"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b="1" lang="en-US" sz="1200">
                <a:solidFill>
                  <a:srgbClr val="262626"/>
                </a:solidFill>
                <a:latin typeface="Arial"/>
                <a:ea typeface="Arial"/>
                <a:cs typeface="Arial"/>
                <a:sym typeface="Arial"/>
              </a:rPr>
              <a:t>EXPERIMENTAL</a:t>
            </a:r>
            <a:r>
              <a:rPr lang="en-US" sz="1200">
                <a:solidFill>
                  <a:srgbClr val="262626"/>
                </a:solidFill>
                <a:latin typeface="Arial"/>
                <a:ea typeface="Arial"/>
                <a:cs typeface="Arial"/>
                <a:sym typeface="Arial"/>
              </a:rPr>
              <a:t>: Conceptual or early-stage trends with few functional products and which have not seen widespread adoption. Experimental trends are  already spurring early media interest and proof-of-concepts.</a:t>
            </a:r>
            <a:endParaRPr b="0" i="0" sz="1200" u="none" cap="none" strike="noStrike">
              <a:solidFill>
                <a:srgbClr val="262626"/>
              </a:solidFill>
              <a:latin typeface="Arial"/>
              <a:ea typeface="Arial"/>
              <a:cs typeface="Arial"/>
              <a:sym typeface="Arial"/>
            </a:endParaRPr>
          </a:p>
          <a:p>
            <a:pPr indent="0" lvl="0" marL="0" marR="0" rtl="0" algn="l">
              <a:lnSpc>
                <a:spcPct val="100000"/>
              </a:lnSpc>
              <a:spcBef>
                <a:spcPts val="80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28" name="Google Shape;2628;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p9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9" name="Google Shape;2749;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750" name="Google Shape;2750;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7" name="Google Shape;2757;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[Reference Source]</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Visualizing the uses and potential impact of AI and other analytics </a:t>
            </a:r>
            <a:r>
              <a:rPr lang="en-US" u="sng">
                <a:solidFill>
                  <a:schemeClr val="hlink"/>
                </a:solidFill>
                <a:hlinkClick r:id="rId2"/>
              </a:rPr>
              <a:t>https://www.mckinsey.com/featured-insights/artificial-intelligence/visualizing-the-uses-and-potential-impact-of-ai-and-other-analytics</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58" name="Google Shape;2758;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p9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5" name="Google Shape;2815;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816" name="Google Shape;2816;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3" name="Google Shape;2823;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24" name="Google Shape;2824;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8" name="Google Shape;2838;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39" name="Google Shape;2839;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10" name="Shape 10"/>
        <p:cNvGrpSpPr/>
        <p:nvPr/>
      </p:nvGrpSpPr>
      <p:grpSpPr>
        <a:xfrm>
          <a:off x="0" y="0"/>
          <a:ext cx="0" cy="0"/>
          <a:chOff x="0" y="0"/>
          <a:chExt cx="0" cy="0"/>
        </a:xfrm>
      </p:grpSpPr>
      <p:pic>
        <p:nvPicPr>
          <p:cNvPr id="11" name="Google Shape;11;p122"/>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122"/>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122"/>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65" name="Shape 65"/>
        <p:cNvGrpSpPr/>
        <p:nvPr/>
      </p:nvGrpSpPr>
      <p:grpSpPr>
        <a:xfrm>
          <a:off x="0" y="0"/>
          <a:ext cx="0" cy="0"/>
          <a:chOff x="0" y="0"/>
          <a:chExt cx="0" cy="0"/>
        </a:xfrm>
      </p:grpSpPr>
      <p:grpSp>
        <p:nvGrpSpPr>
          <p:cNvPr id="66" name="Google Shape;66;p131"/>
          <p:cNvGrpSpPr/>
          <p:nvPr/>
        </p:nvGrpSpPr>
        <p:grpSpPr>
          <a:xfrm>
            <a:off x="449468" y="1462227"/>
            <a:ext cx="9000714" cy="4500283"/>
            <a:chOff x="578678" y="1445207"/>
            <a:chExt cx="8748000" cy="4136077"/>
          </a:xfrm>
        </p:grpSpPr>
        <p:sp>
          <p:nvSpPr>
            <p:cNvPr id="67" name="Google Shape;67;p131"/>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8" name="Google Shape;68;p131"/>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9" name="Google Shape;69;p131"/>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70" name="Google Shape;70;p131"/>
          <p:cNvGrpSpPr/>
          <p:nvPr/>
        </p:nvGrpSpPr>
        <p:grpSpPr>
          <a:xfrm>
            <a:off x="0" y="1"/>
            <a:ext cx="9902825" cy="999802"/>
            <a:chOff x="0" y="1"/>
            <a:chExt cx="9906000" cy="999802"/>
          </a:xfrm>
        </p:grpSpPr>
        <p:sp>
          <p:nvSpPr>
            <p:cNvPr id="71" name="Google Shape;71;p131"/>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72" name="Google Shape;72;p131"/>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73" name="Google Shape;73;p13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4" name="Google Shape;74;p13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5" name="Google Shape;75;p13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76" name="Google Shape;76;p131"/>
          <p:cNvGrpSpPr/>
          <p:nvPr/>
        </p:nvGrpSpPr>
        <p:grpSpPr>
          <a:xfrm>
            <a:off x="747594" y="2408824"/>
            <a:ext cx="8536863" cy="3303528"/>
            <a:chOff x="747834" y="2129937"/>
            <a:chExt cx="8539600" cy="3303528"/>
          </a:xfrm>
        </p:grpSpPr>
        <p:grpSp>
          <p:nvGrpSpPr>
            <p:cNvPr id="77" name="Google Shape;77;p131"/>
            <p:cNvGrpSpPr/>
            <p:nvPr/>
          </p:nvGrpSpPr>
          <p:grpSpPr>
            <a:xfrm>
              <a:off x="747834" y="2129937"/>
              <a:ext cx="8539600" cy="1267182"/>
              <a:chOff x="805623" y="2423005"/>
              <a:chExt cx="8539600" cy="1267182"/>
            </a:xfrm>
          </p:grpSpPr>
          <p:grpSp>
            <p:nvGrpSpPr>
              <p:cNvPr id="78" name="Google Shape;78;p131"/>
              <p:cNvGrpSpPr/>
              <p:nvPr/>
            </p:nvGrpSpPr>
            <p:grpSpPr>
              <a:xfrm>
                <a:off x="966158" y="2423005"/>
                <a:ext cx="8379065" cy="1267182"/>
                <a:chOff x="1098893" y="2558690"/>
                <a:chExt cx="8379065" cy="1267182"/>
              </a:xfrm>
            </p:grpSpPr>
            <p:sp>
              <p:nvSpPr>
                <p:cNvPr id="79" name="Google Shape;79;p131"/>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80" name="Google Shape;80;p131"/>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81" name="Google Shape;81;p131"/>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2" name="Google Shape;82;p131"/>
            <p:cNvGrpSpPr/>
            <p:nvPr/>
          </p:nvGrpSpPr>
          <p:grpSpPr>
            <a:xfrm>
              <a:off x="747834" y="3559917"/>
              <a:ext cx="8539600" cy="1055714"/>
              <a:chOff x="805623" y="3889855"/>
              <a:chExt cx="8539600" cy="1055714"/>
            </a:xfrm>
          </p:grpSpPr>
          <p:grpSp>
            <p:nvGrpSpPr>
              <p:cNvPr id="83" name="Google Shape;83;p131"/>
              <p:cNvGrpSpPr/>
              <p:nvPr/>
            </p:nvGrpSpPr>
            <p:grpSpPr>
              <a:xfrm>
                <a:off x="958539" y="3889855"/>
                <a:ext cx="8386684" cy="1055714"/>
                <a:chOff x="1098894" y="2558690"/>
                <a:chExt cx="8386684" cy="1055714"/>
              </a:xfrm>
            </p:grpSpPr>
            <p:sp>
              <p:nvSpPr>
                <p:cNvPr id="84" name="Google Shape;84;p131"/>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85" name="Google Shape;85;p131"/>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86" name="Google Shape;86;p131"/>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7" name="Google Shape;87;p131"/>
            <p:cNvGrpSpPr/>
            <p:nvPr/>
          </p:nvGrpSpPr>
          <p:grpSpPr>
            <a:xfrm>
              <a:off x="747834" y="4781836"/>
              <a:ext cx="8539600" cy="651629"/>
              <a:chOff x="805623" y="5143345"/>
              <a:chExt cx="8539600" cy="651629"/>
            </a:xfrm>
          </p:grpSpPr>
          <p:grpSp>
            <p:nvGrpSpPr>
              <p:cNvPr id="88" name="Google Shape;88;p131"/>
              <p:cNvGrpSpPr/>
              <p:nvPr/>
            </p:nvGrpSpPr>
            <p:grpSpPr>
              <a:xfrm>
                <a:off x="966159" y="5143345"/>
                <a:ext cx="8379064" cy="651629"/>
                <a:chOff x="1098894" y="2558690"/>
                <a:chExt cx="8379064" cy="651629"/>
              </a:xfrm>
            </p:grpSpPr>
            <p:sp>
              <p:nvSpPr>
                <p:cNvPr id="89" name="Google Shape;89;p131"/>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90" name="Google Shape;90;p131"/>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91" name="Google Shape;91;p131"/>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92" name="Google Shape;92;p131"/>
          <p:cNvGrpSpPr/>
          <p:nvPr/>
        </p:nvGrpSpPr>
        <p:grpSpPr>
          <a:xfrm>
            <a:off x="589619" y="1588472"/>
            <a:ext cx="6613544" cy="430887"/>
            <a:chOff x="790976" y="1592058"/>
            <a:chExt cx="6615664" cy="430887"/>
          </a:xfrm>
        </p:grpSpPr>
        <p:sp>
          <p:nvSpPr>
            <p:cNvPr id="93" name="Google Shape;93;p131"/>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94" name="Google Shape;94;p131"/>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95" name="Google Shape;95;p131"/>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 Giới thiệu về Trí tuệ nhân tạo</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96" name="Shape 96"/>
        <p:cNvGrpSpPr/>
        <p:nvPr/>
      </p:nvGrpSpPr>
      <p:grpSpPr>
        <a:xfrm>
          <a:off x="0" y="0"/>
          <a:ext cx="0" cy="0"/>
          <a:chOff x="0" y="0"/>
          <a:chExt cx="0" cy="0"/>
        </a:xfrm>
      </p:grpSpPr>
      <p:grpSp>
        <p:nvGrpSpPr>
          <p:cNvPr id="97" name="Google Shape;97;p132"/>
          <p:cNvGrpSpPr/>
          <p:nvPr/>
        </p:nvGrpSpPr>
        <p:grpSpPr>
          <a:xfrm>
            <a:off x="0" y="1"/>
            <a:ext cx="9902825" cy="999802"/>
            <a:chOff x="0" y="1"/>
            <a:chExt cx="9906000" cy="999802"/>
          </a:xfrm>
        </p:grpSpPr>
        <p:sp>
          <p:nvSpPr>
            <p:cNvPr id="98" name="Google Shape;98;p132"/>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99" name="Google Shape;99;p132"/>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100" name="Google Shape;100;p13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01" name="Google Shape;101;p13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02" name="Google Shape;102;p13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03" name="Google Shape;103;p132"/>
          <p:cNvGrpSpPr/>
          <p:nvPr/>
        </p:nvGrpSpPr>
        <p:grpSpPr>
          <a:xfrm>
            <a:off x="449468" y="1462227"/>
            <a:ext cx="9000714" cy="4500283"/>
            <a:chOff x="449612" y="1219200"/>
            <a:chExt cx="9003600" cy="4500283"/>
          </a:xfrm>
        </p:grpSpPr>
        <p:grpSp>
          <p:nvGrpSpPr>
            <p:cNvPr id="104" name="Google Shape;104;p132"/>
            <p:cNvGrpSpPr/>
            <p:nvPr/>
          </p:nvGrpSpPr>
          <p:grpSpPr>
            <a:xfrm>
              <a:off x="449612" y="1219200"/>
              <a:ext cx="9003600" cy="4500283"/>
              <a:chOff x="578678" y="1445207"/>
              <a:chExt cx="8748000" cy="4136077"/>
            </a:xfrm>
          </p:grpSpPr>
          <p:sp>
            <p:nvSpPr>
              <p:cNvPr id="105" name="Google Shape;105;p132"/>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6" name="Google Shape;106;p132"/>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7" name="Google Shape;107;p132"/>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08" name="Google Shape;108;p132"/>
            <p:cNvGrpSpPr/>
            <p:nvPr/>
          </p:nvGrpSpPr>
          <p:grpSpPr>
            <a:xfrm>
              <a:off x="747834" y="2165797"/>
              <a:ext cx="8539600" cy="1267182"/>
              <a:chOff x="805623" y="2423005"/>
              <a:chExt cx="8539600" cy="1267182"/>
            </a:xfrm>
          </p:grpSpPr>
          <p:grpSp>
            <p:nvGrpSpPr>
              <p:cNvPr id="109" name="Google Shape;109;p132"/>
              <p:cNvGrpSpPr/>
              <p:nvPr/>
            </p:nvGrpSpPr>
            <p:grpSpPr>
              <a:xfrm>
                <a:off x="966158" y="2423005"/>
                <a:ext cx="8379065" cy="1267182"/>
                <a:chOff x="1098893" y="2558690"/>
                <a:chExt cx="8379065" cy="1267182"/>
              </a:xfrm>
            </p:grpSpPr>
            <p:sp>
              <p:nvSpPr>
                <p:cNvPr id="110" name="Google Shape;110;p132"/>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11" name="Google Shape;111;p132"/>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12" name="Google Shape;112;p132"/>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3" name="Google Shape;113;p132"/>
            <p:cNvGrpSpPr/>
            <p:nvPr/>
          </p:nvGrpSpPr>
          <p:grpSpPr>
            <a:xfrm>
              <a:off x="747834" y="3595777"/>
              <a:ext cx="8539600" cy="1876451"/>
              <a:chOff x="805623" y="3889855"/>
              <a:chExt cx="8539600" cy="1876451"/>
            </a:xfrm>
          </p:grpSpPr>
          <p:grpSp>
            <p:nvGrpSpPr>
              <p:cNvPr id="114" name="Google Shape;114;p132"/>
              <p:cNvGrpSpPr/>
              <p:nvPr/>
            </p:nvGrpSpPr>
            <p:grpSpPr>
              <a:xfrm>
                <a:off x="958539" y="3889855"/>
                <a:ext cx="8386684" cy="1876451"/>
                <a:chOff x="1098894" y="2558690"/>
                <a:chExt cx="8386684" cy="1876451"/>
              </a:xfrm>
            </p:grpSpPr>
            <p:sp>
              <p:nvSpPr>
                <p:cNvPr id="115" name="Google Shape;115;p132"/>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16" name="Google Shape;116;p132"/>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a:p>
              </p:txBody>
            </p:sp>
          </p:grpSp>
          <p:sp>
            <p:nvSpPr>
              <p:cNvPr id="117" name="Google Shape;117;p132"/>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8" name="Google Shape;118;p132"/>
            <p:cNvGrpSpPr/>
            <p:nvPr/>
          </p:nvGrpSpPr>
          <p:grpSpPr>
            <a:xfrm>
              <a:off x="589808" y="1345444"/>
              <a:ext cx="6615664" cy="430887"/>
              <a:chOff x="790976" y="1592058"/>
              <a:chExt cx="6615664" cy="430887"/>
            </a:xfrm>
          </p:grpSpPr>
          <p:sp>
            <p:nvSpPr>
              <p:cNvPr id="119" name="Google Shape;119;p132"/>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120" name="Google Shape;120;p132"/>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21" name="Google Shape;121;p13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 Giới thiệu về Trí tuệ nhân tạo</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22" name="Shape 122"/>
        <p:cNvGrpSpPr/>
        <p:nvPr/>
      </p:nvGrpSpPr>
      <p:grpSpPr>
        <a:xfrm>
          <a:off x="0" y="0"/>
          <a:ext cx="0" cy="0"/>
          <a:chOff x="0" y="0"/>
          <a:chExt cx="0" cy="0"/>
        </a:xfrm>
      </p:grpSpPr>
      <p:sp>
        <p:nvSpPr>
          <p:cNvPr id="123" name="Google Shape;123;p133"/>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4" name="Google Shape;124;p133"/>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5" name="Google Shape;125;p133"/>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pic>
        <p:nvPicPr>
          <p:cNvPr id="126" name="Google Shape;126;p133"/>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7" name="Google Shape;127;p13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8" name="Google Shape;128;p13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9" name="Google Shape;129;p13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30" name="Google Shape;130;p133"/>
          <p:cNvGrpSpPr/>
          <p:nvPr/>
        </p:nvGrpSpPr>
        <p:grpSpPr>
          <a:xfrm>
            <a:off x="0" y="1"/>
            <a:ext cx="9902825" cy="999802"/>
            <a:chOff x="0" y="1"/>
            <a:chExt cx="9906000" cy="999802"/>
          </a:xfrm>
        </p:grpSpPr>
        <p:sp>
          <p:nvSpPr>
            <p:cNvPr id="131" name="Google Shape;131;p133"/>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32" name="Google Shape;132;p133"/>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33" name="Google Shape;133;p133"/>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 Giới thiệu về Trí tuệ nhân tạo</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34" name="Shape 134"/>
        <p:cNvGrpSpPr/>
        <p:nvPr/>
      </p:nvGrpSpPr>
      <p:grpSpPr>
        <a:xfrm>
          <a:off x="0" y="0"/>
          <a:ext cx="0" cy="0"/>
          <a:chOff x="0" y="0"/>
          <a:chExt cx="0" cy="0"/>
        </a:xfrm>
      </p:grpSpPr>
      <p:cxnSp>
        <p:nvCxnSpPr>
          <p:cNvPr id="135" name="Google Shape;135;p13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36" name="Google Shape;136;p13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7" name="Google Shape;137;p13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cxnSp>
        <p:nvCxnSpPr>
          <p:cNvPr id="138" name="Google Shape;138;p134"/>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9" name="Google Shape;139;p134"/>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 Giới thiệu về Trí tuệ nhân tạo</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40" name="Shape 140"/>
        <p:cNvGrpSpPr/>
        <p:nvPr/>
      </p:nvGrpSpPr>
      <p:grpSpPr>
        <a:xfrm>
          <a:off x="0" y="0"/>
          <a:ext cx="0" cy="0"/>
          <a:chOff x="0" y="0"/>
          <a:chExt cx="0" cy="0"/>
        </a:xfrm>
      </p:grpSpPr>
      <p:pic>
        <p:nvPicPr>
          <p:cNvPr id="141" name="Google Shape;141;p135"/>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2" name="Google Shape;142;p135"/>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43" name="Google Shape;143;p135"/>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44" name="Shape 144"/>
        <p:cNvGrpSpPr/>
        <p:nvPr/>
      </p:nvGrpSpPr>
      <p:grpSpPr>
        <a:xfrm>
          <a:off x="0" y="0"/>
          <a:ext cx="0" cy="0"/>
          <a:chOff x="0" y="0"/>
          <a:chExt cx="0" cy="0"/>
        </a:xfrm>
      </p:grpSpPr>
      <p:pic>
        <p:nvPicPr>
          <p:cNvPr id="145" name="Google Shape;145;p136"/>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6" name="Google Shape;146;p136"/>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47" name="Google Shape;147;p136"/>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4" name="Shape 14"/>
        <p:cNvGrpSpPr/>
        <p:nvPr/>
      </p:nvGrpSpPr>
      <p:grpSpPr>
        <a:xfrm>
          <a:off x="0" y="0"/>
          <a:ext cx="0" cy="0"/>
          <a:chOff x="0" y="0"/>
          <a:chExt cx="0" cy="0"/>
        </a:xfrm>
      </p:grpSpPr>
      <p:pic>
        <p:nvPicPr>
          <p:cNvPr id="15" name="Google Shape;15;p123"/>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6" name="Google Shape;16;p12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12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12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9" name="Shape 19"/>
        <p:cNvGrpSpPr/>
        <p:nvPr/>
      </p:nvGrpSpPr>
      <p:grpSpPr>
        <a:xfrm>
          <a:off x="0" y="0"/>
          <a:ext cx="0" cy="0"/>
          <a:chOff x="0" y="0"/>
          <a:chExt cx="0" cy="0"/>
        </a:xfrm>
      </p:grpSpPr>
      <p:cxnSp>
        <p:nvCxnSpPr>
          <p:cNvPr id="20" name="Google Shape;20;p12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12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12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3" name="Google Shape;23;p124"/>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u="none" cap="none" strike="noStrike">
                <a:solidFill>
                  <a:srgbClr val="7F7F7F"/>
                </a:solidFill>
                <a:latin typeface="Arial"/>
                <a:ea typeface="Arial"/>
                <a:cs typeface="Arial"/>
                <a:sym typeface="Arial"/>
              </a:rPr>
              <a:t>Chương 1. Giới thiệu về Trí tuệ nhân tạo</a:t>
            </a:r>
            <a:endParaRPr b="1"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125"/>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6" name="Google Shape;26;p12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7" name="Google Shape;27;p12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8" name="Google Shape;28;p12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29" name="Google Shape;29;p12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 Giới thiệu về Trí tuệ nhân tạo</a:t>
            </a:r>
            <a:endParaRPr b="1" i="0"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bg>
      <p:bgPr>
        <a:solidFill>
          <a:schemeClr val="dk1"/>
        </a:solidFill>
      </p:bgPr>
    </p:bg>
    <p:spTree>
      <p:nvGrpSpPr>
        <p:cNvPr id="30" name="Shape 30"/>
        <p:cNvGrpSpPr/>
        <p:nvPr/>
      </p:nvGrpSpPr>
      <p:grpSpPr>
        <a:xfrm>
          <a:off x="0" y="0"/>
          <a:ext cx="0" cy="0"/>
          <a:chOff x="0" y="0"/>
          <a:chExt cx="0" cy="0"/>
        </a:xfrm>
      </p:grpSpPr>
      <p:pic>
        <p:nvPicPr>
          <p:cNvPr id="31" name="Google Shape;31;p126"/>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2" name="Google Shape;32;p12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12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4" name="Google Shape;34;p12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5" name="Google Shape;35;p126"/>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 Giới thiệu về Trí tuệ nhân tạo</a:t>
            </a:r>
            <a:endParaRPr b="1" i="0"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6"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37" name="Shape 37"/>
        <p:cNvGrpSpPr/>
        <p:nvPr/>
      </p:nvGrpSpPr>
      <p:grpSpPr>
        <a:xfrm>
          <a:off x="0" y="0"/>
          <a:ext cx="0" cy="0"/>
          <a:chOff x="0" y="0"/>
          <a:chExt cx="0" cy="0"/>
        </a:xfrm>
      </p:grpSpPr>
      <p:pic>
        <p:nvPicPr>
          <p:cNvPr id="38" name="Google Shape;38;p128"/>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39" name="Google Shape;39;p128"/>
          <p:cNvSpPr/>
          <p:nvPr/>
        </p:nvSpPr>
        <p:spPr>
          <a:xfrm>
            <a:off x="449468" y="5677032"/>
            <a:ext cx="9000714"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Bảo lưu mọi quyền.</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Bản quyền sách thuộc về Samsung Electronics Corporate Citizenship Office.</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Cuốn sách này là tài sản văn học được bảo vệ bởi luật bản quyền, vì vậy nghiêm cấm hành vi tái bản và sao chép trái phép.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Để sử dụng cuốn sách này thay cho chương trình giảng dạy của Samsung Innovation Campus hoặc sử dụng toàn bộ hoặc một phần cuốn sách này cần có văn bản chấp thuận từ chủ sở hữu bản quyền.</a:t>
            </a:r>
            <a:endParaRPr/>
          </a:p>
        </p:txBody>
      </p:sp>
      <p:pic>
        <p:nvPicPr>
          <p:cNvPr id="40" name="Google Shape;40;p128"/>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1" name="Google Shape;41;p128"/>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42" name="Google Shape;42;p128"/>
          <p:cNvPicPr preferRelativeResize="0"/>
          <p:nvPr/>
        </p:nvPicPr>
        <p:blipFill rotWithShape="1">
          <a:blip r:embed="rId2">
            <a:alphaModFix/>
          </a:blip>
          <a:srcRect b="0" l="0" r="0" t="0"/>
          <a:stretch/>
        </p:blipFill>
        <p:spPr>
          <a:xfrm>
            <a:off x="0" y="0"/>
            <a:ext cx="9899651" cy="6853605"/>
          </a:xfrm>
          <a:prstGeom prst="rect">
            <a:avLst/>
          </a:prstGeom>
          <a:noFill/>
          <a:ln>
            <a:noFill/>
          </a:ln>
        </p:spPr>
      </p:pic>
      <p:sp>
        <p:nvSpPr>
          <p:cNvPr id="43" name="Google Shape;43;p128"/>
          <p:cNvSpPr/>
          <p:nvPr/>
        </p:nvSpPr>
        <p:spPr>
          <a:xfrm>
            <a:off x="0" y="-4395"/>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44" name="Google Shape;44;p128"/>
          <p:cNvSpPr/>
          <p:nvPr/>
        </p:nvSpPr>
        <p:spPr>
          <a:xfrm>
            <a:off x="449466" y="5672637"/>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5" name="Google Shape;45;p128"/>
          <p:cNvPicPr preferRelativeResize="0"/>
          <p:nvPr/>
        </p:nvPicPr>
        <p:blipFill rotWithShape="1">
          <a:blip r:embed="rId3">
            <a:alphaModFix/>
          </a:blip>
          <a:srcRect b="0" l="0" r="0" t="0"/>
          <a:stretch/>
        </p:blipFill>
        <p:spPr>
          <a:xfrm>
            <a:off x="3711820" y="3018556"/>
            <a:ext cx="2476006" cy="812098"/>
          </a:xfrm>
          <a:prstGeom prst="rect">
            <a:avLst/>
          </a:prstGeom>
          <a:noFill/>
          <a:ln>
            <a:noFill/>
          </a:ln>
        </p:spPr>
      </p:pic>
      <p:sp>
        <p:nvSpPr>
          <p:cNvPr id="46" name="Google Shape;46;p128"/>
          <p:cNvSpPr/>
          <p:nvPr/>
        </p:nvSpPr>
        <p:spPr>
          <a:xfrm>
            <a:off x="449466" y="445605"/>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47" name="Shape 47"/>
        <p:cNvGrpSpPr/>
        <p:nvPr/>
      </p:nvGrpSpPr>
      <p:grpSpPr>
        <a:xfrm>
          <a:off x="0" y="0"/>
          <a:ext cx="0" cy="0"/>
          <a:chOff x="0" y="0"/>
          <a:chExt cx="0" cy="0"/>
        </a:xfrm>
      </p:grpSpPr>
      <p:pic>
        <p:nvPicPr>
          <p:cNvPr id="48" name="Google Shape;48;p129"/>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49" name="Google Shape;49;p12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0" name="Google Shape;50;p12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1" name="Google Shape;51;p12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52" name="Google Shape;52;p129"/>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 Giới thiệu về Trí tuệ nhân tạo</a:t>
            </a:r>
            <a:endParaRPr b="1" i="0" sz="900">
              <a:solidFill>
                <a:srgbClr val="7F7F7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53" name="Shape 53"/>
        <p:cNvGrpSpPr/>
        <p:nvPr/>
      </p:nvGrpSpPr>
      <p:grpSpPr>
        <a:xfrm>
          <a:off x="0" y="0"/>
          <a:ext cx="0" cy="0"/>
          <a:chOff x="0" y="0"/>
          <a:chExt cx="0" cy="0"/>
        </a:xfrm>
      </p:grpSpPr>
      <p:cxnSp>
        <p:nvCxnSpPr>
          <p:cNvPr id="54" name="Google Shape;54;p13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5" name="Google Shape;55;p13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6" name="Google Shape;56;p13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57" name="Google Shape;57;p130"/>
          <p:cNvGrpSpPr/>
          <p:nvPr/>
        </p:nvGrpSpPr>
        <p:grpSpPr>
          <a:xfrm>
            <a:off x="0" y="1"/>
            <a:ext cx="9902825" cy="999802"/>
            <a:chOff x="0" y="1"/>
            <a:chExt cx="9906000" cy="999802"/>
          </a:xfrm>
        </p:grpSpPr>
        <p:sp>
          <p:nvSpPr>
            <p:cNvPr id="58" name="Google Shape;58;p130"/>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9" name="Google Shape;59;p130"/>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60" name="Google Shape;60;p130"/>
          <p:cNvGrpSpPr/>
          <p:nvPr/>
        </p:nvGrpSpPr>
        <p:grpSpPr>
          <a:xfrm>
            <a:off x="449855" y="1251376"/>
            <a:ext cx="9015111" cy="4993976"/>
            <a:chOff x="578678" y="1436154"/>
            <a:chExt cx="8748000" cy="4993976"/>
          </a:xfrm>
        </p:grpSpPr>
        <p:sp>
          <p:nvSpPr>
            <p:cNvPr id="61" name="Google Shape;61;p130"/>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2" name="Google Shape;62;p130"/>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3" name="Google Shape;63;p130"/>
            <p:cNvSpPr/>
            <p:nvPr/>
          </p:nvSpPr>
          <p:spPr>
            <a:xfrm>
              <a:off x="768350" y="1631455"/>
              <a:ext cx="1029652" cy="492443"/>
            </a:xfrm>
            <a:prstGeom prst="rect">
              <a:avLst/>
            </a:prstGeom>
            <a:solidFill>
              <a:srgbClr val="ECEFF6"/>
            </a:solid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grpSp>
      <p:sp>
        <p:nvSpPr>
          <p:cNvPr id="64" name="Google Shape;64;p130"/>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 Giới thiệu về Trí tuệ nhân tạo</a:t>
            </a:r>
            <a:endParaRPr b="1" i="0"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2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259.png"/><Relationship Id="rId4" Type="http://schemas.openxmlformats.org/officeDocument/2006/relationships/image" Target="../media/image25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26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262.png"/><Relationship Id="rId4" Type="http://schemas.openxmlformats.org/officeDocument/2006/relationships/image" Target="../media/image252.png"/><Relationship Id="rId5" Type="http://schemas.openxmlformats.org/officeDocument/2006/relationships/image" Target="../media/image2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2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26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 Id="rId3" Type="http://schemas.openxmlformats.org/officeDocument/2006/relationships/image" Target="../media/image4.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9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1.png"/><Relationship Id="rId5" Type="http://schemas.openxmlformats.org/officeDocument/2006/relationships/image" Target="../media/image41.png"/><Relationship Id="rId6" Type="http://schemas.openxmlformats.org/officeDocument/2006/relationships/image" Target="../media/image40.png"/><Relationship Id="rId7" Type="http://schemas.openxmlformats.org/officeDocument/2006/relationships/image" Target="../media/image48.png"/><Relationship Id="rId8"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7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7.png"/><Relationship Id="rId4" Type="http://schemas.openxmlformats.org/officeDocument/2006/relationships/image" Target="../media/image62.png"/><Relationship Id="rId5" Type="http://schemas.openxmlformats.org/officeDocument/2006/relationships/image" Target="../media/image70.png"/><Relationship Id="rId6"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81.png"/><Relationship Id="rId6" Type="http://schemas.openxmlformats.org/officeDocument/2006/relationships/image" Target="../media/image80.png"/><Relationship Id="rId7"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86.png"/><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84.png"/><Relationship Id="rId4" Type="http://schemas.openxmlformats.org/officeDocument/2006/relationships/image" Target="../media/image10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8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chart" Target="../charts/char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96.jpg"/><Relationship Id="rId4" Type="http://schemas.openxmlformats.org/officeDocument/2006/relationships/image" Target="../media/image90.jpg"/><Relationship Id="rId5" Type="http://schemas.openxmlformats.org/officeDocument/2006/relationships/image" Target="../media/image93.jpg"/><Relationship Id="rId6" Type="http://schemas.openxmlformats.org/officeDocument/2006/relationships/image" Target="../media/image9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01.jpg"/><Relationship Id="rId4" Type="http://schemas.openxmlformats.org/officeDocument/2006/relationships/image" Target="../media/image95.jpg"/><Relationship Id="rId5" Type="http://schemas.openxmlformats.org/officeDocument/2006/relationships/image" Target="../media/image97.jpg"/><Relationship Id="rId6" Type="http://schemas.openxmlformats.org/officeDocument/2006/relationships/image" Target="../media/image10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98.jpg"/><Relationship Id="rId4" Type="http://schemas.openxmlformats.org/officeDocument/2006/relationships/image" Target="../media/image87.jpg"/><Relationship Id="rId5" Type="http://schemas.openxmlformats.org/officeDocument/2006/relationships/image" Target="../media/image91.jpg"/><Relationship Id="rId6" Type="http://schemas.openxmlformats.org/officeDocument/2006/relationships/image" Target="../media/image85.jpg"/><Relationship Id="rId7" Type="http://schemas.openxmlformats.org/officeDocument/2006/relationships/image" Target="../media/image10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09.png"/><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0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04.png"/><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13.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1" Type="http://schemas.openxmlformats.org/officeDocument/2006/relationships/image" Target="../media/image116.png"/><Relationship Id="rId10" Type="http://schemas.openxmlformats.org/officeDocument/2006/relationships/image" Target="../media/image120.png"/><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12.png"/><Relationship Id="rId4" Type="http://schemas.openxmlformats.org/officeDocument/2006/relationships/image" Target="../media/image123.png"/><Relationship Id="rId9" Type="http://schemas.openxmlformats.org/officeDocument/2006/relationships/image" Target="../media/image117.png"/><Relationship Id="rId5" Type="http://schemas.openxmlformats.org/officeDocument/2006/relationships/image" Target="../media/image128.png"/><Relationship Id="rId6" Type="http://schemas.openxmlformats.org/officeDocument/2006/relationships/image" Target="../media/image132.png"/><Relationship Id="rId7" Type="http://schemas.openxmlformats.org/officeDocument/2006/relationships/image" Target="../media/image115.png"/><Relationship Id="rId8" Type="http://schemas.openxmlformats.org/officeDocument/2006/relationships/image" Target="../media/image134.png"/></Relationships>
</file>

<file path=ppt/slides/_rels/slide72.xml.rels><?xml version="1.0" encoding="UTF-8" standalone="yes"?><Relationships xmlns="http://schemas.openxmlformats.org/package/2006/relationships"><Relationship Id="rId11" Type="http://schemas.openxmlformats.org/officeDocument/2006/relationships/image" Target="../media/image153.png"/><Relationship Id="rId10" Type="http://schemas.openxmlformats.org/officeDocument/2006/relationships/image" Target="../media/image136.png"/><Relationship Id="rId12" Type="http://schemas.openxmlformats.org/officeDocument/2006/relationships/image" Target="../media/image152.png"/><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22.png"/><Relationship Id="rId4" Type="http://schemas.openxmlformats.org/officeDocument/2006/relationships/image" Target="../media/image135.png"/><Relationship Id="rId9" Type="http://schemas.openxmlformats.org/officeDocument/2006/relationships/image" Target="../media/image121.png"/><Relationship Id="rId5" Type="http://schemas.openxmlformats.org/officeDocument/2006/relationships/image" Target="../media/image133.png"/><Relationship Id="rId6" Type="http://schemas.openxmlformats.org/officeDocument/2006/relationships/image" Target="../media/image118.png"/><Relationship Id="rId7" Type="http://schemas.openxmlformats.org/officeDocument/2006/relationships/image" Target="../media/image137.png"/><Relationship Id="rId8" Type="http://schemas.openxmlformats.org/officeDocument/2006/relationships/image" Target="../media/image1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125.jpg"/><Relationship Id="rId4" Type="http://schemas.openxmlformats.org/officeDocument/2006/relationships/image" Target="../media/image147.jpg"/><Relationship Id="rId5" Type="http://schemas.openxmlformats.org/officeDocument/2006/relationships/image" Target="../media/image139.jpg"/><Relationship Id="rId6" Type="http://schemas.openxmlformats.org/officeDocument/2006/relationships/image" Target="../media/image155.jpg"/><Relationship Id="rId7" Type="http://schemas.openxmlformats.org/officeDocument/2006/relationships/image" Target="../media/image156.jpg"/><Relationship Id="rId8" Type="http://schemas.openxmlformats.org/officeDocument/2006/relationships/image" Target="../media/image16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70.png"/><Relationship Id="rId4" Type="http://schemas.openxmlformats.org/officeDocument/2006/relationships/image" Target="../media/image157.jpg"/><Relationship Id="rId5" Type="http://schemas.openxmlformats.org/officeDocument/2006/relationships/image" Target="../media/image1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54.png"/><Relationship Id="rId4" Type="http://schemas.openxmlformats.org/officeDocument/2006/relationships/image" Target="../media/image16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62.png"/><Relationship Id="rId4" Type="http://schemas.openxmlformats.org/officeDocument/2006/relationships/image" Target="../media/image190.png"/><Relationship Id="rId5" Type="http://schemas.openxmlformats.org/officeDocument/2006/relationships/image" Target="../media/image159.png"/><Relationship Id="rId6" Type="http://schemas.openxmlformats.org/officeDocument/2006/relationships/image" Target="../media/image165.png"/><Relationship Id="rId7" Type="http://schemas.openxmlformats.org/officeDocument/2006/relationships/image" Target="../media/image158.png"/><Relationship Id="rId8" Type="http://schemas.openxmlformats.org/officeDocument/2006/relationships/image" Target="../media/image1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chart" Target="../charts/chart2.xml"/><Relationship Id="rId4" Type="http://schemas.openxmlformats.org/officeDocument/2006/relationships/image" Target="../media/image161.png"/><Relationship Id="rId5" Type="http://schemas.openxmlformats.org/officeDocument/2006/relationships/image" Target="../media/image1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76.jpg"/></Relationships>
</file>

<file path=ppt/slides/_rels/slide81.xml.rels><?xml version="1.0" encoding="UTF-8" standalone="yes"?><Relationships xmlns="http://schemas.openxmlformats.org/package/2006/relationships"><Relationship Id="rId11" Type="http://schemas.openxmlformats.org/officeDocument/2006/relationships/image" Target="../media/image188.png"/><Relationship Id="rId10" Type="http://schemas.openxmlformats.org/officeDocument/2006/relationships/image" Target="../media/image180.png"/><Relationship Id="rId13" Type="http://schemas.openxmlformats.org/officeDocument/2006/relationships/image" Target="../media/image179.png"/><Relationship Id="rId12" Type="http://schemas.openxmlformats.org/officeDocument/2006/relationships/image" Target="../media/image182.png"/><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71.png"/><Relationship Id="rId4" Type="http://schemas.openxmlformats.org/officeDocument/2006/relationships/image" Target="../media/image175.png"/><Relationship Id="rId9" Type="http://schemas.openxmlformats.org/officeDocument/2006/relationships/image" Target="../media/image185.png"/><Relationship Id="rId14" Type="http://schemas.openxmlformats.org/officeDocument/2006/relationships/image" Target="../media/image189.png"/><Relationship Id="rId5" Type="http://schemas.openxmlformats.org/officeDocument/2006/relationships/image" Target="../media/image172.png"/><Relationship Id="rId6" Type="http://schemas.openxmlformats.org/officeDocument/2006/relationships/image" Target="../media/image183.png"/><Relationship Id="rId7" Type="http://schemas.openxmlformats.org/officeDocument/2006/relationships/image" Target="../media/image186.png"/><Relationship Id="rId8" Type="http://schemas.openxmlformats.org/officeDocument/2006/relationships/image" Target="../media/image178.png"/></Relationships>
</file>

<file path=ppt/slides/_rels/slide82.xml.rels><?xml version="1.0" encoding="UTF-8" standalone="yes"?><Relationships xmlns="http://schemas.openxmlformats.org/package/2006/relationships"><Relationship Id="rId40" Type="http://schemas.openxmlformats.org/officeDocument/2006/relationships/image" Target="../media/image209.png"/><Relationship Id="rId20" Type="http://schemas.openxmlformats.org/officeDocument/2006/relationships/image" Target="../media/image193.png"/><Relationship Id="rId42" Type="http://schemas.openxmlformats.org/officeDocument/2006/relationships/image" Target="../media/image215.png"/><Relationship Id="rId41" Type="http://schemas.openxmlformats.org/officeDocument/2006/relationships/image" Target="../media/image214.png"/><Relationship Id="rId22" Type="http://schemas.openxmlformats.org/officeDocument/2006/relationships/image" Target="../media/image210.png"/><Relationship Id="rId44" Type="http://schemas.openxmlformats.org/officeDocument/2006/relationships/image" Target="../media/image224.png"/><Relationship Id="rId21" Type="http://schemas.openxmlformats.org/officeDocument/2006/relationships/image" Target="../media/image196.png"/><Relationship Id="rId43" Type="http://schemas.openxmlformats.org/officeDocument/2006/relationships/image" Target="../media/image223.jpg"/><Relationship Id="rId24" Type="http://schemas.openxmlformats.org/officeDocument/2006/relationships/image" Target="../media/image213.png"/><Relationship Id="rId46" Type="http://schemas.openxmlformats.org/officeDocument/2006/relationships/image" Target="../media/image235.jpg"/><Relationship Id="rId23" Type="http://schemas.openxmlformats.org/officeDocument/2006/relationships/image" Target="../media/image198.png"/><Relationship Id="rId45" Type="http://schemas.openxmlformats.org/officeDocument/2006/relationships/image" Target="../media/image239.png"/><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202.jpg"/><Relationship Id="rId26" Type="http://schemas.openxmlformats.org/officeDocument/2006/relationships/image" Target="../media/image216.png"/><Relationship Id="rId48" Type="http://schemas.openxmlformats.org/officeDocument/2006/relationships/image" Target="../media/image228.png"/><Relationship Id="rId25" Type="http://schemas.openxmlformats.org/officeDocument/2006/relationships/image" Target="../media/image203.png"/><Relationship Id="rId47" Type="http://schemas.openxmlformats.org/officeDocument/2006/relationships/image" Target="../media/image234.jpg"/><Relationship Id="rId28" Type="http://schemas.openxmlformats.org/officeDocument/2006/relationships/image" Target="../media/image204.png"/><Relationship Id="rId27" Type="http://schemas.openxmlformats.org/officeDocument/2006/relationships/image" Target="../media/image217.png"/><Relationship Id="rId5" Type="http://schemas.openxmlformats.org/officeDocument/2006/relationships/image" Target="../media/image184.png"/><Relationship Id="rId6" Type="http://schemas.openxmlformats.org/officeDocument/2006/relationships/image" Target="../media/image187.png"/><Relationship Id="rId29" Type="http://schemas.openxmlformats.org/officeDocument/2006/relationships/image" Target="../media/image206.png"/><Relationship Id="rId7" Type="http://schemas.openxmlformats.org/officeDocument/2006/relationships/image" Target="../media/image181.png"/><Relationship Id="rId8" Type="http://schemas.openxmlformats.org/officeDocument/2006/relationships/image" Target="../media/image192.png"/><Relationship Id="rId31" Type="http://schemas.openxmlformats.org/officeDocument/2006/relationships/image" Target="../media/image207.png"/><Relationship Id="rId30" Type="http://schemas.openxmlformats.org/officeDocument/2006/relationships/image" Target="../media/image211.png"/><Relationship Id="rId11" Type="http://schemas.openxmlformats.org/officeDocument/2006/relationships/image" Target="../media/image254.png"/><Relationship Id="rId33" Type="http://schemas.openxmlformats.org/officeDocument/2006/relationships/image" Target="../media/image225.png"/><Relationship Id="rId10" Type="http://schemas.openxmlformats.org/officeDocument/2006/relationships/image" Target="../media/image177.png"/><Relationship Id="rId32" Type="http://schemas.openxmlformats.org/officeDocument/2006/relationships/image" Target="../media/image222.png"/><Relationship Id="rId13" Type="http://schemas.openxmlformats.org/officeDocument/2006/relationships/image" Target="../media/image194.png"/><Relationship Id="rId35" Type="http://schemas.openxmlformats.org/officeDocument/2006/relationships/image" Target="../media/image205.jpg"/><Relationship Id="rId12" Type="http://schemas.openxmlformats.org/officeDocument/2006/relationships/image" Target="../media/image201.png"/><Relationship Id="rId34" Type="http://schemas.openxmlformats.org/officeDocument/2006/relationships/image" Target="../media/image218.png"/><Relationship Id="rId15" Type="http://schemas.openxmlformats.org/officeDocument/2006/relationships/image" Target="../media/image191.png"/><Relationship Id="rId37" Type="http://schemas.openxmlformats.org/officeDocument/2006/relationships/image" Target="../media/image219.png"/><Relationship Id="rId14" Type="http://schemas.openxmlformats.org/officeDocument/2006/relationships/image" Target="../media/image199.jpg"/><Relationship Id="rId36" Type="http://schemas.openxmlformats.org/officeDocument/2006/relationships/image" Target="../media/image232.png"/><Relationship Id="rId17" Type="http://schemas.openxmlformats.org/officeDocument/2006/relationships/image" Target="../media/image197.png"/><Relationship Id="rId39" Type="http://schemas.openxmlformats.org/officeDocument/2006/relationships/image" Target="../media/image229.png"/><Relationship Id="rId16" Type="http://schemas.openxmlformats.org/officeDocument/2006/relationships/image" Target="../media/image195.png"/><Relationship Id="rId38" Type="http://schemas.openxmlformats.org/officeDocument/2006/relationships/image" Target="../media/image212.jpg"/><Relationship Id="rId19" Type="http://schemas.openxmlformats.org/officeDocument/2006/relationships/image" Target="../media/image208.jpg"/><Relationship Id="rId18" Type="http://schemas.openxmlformats.org/officeDocument/2006/relationships/image" Target="../media/image20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2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236.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226.png"/><Relationship Id="rId4" Type="http://schemas.openxmlformats.org/officeDocument/2006/relationships/image" Target="../media/image2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231.png"/><Relationship Id="rId4" Type="http://schemas.openxmlformats.org/officeDocument/2006/relationships/image" Target="../media/image230.png"/><Relationship Id="rId5" Type="http://schemas.openxmlformats.org/officeDocument/2006/relationships/image" Target="../media/image233.png"/><Relationship Id="rId6" Type="http://schemas.openxmlformats.org/officeDocument/2006/relationships/image" Target="../media/image22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2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237.jpg"/><Relationship Id="rId4" Type="http://schemas.openxmlformats.org/officeDocument/2006/relationships/image" Target="../media/image242.jpg"/><Relationship Id="rId9" Type="http://schemas.openxmlformats.org/officeDocument/2006/relationships/image" Target="../media/image250.png"/><Relationship Id="rId5" Type="http://schemas.openxmlformats.org/officeDocument/2006/relationships/image" Target="../media/image244.jpg"/><Relationship Id="rId6" Type="http://schemas.openxmlformats.org/officeDocument/2006/relationships/image" Target="../media/image253.jpg"/><Relationship Id="rId7" Type="http://schemas.openxmlformats.org/officeDocument/2006/relationships/image" Target="../media/image241.jpg"/><Relationship Id="rId8" Type="http://schemas.openxmlformats.org/officeDocument/2006/relationships/image" Target="../media/image257.jpg"/><Relationship Id="rId10" Type="http://schemas.openxmlformats.org/officeDocument/2006/relationships/image" Target="../media/image24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238.jpg"/><Relationship Id="rId4" Type="http://schemas.openxmlformats.org/officeDocument/2006/relationships/image" Target="../media/image25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245.png"/><Relationship Id="rId4" Type="http://schemas.openxmlformats.org/officeDocument/2006/relationships/image" Target="../media/image25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2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
          <p:cNvSpPr/>
          <p:nvPr/>
        </p:nvSpPr>
        <p:spPr>
          <a:xfrm>
            <a:off x="719769" y="1710551"/>
            <a:ext cx="8364302" cy="22152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Samsung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Innovation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Campus</a:t>
            </a:r>
            <a:endParaRPr/>
          </a:p>
        </p:txBody>
      </p:sp>
      <p:grpSp>
        <p:nvGrpSpPr>
          <p:cNvPr id="154" name="Google Shape;154;p1"/>
          <p:cNvGrpSpPr/>
          <p:nvPr/>
        </p:nvGrpSpPr>
        <p:grpSpPr>
          <a:xfrm>
            <a:off x="724457" y="4319714"/>
            <a:ext cx="6095883" cy="369214"/>
            <a:chOff x="724689" y="4320000"/>
            <a:chExt cx="6097837" cy="369332"/>
          </a:xfrm>
        </p:grpSpPr>
        <p:sp>
          <p:nvSpPr>
            <p:cNvPr id="155" name="Google Shape;155;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399"/>
                <a:buFont typeface="Arial"/>
                <a:buNone/>
              </a:pPr>
              <a:r>
                <a:rPr b="1" i="0" lang="en-US" sz="2399" u="none" cap="none" strike="noStrike">
                  <a:solidFill>
                    <a:srgbClr val="1428A0"/>
                  </a:solidFill>
                  <a:latin typeface="Arial"/>
                  <a:ea typeface="Arial"/>
                  <a:cs typeface="Arial"/>
                  <a:sym typeface="Arial"/>
                </a:rPr>
                <a:t>Trí tuệ nhân tạo</a:t>
              </a:r>
              <a:endParaRPr b="1" i="0" sz="2399" u="none" cap="none" strike="noStrike">
                <a:solidFill>
                  <a:srgbClr val="1428A0"/>
                </a:solidFill>
                <a:latin typeface="Arial"/>
                <a:ea typeface="Arial"/>
                <a:cs typeface="Arial"/>
                <a:sym typeface="Arial"/>
              </a:endParaRPr>
            </a:p>
          </p:txBody>
        </p:sp>
        <p:sp>
          <p:nvSpPr>
            <p:cNvPr id="156" name="Google Shape;156;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
        <p:nvSpPr>
          <p:cNvPr id="157" name="Google Shape;157;p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7"/>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Khái niệm Trí tuệ nhân tạo</a:t>
            </a:r>
            <a:endParaRPr b="1" sz="3200">
              <a:solidFill>
                <a:srgbClr val="000000"/>
              </a:solidFill>
              <a:latin typeface="Arial"/>
              <a:ea typeface="Arial"/>
              <a:cs typeface="Arial"/>
              <a:sym typeface="Arial"/>
            </a:endParaRPr>
          </a:p>
        </p:txBody>
      </p:sp>
      <p:sp>
        <p:nvSpPr>
          <p:cNvPr id="310" name="Google Shape;310;p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311" name="Google Shape;311;p7"/>
          <p:cNvSpPr/>
          <p:nvPr/>
        </p:nvSpPr>
        <p:spPr>
          <a:xfrm>
            <a:off x="1054111" y="3929021"/>
            <a:ext cx="8286680" cy="2020259"/>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Khái niệm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1.2. Phân loại và Tập con Trí tuệ nhân tạo</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Khái niệm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Các ngành liên quan đến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Các loại và lựa chọn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Quy trình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1.7. Lý do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1.8. Những hạn chế khi học máy</a:t>
            </a:r>
            <a:endParaRPr sz="1800">
              <a:solidFill>
                <a:srgbClr val="A6A6A6"/>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102"/>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Trí tuệ nhân tạo: Xu hướng và Thị trường</a:t>
            </a:r>
            <a:endParaRPr b="1" sz="3200">
              <a:solidFill>
                <a:srgbClr val="000000"/>
              </a:solidFill>
              <a:latin typeface="Arial"/>
              <a:ea typeface="Arial"/>
              <a:cs typeface="Arial"/>
              <a:sym typeface="Arial"/>
            </a:endParaRPr>
          </a:p>
        </p:txBody>
      </p:sp>
      <p:sp>
        <p:nvSpPr>
          <p:cNvPr id="2855" name="Google Shape;2855;p10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a:t>
            </a:r>
            <a:endParaRPr b="1" sz="5398">
              <a:solidFill>
                <a:srgbClr val="7F7F7F"/>
              </a:solidFill>
              <a:latin typeface="Arial"/>
              <a:ea typeface="Arial"/>
              <a:cs typeface="Arial"/>
              <a:sym typeface="Arial"/>
            </a:endParaRPr>
          </a:p>
        </p:txBody>
      </p:sp>
      <p:sp>
        <p:nvSpPr>
          <p:cNvPr id="2856" name="Google Shape;2856;p102"/>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4.1. Xu hướng AI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4.2. Thị trường AI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4.3. AI trong Năng lượng bền vững</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4.4. AI trong Dịch vụ tài chính</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4.5. AI trong Hành chính</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4.6. AI trong Chăm sóc sức khỏe</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4.7. IoT và AI trong Nông nghiệp</a:t>
            </a:r>
            <a:endParaRPr sz="1800">
              <a:solidFill>
                <a:srgbClr val="A6A6A6"/>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1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AI trong Dịch vụ tài chính</a:t>
            </a:r>
            <a:endParaRPr b="1" sz="2400">
              <a:solidFill>
                <a:srgbClr val="0C0C0C"/>
              </a:solidFill>
              <a:latin typeface="Arial"/>
              <a:ea typeface="Arial"/>
              <a:cs typeface="Arial"/>
              <a:sym typeface="Arial"/>
            </a:endParaRPr>
          </a:p>
        </p:txBody>
      </p:sp>
      <p:sp>
        <p:nvSpPr>
          <p:cNvPr id="2863" name="Google Shape;2863;p103"/>
          <p:cNvSpPr/>
          <p:nvPr/>
        </p:nvSpPr>
        <p:spPr>
          <a:xfrm>
            <a:off x="711200" y="2636912"/>
            <a:ext cx="8756800" cy="20536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ngân hàng trên khắp thế giới đã chứng kiến sự gia tăng 238% trong các cuộc tấn công mạng từ tháng 2 đến tháng 4 năm 2020.</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một nghiên cứu của Javelin Strategy &amp; Research, thiệt hại do gian lận ID đã tăng lên 56 tỷ đô la vào năm ngoái khi những kẻ lừa đảo tạo ID tổng hợp bằng cách sử dụng thông tin cá nhân bị đánh cắp, theo Pymnts.com.</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Ngoài ra, số lượng các cuộc tấn công bot tự động đã tăng 100 triệu từ tháng 7 đến tháng 12 đối với các công ty thuộc các ngành khác nhau.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công ty cố gắng bảo vệ tốt hơn có nguy cơ khiến cuộc sống của khách hàng trở nên khó khăn hơn. Nó đã được báo cáo về 40% các tổ chức tài chính thường nhầm hành vi trực tuyến của khách hàng hợp pháp là hành vi gian lận.</a:t>
            </a:r>
            <a:endParaRPr sz="1300">
              <a:solidFill>
                <a:srgbClr val="262626"/>
              </a:solidFill>
              <a:latin typeface="Arial"/>
              <a:ea typeface="Arial"/>
              <a:cs typeface="Arial"/>
              <a:sym typeface="Arial"/>
            </a:endParaRPr>
          </a:p>
        </p:txBody>
      </p:sp>
      <p:sp>
        <p:nvSpPr>
          <p:cNvPr id="2864" name="Google Shape;2864;p103"/>
          <p:cNvSpPr/>
          <p:nvPr/>
        </p:nvSpPr>
        <p:spPr>
          <a:xfrm>
            <a:off x="727346" y="4987685"/>
            <a:ext cx="8756800"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AI có thể được sử dụng để ngăn chặn gian lận danh tính kỹ thuật số, chẳng hạn như cung cấp độ chính xác và tốc độ cao hơn khi xác minh danh tính của một cá nhân hoặc tích hợp dữ liệu sinh trắc học để tội phạm mạng không thể truy cập thông tin chỉ bằng cách cung cấp thông tin đăng nhập.</a:t>
            </a:r>
            <a:endParaRPr sz="1300">
              <a:solidFill>
                <a:srgbClr val="262626"/>
              </a:solidFill>
              <a:latin typeface="Arial"/>
              <a:ea typeface="Arial"/>
              <a:cs typeface="Arial"/>
              <a:sym typeface="Arial"/>
            </a:endParaRPr>
          </a:p>
        </p:txBody>
      </p:sp>
      <p:grpSp>
        <p:nvGrpSpPr>
          <p:cNvPr id="2865" name="Google Shape;2865;p103"/>
          <p:cNvGrpSpPr/>
          <p:nvPr/>
        </p:nvGrpSpPr>
        <p:grpSpPr>
          <a:xfrm>
            <a:off x="450000" y="450000"/>
            <a:ext cx="9018000" cy="276999"/>
            <a:chOff x="450000" y="450000"/>
            <a:chExt cx="9018000" cy="276999"/>
          </a:xfrm>
        </p:grpSpPr>
        <p:sp>
          <p:nvSpPr>
            <p:cNvPr id="2866" name="Google Shape;2866;p1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AI trong Dịch vụ tài chính</a:t>
              </a:r>
              <a:endParaRPr b="1" sz="1800">
                <a:solidFill>
                  <a:schemeClr val="lt1"/>
                </a:solidFill>
                <a:latin typeface="Arial"/>
                <a:ea typeface="Arial"/>
                <a:cs typeface="Arial"/>
                <a:sym typeface="Arial"/>
              </a:endParaRPr>
            </a:p>
          </p:txBody>
        </p:sp>
        <p:sp>
          <p:nvSpPr>
            <p:cNvPr id="2867" name="Google Shape;2867;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868" name="Google Shape;2868;p103"/>
          <p:cNvSpPr/>
          <p:nvPr/>
        </p:nvSpPr>
        <p:spPr>
          <a:xfrm>
            <a:off x="558800" y="1902172"/>
            <a:ext cx="8763637"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Khi các cuộc tấn công mạng và thiệt hại do gian lận danh tính tăng mạnh vào năm 2020, đại dịch đã tạo tiền đề cho việc kết hợp AI và nhận dạng sinh trắc học để biến làm việc từ xa trở thành một tiêu chuẩn và đạt được mức độ bảo vệ cao hơn.</a:t>
            </a:r>
            <a:endParaRPr sz="1400">
              <a:solidFill>
                <a:schemeClr val="dk1"/>
              </a:solidFill>
              <a:latin typeface="Arial"/>
              <a:ea typeface="Arial"/>
              <a:cs typeface="Arial"/>
              <a:sym typeface="Arial"/>
            </a:endParaRPr>
          </a:p>
        </p:txBody>
      </p:sp>
      <p:sp>
        <p:nvSpPr>
          <p:cNvPr id="2869" name="Google Shape;2869;p103"/>
          <p:cNvSpPr/>
          <p:nvPr/>
        </p:nvSpPr>
        <p:spPr>
          <a:xfrm>
            <a:off x="574946" y="4676395"/>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Lợi ích bảo mật của AI và nhận dạng sinh trắc học</a:t>
            </a:r>
            <a:endParaRPr sz="1400">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104"/>
          <p:cNvSpPr/>
          <p:nvPr/>
        </p:nvSpPr>
        <p:spPr>
          <a:xfrm>
            <a:off x="1619713" y="2825834"/>
            <a:ext cx="6735406" cy="31108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76" name="Google Shape;2876;p104"/>
          <p:cNvPicPr preferRelativeResize="0"/>
          <p:nvPr/>
        </p:nvPicPr>
        <p:blipFill rotWithShape="1">
          <a:blip r:embed="rId3">
            <a:alphaModFix/>
          </a:blip>
          <a:srcRect b="0" l="0" r="0" t="0"/>
          <a:stretch/>
        </p:blipFill>
        <p:spPr>
          <a:xfrm>
            <a:off x="1728766" y="2924591"/>
            <a:ext cx="6517300" cy="2913329"/>
          </a:xfrm>
          <a:prstGeom prst="rect">
            <a:avLst/>
          </a:prstGeom>
          <a:noFill/>
          <a:ln>
            <a:noFill/>
          </a:ln>
        </p:spPr>
      </p:pic>
      <p:grpSp>
        <p:nvGrpSpPr>
          <p:cNvPr id="2877" name="Google Shape;2877;p104"/>
          <p:cNvGrpSpPr/>
          <p:nvPr/>
        </p:nvGrpSpPr>
        <p:grpSpPr>
          <a:xfrm>
            <a:off x="450000" y="450000"/>
            <a:ext cx="9018000" cy="276999"/>
            <a:chOff x="450000" y="450000"/>
            <a:chExt cx="9018000" cy="276999"/>
          </a:xfrm>
        </p:grpSpPr>
        <p:sp>
          <p:nvSpPr>
            <p:cNvPr id="2878" name="Google Shape;2878;p1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AI trong Dịch vụ tài chính</a:t>
              </a:r>
              <a:endParaRPr b="1" sz="1800">
                <a:solidFill>
                  <a:schemeClr val="lt1"/>
                </a:solidFill>
                <a:latin typeface="Arial"/>
                <a:ea typeface="Arial"/>
                <a:cs typeface="Arial"/>
                <a:sym typeface="Arial"/>
              </a:endParaRPr>
            </a:p>
          </p:txBody>
        </p:sp>
        <p:sp>
          <p:nvSpPr>
            <p:cNvPr id="2879" name="Google Shape;2879;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880" name="Google Shape;2880;p104"/>
          <p:cNvSpPr/>
          <p:nvPr/>
        </p:nvSpPr>
        <p:spPr>
          <a:xfrm>
            <a:off x="5013305" y="6045553"/>
            <a:ext cx="3341814" cy="220567"/>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https://www.aitrends.com/category/financial-services/ </a:t>
            </a:r>
            <a:endParaRPr/>
          </a:p>
        </p:txBody>
      </p:sp>
      <p:sp>
        <p:nvSpPr>
          <p:cNvPr id="2881" name="Google Shape;2881;p10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Hành vi tài chính của người tiêu dùng thay đổi do đại dịch, gây ra gian lận danh tính</a:t>
            </a:r>
            <a:endParaRPr sz="1400">
              <a:solidFill>
                <a:schemeClr val="dk1"/>
              </a:solidFill>
              <a:latin typeface="Arial"/>
              <a:ea typeface="Arial"/>
              <a:cs typeface="Arial"/>
              <a:sym typeface="Arial"/>
            </a:endParaRPr>
          </a:p>
        </p:txBody>
      </p:sp>
      <p:sp>
        <p:nvSpPr>
          <p:cNvPr id="2882" name="Google Shape;2882;p104"/>
          <p:cNvSpPr/>
          <p:nvPr/>
        </p:nvSpPr>
        <p:spPr>
          <a:xfrm>
            <a:off x="702940" y="1711694"/>
            <a:ext cx="8632825"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Đại dịch toàn cầu đã có tác động mạnh mẽ đến hành vi tài chính của người tiêu dùng. Vào năm 2020, người tiêu dùng dành nhiều thời gian hơn ở nhà, giao dịch ít hơn so với năm trước và họ phụ thuộc nhiều vào các dịch vụ phát trực tuyến, thương mại kỹ thuật số và thanh toán kỹ thuật số.</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 cũng giao tiếp nhiều hơn qua email và tin nhắn về cả công việc và cuộc sống cá nhân.</a:t>
            </a:r>
            <a:endParaRPr sz="1300">
              <a:solidFill>
                <a:srgbClr val="262626"/>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105"/>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Trí tuệ nhân tạo: Xu hướng và Thị trường</a:t>
            </a:r>
            <a:endParaRPr b="1" sz="3200">
              <a:solidFill>
                <a:srgbClr val="000000"/>
              </a:solidFill>
              <a:latin typeface="Arial"/>
              <a:ea typeface="Arial"/>
              <a:cs typeface="Arial"/>
              <a:sym typeface="Arial"/>
            </a:endParaRPr>
          </a:p>
        </p:txBody>
      </p:sp>
      <p:sp>
        <p:nvSpPr>
          <p:cNvPr id="2889" name="Google Shape;2889;p10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890" name="Google Shape;2890;p105"/>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4.1. Xu hướng AI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4.2. Thị trường AI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4.3. AI trong Năng lượng bền vững</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4.4. AI trong Dịch vụ tài chính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4.5. AI trong Hành chính</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4.6. AI trong Chăm sóc sức khỏe</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4.7. IoT và AI trong Nông nghiệp</a:t>
            </a:r>
            <a:endParaRPr sz="1800">
              <a:solidFill>
                <a:srgbClr val="A6A6A6"/>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p10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AI trong Hành chính</a:t>
            </a:r>
            <a:endParaRPr b="1" sz="2400">
              <a:solidFill>
                <a:srgbClr val="0C0C0C"/>
              </a:solidFill>
              <a:latin typeface="Arial"/>
              <a:ea typeface="Arial"/>
              <a:cs typeface="Arial"/>
              <a:sym typeface="Arial"/>
            </a:endParaRPr>
          </a:p>
        </p:txBody>
      </p:sp>
      <p:sp>
        <p:nvSpPr>
          <p:cNvPr id="2897" name="Google Shape;2897;p106"/>
          <p:cNvSpPr/>
          <p:nvPr/>
        </p:nvSpPr>
        <p:spPr>
          <a:xfrm>
            <a:off x="711200" y="2420888"/>
            <a:ext cx="8756800" cy="195102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DWD xử lý trung bình 157.000 yêu cầu mỗi tuần và đã trả tổng cộng 2 tỷ đô la tiền trợ cấp thất nghiệp kể từ khi đại dịch bùng phát. Theo tài khoản gần đây của GCN, cơ quan hiện có thể giải ngân trong vòng ba ngày làm việc.</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Quá trình này mất hàng tuần hoặc hàng tháng, theo Brent Mitchell, người đứng đầu chính quyền bang và địa phương trong khu vực công của Google. Quá trình phục hồi trở nên hữu ích khi DWD thuê, ký hợp đồng hoặc sắp xếp lại 1.300 người để giải quyết các công việc tồn đọng.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DWD đã sử dụng dịch vụ DocAI của Google Cloud cùng với các sản phẩm AI và máy học</a:t>
            </a:r>
            <a:r>
              <a:rPr lang="en-US" sz="1300">
                <a:solidFill>
                  <a:srgbClr val="262626"/>
                </a:solidFill>
                <a:latin typeface="Arial"/>
                <a:ea typeface="Arial"/>
                <a:cs typeface="Arial"/>
                <a:sym typeface="Arial"/>
              </a:rPr>
              <a:t>. DocAI được sử dụng để gia tăng giá trị bằng cách đề xuất các cách tự động hóa việc trích xuất dữ liệu nhạy cảm từ tài liệu và đơn giản hóa quy trình công việc. </a:t>
            </a:r>
            <a:r>
              <a:rPr b="1" lang="en-US" sz="1300">
                <a:solidFill>
                  <a:srgbClr val="262626"/>
                </a:solidFill>
                <a:latin typeface="Arial"/>
                <a:ea typeface="Arial"/>
                <a:cs typeface="Arial"/>
                <a:sym typeface="Arial"/>
              </a:rPr>
              <a:t>Chức năng Human-in-the-Loop AI tăng độ chính xác bằng cách thêm đánh giá của con người</a:t>
            </a:r>
            <a:r>
              <a:rPr lang="en-US" sz="1300">
                <a:solidFill>
                  <a:srgbClr val="262626"/>
                </a:solidFill>
                <a:latin typeface="Arial"/>
                <a:ea typeface="Arial"/>
                <a:cs typeface="Arial"/>
                <a:sym typeface="Arial"/>
              </a:rPr>
              <a:t>.</a:t>
            </a:r>
            <a:endParaRPr b="1" sz="1300">
              <a:solidFill>
                <a:srgbClr val="262626"/>
              </a:solidFill>
              <a:latin typeface="Arial"/>
              <a:ea typeface="Arial"/>
              <a:cs typeface="Arial"/>
              <a:sym typeface="Arial"/>
            </a:endParaRPr>
          </a:p>
        </p:txBody>
      </p:sp>
      <p:grpSp>
        <p:nvGrpSpPr>
          <p:cNvPr id="2898" name="Google Shape;2898;p106"/>
          <p:cNvGrpSpPr/>
          <p:nvPr/>
        </p:nvGrpSpPr>
        <p:grpSpPr>
          <a:xfrm>
            <a:off x="450000" y="450000"/>
            <a:ext cx="9018000" cy="276999"/>
            <a:chOff x="450000" y="450000"/>
            <a:chExt cx="9018000" cy="276999"/>
          </a:xfrm>
        </p:grpSpPr>
        <p:sp>
          <p:nvSpPr>
            <p:cNvPr id="2899" name="Google Shape;2899;p1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4.5. AI trong Hành chính</a:t>
              </a:r>
              <a:endParaRPr b="1" sz="1800">
                <a:solidFill>
                  <a:schemeClr val="lt1"/>
                </a:solidFill>
                <a:latin typeface="Arial"/>
                <a:ea typeface="Arial"/>
                <a:cs typeface="Arial"/>
                <a:sym typeface="Arial"/>
              </a:endParaRPr>
            </a:p>
          </p:txBody>
        </p:sp>
        <p:sp>
          <p:nvSpPr>
            <p:cNvPr id="2900" name="Google Shape;2900;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901" name="Google Shape;2901;p106"/>
          <p:cNvSpPr/>
          <p:nvPr/>
        </p:nvSpPr>
        <p:spPr>
          <a:xfrm>
            <a:off x="558800" y="1913058"/>
            <a:ext cx="8763637"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Bộ Phát triển lực lượng lao động Wisconsin (DWD) đã tóm tắt các hồ sơ tồn đọng năm 2020 đối với hàng nghìn yêu cầu bảo hiểm thất nghiệp với sự trợ giúp của các công cụ điện toán đám mây AI đã gia tăng trong thời kỳ đại dịch.</a:t>
            </a:r>
            <a:endParaRPr sz="1400">
              <a:solidFill>
                <a:schemeClr val="dk1"/>
              </a:solidFill>
              <a:latin typeface="Arial"/>
              <a:ea typeface="Arial"/>
              <a:cs typeface="Arial"/>
              <a:sym typeface="Arial"/>
            </a:endParaRPr>
          </a:p>
        </p:txBody>
      </p:sp>
      <p:pic>
        <p:nvPicPr>
          <p:cNvPr id="2902" name="Google Shape;2902;p106"/>
          <p:cNvPicPr preferRelativeResize="0"/>
          <p:nvPr/>
        </p:nvPicPr>
        <p:blipFill rotWithShape="1">
          <a:blip r:embed="rId3">
            <a:alphaModFix/>
          </a:blip>
          <a:srcRect b="0" l="0" r="0" t="0"/>
          <a:stretch/>
        </p:blipFill>
        <p:spPr>
          <a:xfrm>
            <a:off x="1512476" y="4789230"/>
            <a:ext cx="1809674" cy="518284"/>
          </a:xfrm>
          <a:prstGeom prst="rect">
            <a:avLst/>
          </a:prstGeom>
          <a:noFill/>
          <a:ln>
            <a:noFill/>
          </a:ln>
        </p:spPr>
      </p:pic>
      <p:sp>
        <p:nvSpPr>
          <p:cNvPr id="2903" name="Google Shape;2903;p106"/>
          <p:cNvSpPr/>
          <p:nvPr/>
        </p:nvSpPr>
        <p:spPr>
          <a:xfrm>
            <a:off x="4567842" y="4861238"/>
            <a:ext cx="4085777"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300">
                <a:solidFill>
                  <a:srgbClr val="262626"/>
                </a:solidFill>
                <a:latin typeface="Arial"/>
                <a:ea typeface="Arial"/>
                <a:cs typeface="Arial"/>
                <a:sym typeface="Arial"/>
              </a:rPr>
              <a:t>Ông Mitchell cho biết: “Với tư duy thiết kế, quan hệ đối tác chặt chẽ với các quan chức nhà nước và sự kết hợp của các công nghệ hiện đại, các giải pháp của DWD được tùy chỉnh để tối đa hóa lợi ích cho các bộ phận.”</a:t>
            </a:r>
            <a:endParaRPr sz="1300">
              <a:solidFill>
                <a:srgbClr val="262626"/>
              </a:solidFill>
              <a:latin typeface="Arial"/>
              <a:ea typeface="Arial"/>
              <a:cs typeface="Arial"/>
              <a:sym typeface="Arial"/>
            </a:endParaRPr>
          </a:p>
        </p:txBody>
      </p:sp>
      <p:pic>
        <p:nvPicPr>
          <p:cNvPr id="2904" name="Google Shape;2904;p106"/>
          <p:cNvPicPr preferRelativeResize="0"/>
          <p:nvPr/>
        </p:nvPicPr>
        <p:blipFill rotWithShape="1">
          <a:blip r:embed="rId4">
            <a:alphaModFix/>
          </a:blip>
          <a:srcRect b="0" l="0" r="0" t="0"/>
          <a:stretch/>
        </p:blipFill>
        <p:spPr>
          <a:xfrm>
            <a:off x="2378293" y="5382950"/>
            <a:ext cx="1887714" cy="61350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9" name="Shape 2909"/>
        <p:cNvGrpSpPr/>
        <p:nvPr/>
      </p:nvGrpSpPr>
      <p:grpSpPr>
        <a:xfrm>
          <a:off x="0" y="0"/>
          <a:ext cx="0" cy="0"/>
          <a:chOff x="0" y="0"/>
          <a:chExt cx="0" cy="0"/>
        </a:xfrm>
      </p:grpSpPr>
      <p:grpSp>
        <p:nvGrpSpPr>
          <p:cNvPr id="2910" name="Google Shape;2910;p107"/>
          <p:cNvGrpSpPr/>
          <p:nvPr/>
        </p:nvGrpSpPr>
        <p:grpSpPr>
          <a:xfrm>
            <a:off x="543696" y="1855050"/>
            <a:ext cx="8783188" cy="3867681"/>
            <a:chOff x="543696" y="1628101"/>
            <a:chExt cx="8783188" cy="3867681"/>
          </a:xfrm>
        </p:grpSpPr>
        <p:sp>
          <p:nvSpPr>
            <p:cNvPr id="2911" name="Google Shape;2911;p107"/>
            <p:cNvSpPr/>
            <p:nvPr/>
          </p:nvSpPr>
          <p:spPr>
            <a:xfrm>
              <a:off x="543696" y="1628101"/>
              <a:ext cx="8783188" cy="38676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12" name="Google Shape;2912;p107"/>
            <p:cNvPicPr preferRelativeResize="0"/>
            <p:nvPr/>
          </p:nvPicPr>
          <p:blipFill rotWithShape="1">
            <a:blip r:embed="rId3">
              <a:alphaModFix/>
            </a:blip>
            <a:srcRect b="1960" l="0" r="0" t="4328"/>
            <a:stretch/>
          </p:blipFill>
          <p:spPr>
            <a:xfrm>
              <a:off x="589175" y="1725737"/>
              <a:ext cx="8692230" cy="3672408"/>
            </a:xfrm>
            <a:prstGeom prst="rect">
              <a:avLst/>
            </a:prstGeom>
            <a:noFill/>
            <a:ln>
              <a:noFill/>
            </a:ln>
          </p:spPr>
        </p:pic>
      </p:grpSp>
      <p:grpSp>
        <p:nvGrpSpPr>
          <p:cNvPr id="2913" name="Google Shape;2913;p107"/>
          <p:cNvGrpSpPr/>
          <p:nvPr/>
        </p:nvGrpSpPr>
        <p:grpSpPr>
          <a:xfrm>
            <a:off x="450000" y="450000"/>
            <a:ext cx="9018000" cy="276999"/>
            <a:chOff x="450000" y="450000"/>
            <a:chExt cx="9018000" cy="276999"/>
          </a:xfrm>
        </p:grpSpPr>
        <p:sp>
          <p:nvSpPr>
            <p:cNvPr id="2914" name="Google Shape;2914;p1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4.5. AI trong Hành chính</a:t>
              </a:r>
              <a:endParaRPr b="1" sz="1800">
                <a:solidFill>
                  <a:schemeClr val="lt1"/>
                </a:solidFill>
                <a:latin typeface="Arial"/>
                <a:ea typeface="Arial"/>
                <a:cs typeface="Arial"/>
                <a:sym typeface="Arial"/>
              </a:endParaRPr>
            </a:p>
          </p:txBody>
        </p:sp>
        <p:sp>
          <p:nvSpPr>
            <p:cNvPr id="2915" name="Google Shape;2915;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916" name="Google Shape;2916;p107"/>
          <p:cNvSpPr/>
          <p:nvPr/>
        </p:nvSpPr>
        <p:spPr>
          <a:xfrm>
            <a:off x="5959524" y="5800721"/>
            <a:ext cx="3367360" cy="220567"/>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https://www.aitrends.com/category/ai-in-government/</a:t>
            </a:r>
            <a:endParaRPr/>
          </a:p>
        </p:txBody>
      </p:sp>
      <p:sp>
        <p:nvSpPr>
          <p:cNvPr id="2917" name="Google Shape;2917;p1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AI trong Hành chính</a:t>
            </a:r>
            <a:endParaRPr b="1" sz="2400">
              <a:solidFill>
                <a:srgbClr val="0C0C0C"/>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sp>
        <p:nvSpPr>
          <p:cNvPr id="2923" name="Google Shape;2923;p108"/>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Trí tuệ nhân tạo: Xu hướng và Thị trường</a:t>
            </a:r>
            <a:endParaRPr b="1" sz="3200">
              <a:solidFill>
                <a:srgbClr val="000000"/>
              </a:solidFill>
              <a:latin typeface="Arial"/>
              <a:ea typeface="Arial"/>
              <a:cs typeface="Arial"/>
              <a:sym typeface="Arial"/>
            </a:endParaRPr>
          </a:p>
        </p:txBody>
      </p:sp>
      <p:sp>
        <p:nvSpPr>
          <p:cNvPr id="2924" name="Google Shape;2924;p10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925" name="Google Shape;2925;p108"/>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4.1. Xu hướng AI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4.2. Thị trường AI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4.3. AI trong Năng lượng bền vững</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4.4. AI trong Dịch vụ tài chính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4.5. AI trong Hành chính</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4.6. AI trong Chăm sóc sức khỏe</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4.7. IoT và AI trong Nông nghiệp</a:t>
            </a:r>
            <a:endParaRPr sz="1800">
              <a:solidFill>
                <a:srgbClr val="A6A6A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10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AI trong Chăm sóc sức khỏe</a:t>
            </a:r>
            <a:endParaRPr b="1" sz="2400">
              <a:solidFill>
                <a:srgbClr val="0C0C0C"/>
              </a:solidFill>
              <a:latin typeface="Arial"/>
              <a:ea typeface="Arial"/>
              <a:cs typeface="Arial"/>
              <a:sym typeface="Arial"/>
            </a:endParaRPr>
          </a:p>
        </p:txBody>
      </p:sp>
      <p:sp>
        <p:nvSpPr>
          <p:cNvPr id="2932" name="Google Shape;2932;p109"/>
          <p:cNvSpPr/>
          <p:nvPr/>
        </p:nvSpPr>
        <p:spPr>
          <a:xfrm>
            <a:off x="711200" y="2636912"/>
            <a:ext cx="8756800" cy="265378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Tác giả của báo cáo cho biết: “Trí tuệ nhân tạo (AI) và công nghệ học máy (ML) có khả năng biến đổi hoạt động chăm sóc sức khỏe bằng cách rút ra những hiểu biết mới và quan trọng từ lượng dữ liệu khổng lồ được tạo ra trong dịch vụ chăm sóc sức khỏe hàng ngày”.</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Báo cáo này là phần tiếp theo của những nỗ lực năm 2019 của FDA nhằm bắt đầu thảo luận về cách tiến hành với các thiết bị y tế sử dụng AI để đáp ứng yêu cầu cập nhật quy trình phê duyệt. Tác giả của báo cáo FDA cho biết: “Mô hình truyền thống của FDA để điều chỉnh các thiết bị y tế không được thiết kế cho trí tuệ nhân tạo thích ứng và công nghệ máy học”.</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kế hoạch hành động của FDA tìm kiếm các cam kết của nhà sản xuất để duy trì hiệu suất của thiết bị với các quy trình cập nhật định kỳ khi các thiết bị này phát triển. Bằng cách này, FDA và các nhà sản xuất có thể đánh giá các sản phẩm phần mềm từ giai đoạn phát triển trước khi đưa ra thị trường đến hiệu suất sau khi đưa ra thị trường.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này cho phép FDA cung cấp sức mạnh của phần mềm dựa trên AI và ML trên các thiết bị y tế trong khi vẫn đảm bảo an toàn cho bệnh nhân.</a:t>
            </a:r>
            <a:endParaRPr sz="1300">
              <a:solidFill>
                <a:srgbClr val="262626"/>
              </a:solidFill>
              <a:latin typeface="Arial"/>
              <a:ea typeface="Arial"/>
              <a:cs typeface="Arial"/>
              <a:sym typeface="Arial"/>
            </a:endParaRPr>
          </a:p>
        </p:txBody>
      </p:sp>
      <p:grpSp>
        <p:nvGrpSpPr>
          <p:cNvPr id="2933" name="Google Shape;2933;p109"/>
          <p:cNvGrpSpPr/>
          <p:nvPr/>
        </p:nvGrpSpPr>
        <p:grpSpPr>
          <a:xfrm>
            <a:off x="450000" y="450000"/>
            <a:ext cx="9018000" cy="276999"/>
            <a:chOff x="450000" y="450000"/>
            <a:chExt cx="9018000" cy="276999"/>
          </a:xfrm>
        </p:grpSpPr>
        <p:sp>
          <p:nvSpPr>
            <p:cNvPr id="2934" name="Google Shape;2934;p1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4.6. AI trong Chăm sóc sức khỏe</a:t>
              </a:r>
              <a:endParaRPr b="1" sz="1800">
                <a:solidFill>
                  <a:schemeClr val="lt1"/>
                </a:solidFill>
                <a:latin typeface="Arial"/>
                <a:ea typeface="Arial"/>
                <a:cs typeface="Arial"/>
                <a:sym typeface="Arial"/>
              </a:endParaRPr>
            </a:p>
          </p:txBody>
        </p:sp>
        <p:sp>
          <p:nvSpPr>
            <p:cNvPr id="2935" name="Google Shape;2935;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936" name="Google Shape;2936;p109"/>
          <p:cNvSpPr/>
          <p:nvPr/>
        </p:nvSpPr>
        <p:spPr>
          <a:xfrm>
            <a:off x="558800" y="1902172"/>
            <a:ext cx="8763637"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Vào tháng 2, Cục Quản lý Thực phẩm và Dược phẩm Hoa Kỳ (FDA) đã công bố một kế hoạch liên quan đến hướng mà các nhà sản xuất, đang tìm kiếm sự chấp thuận của FDA cho các thiết bị y tế sáng tạo sử dụng AI, nên theo đuổi. Là một phần của kế hoạch triển khai thiết bị y tế này, FDA đã công bố một phần mềm AI và máy học.</a:t>
            </a:r>
            <a:endParaRPr sz="1400">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grpSp>
        <p:nvGrpSpPr>
          <p:cNvPr id="2942" name="Google Shape;2942;p110"/>
          <p:cNvGrpSpPr/>
          <p:nvPr/>
        </p:nvGrpSpPr>
        <p:grpSpPr>
          <a:xfrm>
            <a:off x="450000" y="450000"/>
            <a:ext cx="9018000" cy="276999"/>
            <a:chOff x="450000" y="450000"/>
            <a:chExt cx="9018000" cy="276999"/>
          </a:xfrm>
        </p:grpSpPr>
        <p:sp>
          <p:nvSpPr>
            <p:cNvPr id="2943" name="Google Shape;2943;p1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4.6. AI trong Chăm sóc sức khỏe</a:t>
              </a:r>
              <a:endParaRPr b="1" sz="1800">
                <a:solidFill>
                  <a:schemeClr val="lt1"/>
                </a:solidFill>
                <a:latin typeface="Arial"/>
                <a:ea typeface="Arial"/>
                <a:cs typeface="Arial"/>
                <a:sym typeface="Arial"/>
              </a:endParaRPr>
            </a:p>
          </p:txBody>
        </p:sp>
        <p:sp>
          <p:nvSpPr>
            <p:cNvPr id="2944" name="Google Shape;2944;p1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945" name="Google Shape;2945;p110"/>
          <p:cNvSpPr/>
          <p:nvPr/>
        </p:nvSpPr>
        <p:spPr>
          <a:xfrm>
            <a:off x="558924" y="1916832"/>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Tác giả đã xác định mục tiêu sử dụng đầy hứa hẹn của AI SaMD trong lĩnh vực thiết bị y tế, bao gồm những mục sau.</a:t>
            </a:r>
            <a:endParaRPr/>
          </a:p>
        </p:txBody>
      </p:sp>
      <p:sp>
        <p:nvSpPr>
          <p:cNvPr id="2946" name="Google Shape;2946;p110"/>
          <p:cNvSpPr/>
          <p:nvPr/>
        </p:nvSpPr>
        <p:spPr>
          <a:xfrm>
            <a:off x="702940" y="2188895"/>
            <a:ext cx="8632825" cy="335654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Chẩn đoán bệnh tim:</a:t>
            </a:r>
            <a:r>
              <a:rPr lang="en-US" sz="1300">
                <a:solidFill>
                  <a:srgbClr val="262626"/>
                </a:solidFill>
                <a:latin typeface="Arial"/>
                <a:ea typeface="Arial"/>
                <a:cs typeface="Arial"/>
                <a:sym typeface="Arial"/>
              </a:rPr>
              <a:t> Một thuật toán học máy tích hợp tuổi và giới tính kết hợp với nồng độ troponin I của tim có độ nhạy cao (chỉ số tổn thương do thiếu máu cục bộ cơ tim) đã được sử dụng để đào tạo các nền tảng AI sử dụng dữ liệu từ 3.013 bệnh nhân.</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đó, nền tảng này đã được thử nghiệm trên 7.998 bệnh nhân bị nghi ngờ mắc bệnh nhồi máu cơ tim. Nó được phát hiện vượt qua các bác sĩ với độ nhạy 82,5% và độ đặc hiệu 92,2%. </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Phát hiện bệnh võng mạc: </a:t>
            </a:r>
            <a:r>
              <a:rPr lang="en-US" sz="1300">
                <a:solidFill>
                  <a:srgbClr val="262626"/>
                </a:solidFill>
                <a:latin typeface="Arial"/>
                <a:ea typeface="Arial"/>
                <a:cs typeface="Arial"/>
                <a:sym typeface="Arial"/>
              </a:rPr>
              <a:t>Bệnh võng mạc tiểu đường (DR) là một trong những nguyên nhân chính gây mù lòa có thể phòng ngừa được trên toàn thế giới. Học viện Nghiên cứu Nhãn khoa Hoa Kỳ đã thử nghiệm một công cụ trí tuệ nhân tạo giúp phân biệt đáy mắt khỏe mạnh ở những người mắc DR bằng cách sử dụng 75.137 hình ảnh đáy mắt công khai ở bệnh nhân tiểu đường. Kết quả là độ nhạy và độ đặc hiệu lần lượt ở mức ấn tượng 94% và 98%. </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sinh học để theo dõi dấu hiệu quan trọng: </a:t>
            </a:r>
            <a:r>
              <a:rPr lang="en-US" sz="1300">
                <a:solidFill>
                  <a:srgbClr val="262626"/>
                </a:solidFill>
                <a:latin typeface="Arial"/>
                <a:ea typeface="Arial"/>
                <a:cs typeface="Arial"/>
                <a:sym typeface="Arial"/>
              </a:rPr>
              <a:t>Các thiết bị dựa trên cảm biến sinh học tạo ra các tập dữ liệu lớn. AI có thể được sử dụng để dự đoán xu hướng và xác suất mắc bệnh. </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ví dụ điển hình là việc tích hợp AI vào bộ cảm biến sinh học dựa trên theo dõi tim để chẩn đoán điều trị tại hiện trường (POC). Các thuật toán máy học được sử dụng với cảm biến sinh học tim dựa trên vi mạch để theo dõi sức khỏe theo thời gian thực và đưa ra các quyết định lâm sàng chính xác và kịp thời.</a:t>
            </a:r>
            <a:endParaRPr b="0" i="0" sz="1300" u="none" cap="none" strike="noStrike">
              <a:solidFill>
                <a:srgbClr val="262626"/>
              </a:solidFill>
              <a:latin typeface="Arial"/>
              <a:ea typeface="Arial"/>
              <a:cs typeface="Arial"/>
              <a:sym typeface="Arial"/>
            </a:endParaRPr>
          </a:p>
        </p:txBody>
      </p:sp>
      <p:sp>
        <p:nvSpPr>
          <p:cNvPr id="2947" name="Google Shape;2947;p1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AI trong Chăm sóc sức khỏe</a:t>
            </a:r>
            <a:endParaRPr b="1" sz="2400">
              <a:solidFill>
                <a:srgbClr val="0C0C0C"/>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grpSp>
        <p:nvGrpSpPr>
          <p:cNvPr id="2953" name="Google Shape;2953;p111"/>
          <p:cNvGrpSpPr/>
          <p:nvPr/>
        </p:nvGrpSpPr>
        <p:grpSpPr>
          <a:xfrm>
            <a:off x="450000" y="450000"/>
            <a:ext cx="9018000" cy="276999"/>
            <a:chOff x="450000" y="450000"/>
            <a:chExt cx="9018000" cy="276999"/>
          </a:xfrm>
        </p:grpSpPr>
        <p:sp>
          <p:nvSpPr>
            <p:cNvPr id="2954" name="Google Shape;2954;p1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4.6. AI trong Chăm sóc sức khỏe</a:t>
              </a:r>
              <a:endParaRPr b="1" sz="1800">
                <a:solidFill>
                  <a:schemeClr val="lt1"/>
                </a:solidFill>
                <a:latin typeface="Arial"/>
                <a:ea typeface="Arial"/>
                <a:cs typeface="Arial"/>
                <a:sym typeface="Arial"/>
              </a:endParaRPr>
            </a:p>
          </p:txBody>
        </p:sp>
        <p:sp>
          <p:nvSpPr>
            <p:cNvPr id="2955" name="Google Shape;2955;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956" name="Google Shape;2956;p111"/>
          <p:cNvSpPr/>
          <p:nvPr/>
        </p:nvSpPr>
        <p:spPr>
          <a:xfrm>
            <a:off x="6491502" y="5569189"/>
            <a:ext cx="3007320" cy="220567"/>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https://www.aitrends.com/category/healthcare/</a:t>
            </a:r>
            <a:endParaRPr/>
          </a:p>
        </p:txBody>
      </p:sp>
      <p:sp>
        <p:nvSpPr>
          <p:cNvPr id="2957" name="Google Shape;2957;p1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AI trong Chăm sóc sức khỏe</a:t>
            </a:r>
            <a:endParaRPr b="1" sz="2400">
              <a:solidFill>
                <a:srgbClr val="0C0C0C"/>
              </a:solidFill>
              <a:latin typeface="Arial"/>
              <a:ea typeface="Arial"/>
              <a:cs typeface="Arial"/>
              <a:sym typeface="Arial"/>
            </a:endParaRPr>
          </a:p>
        </p:txBody>
      </p:sp>
      <p:grpSp>
        <p:nvGrpSpPr>
          <p:cNvPr id="2958" name="Google Shape;2958;p111"/>
          <p:cNvGrpSpPr/>
          <p:nvPr/>
        </p:nvGrpSpPr>
        <p:grpSpPr>
          <a:xfrm>
            <a:off x="452038" y="1844824"/>
            <a:ext cx="9015962" cy="3655168"/>
            <a:chOff x="452038" y="1844824"/>
            <a:chExt cx="9015962" cy="3655168"/>
          </a:xfrm>
        </p:grpSpPr>
        <p:grpSp>
          <p:nvGrpSpPr>
            <p:cNvPr id="2959" name="Google Shape;2959;p111"/>
            <p:cNvGrpSpPr/>
            <p:nvPr/>
          </p:nvGrpSpPr>
          <p:grpSpPr>
            <a:xfrm>
              <a:off x="452038" y="1844824"/>
              <a:ext cx="9015962" cy="3655168"/>
              <a:chOff x="543696" y="1946031"/>
              <a:chExt cx="8783188" cy="3560799"/>
            </a:xfrm>
          </p:grpSpPr>
          <p:sp>
            <p:nvSpPr>
              <p:cNvPr id="2960" name="Google Shape;2960;p111"/>
              <p:cNvSpPr/>
              <p:nvPr/>
            </p:nvSpPr>
            <p:spPr>
              <a:xfrm>
                <a:off x="543696" y="1946031"/>
                <a:ext cx="8783188" cy="35607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61" name="Google Shape;2961;p111"/>
              <p:cNvGrpSpPr/>
              <p:nvPr/>
            </p:nvGrpSpPr>
            <p:grpSpPr>
              <a:xfrm>
                <a:off x="599671" y="1973273"/>
                <a:ext cx="8711583" cy="3512565"/>
                <a:chOff x="6878" y="1675770"/>
                <a:chExt cx="9410660" cy="3794438"/>
              </a:xfrm>
            </p:grpSpPr>
            <p:pic>
              <p:nvPicPr>
                <p:cNvPr id="2962" name="Google Shape;2962;p111"/>
                <p:cNvPicPr preferRelativeResize="0"/>
                <p:nvPr/>
              </p:nvPicPr>
              <p:blipFill rotWithShape="1">
                <a:blip r:embed="rId3">
                  <a:alphaModFix/>
                </a:blip>
                <a:srcRect b="0" l="49774" r="0" t="0"/>
                <a:stretch/>
              </p:blipFill>
              <p:spPr>
                <a:xfrm>
                  <a:off x="4915876" y="1675770"/>
                  <a:ext cx="4501662" cy="3794438"/>
                </a:xfrm>
                <a:prstGeom prst="rect">
                  <a:avLst/>
                </a:prstGeom>
                <a:noFill/>
                <a:ln>
                  <a:noFill/>
                </a:ln>
              </p:spPr>
            </p:pic>
            <p:pic>
              <p:nvPicPr>
                <p:cNvPr id="2963" name="Google Shape;2963;p111"/>
                <p:cNvPicPr preferRelativeResize="0"/>
                <p:nvPr/>
              </p:nvPicPr>
              <p:blipFill rotWithShape="1">
                <a:blip r:embed="rId4">
                  <a:alphaModFix/>
                </a:blip>
                <a:srcRect b="0" l="0" r="0" t="0"/>
                <a:stretch/>
              </p:blipFill>
              <p:spPr>
                <a:xfrm>
                  <a:off x="6878" y="1723530"/>
                  <a:ext cx="4923375" cy="3692532"/>
                </a:xfrm>
                <a:prstGeom prst="rect">
                  <a:avLst/>
                </a:prstGeom>
                <a:noFill/>
                <a:ln>
                  <a:noFill/>
                </a:ln>
              </p:spPr>
            </p:pic>
          </p:grpSp>
        </p:grpSp>
        <p:pic>
          <p:nvPicPr>
            <p:cNvPr id="2964" name="Google Shape;2964;p111"/>
            <p:cNvPicPr preferRelativeResize="0"/>
            <p:nvPr/>
          </p:nvPicPr>
          <p:blipFill rotWithShape="1">
            <a:blip r:embed="rId5">
              <a:alphaModFix/>
            </a:blip>
            <a:srcRect b="0" l="0" r="0" t="0"/>
            <a:stretch/>
          </p:blipFill>
          <p:spPr>
            <a:xfrm>
              <a:off x="7278897" y="3672714"/>
              <a:ext cx="2129599" cy="175323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p11"/>
          <p:cNvGrpSpPr/>
          <p:nvPr/>
        </p:nvGrpSpPr>
        <p:grpSpPr>
          <a:xfrm>
            <a:off x="2359124" y="3140968"/>
            <a:ext cx="5146868" cy="3123012"/>
            <a:chOff x="3007197" y="3856287"/>
            <a:chExt cx="3888432" cy="2359420"/>
          </a:xfrm>
        </p:grpSpPr>
        <p:pic>
          <p:nvPicPr>
            <p:cNvPr id="318" name="Google Shape;318;p11"/>
            <p:cNvPicPr preferRelativeResize="0"/>
            <p:nvPr/>
          </p:nvPicPr>
          <p:blipFill rotWithShape="1">
            <a:blip r:embed="rId3">
              <a:alphaModFix/>
            </a:blip>
            <a:srcRect b="0" l="0" r="0" t="0"/>
            <a:stretch/>
          </p:blipFill>
          <p:spPr>
            <a:xfrm>
              <a:off x="3007197" y="3856287"/>
              <a:ext cx="3888432" cy="2359420"/>
            </a:xfrm>
            <a:prstGeom prst="rect">
              <a:avLst/>
            </a:prstGeom>
            <a:noFill/>
            <a:ln>
              <a:noFill/>
            </a:ln>
          </p:spPr>
        </p:pic>
        <p:grpSp>
          <p:nvGrpSpPr>
            <p:cNvPr id="319" name="Google Shape;319;p11"/>
            <p:cNvGrpSpPr/>
            <p:nvPr/>
          </p:nvGrpSpPr>
          <p:grpSpPr>
            <a:xfrm>
              <a:off x="4011756" y="4716247"/>
              <a:ext cx="1864072" cy="705383"/>
              <a:chOff x="3910577" y="2687725"/>
              <a:chExt cx="1864072" cy="705383"/>
            </a:xfrm>
          </p:grpSpPr>
          <p:sp>
            <p:nvSpPr>
              <p:cNvPr id="320" name="Google Shape;320;p11"/>
              <p:cNvSpPr/>
              <p:nvPr/>
            </p:nvSpPr>
            <p:spPr>
              <a:xfrm>
                <a:off x="3910577" y="3037879"/>
                <a:ext cx="1864072" cy="355229"/>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900">
                    <a:solidFill>
                      <a:srgbClr val="8EADAF"/>
                    </a:solidFill>
                    <a:latin typeface="Arial"/>
                    <a:ea typeface="Arial"/>
                    <a:cs typeface="Arial"/>
                    <a:sym typeface="Arial"/>
                  </a:rPr>
                  <a:t>LEARNING</a:t>
                </a:r>
                <a:endParaRPr/>
              </a:p>
            </p:txBody>
          </p:sp>
          <p:sp>
            <p:nvSpPr>
              <p:cNvPr id="321" name="Google Shape;321;p11"/>
              <p:cNvSpPr/>
              <p:nvPr/>
            </p:nvSpPr>
            <p:spPr>
              <a:xfrm>
                <a:off x="3910577" y="2687725"/>
                <a:ext cx="1864072" cy="389506"/>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3200">
                    <a:solidFill>
                      <a:srgbClr val="8EADAF"/>
                    </a:solidFill>
                    <a:latin typeface="Arial"/>
                    <a:ea typeface="Arial"/>
                    <a:cs typeface="Arial"/>
                    <a:sym typeface="Arial"/>
                  </a:rPr>
                  <a:t>MACHINE</a:t>
                </a:r>
                <a:endParaRPr/>
              </a:p>
            </p:txBody>
          </p:sp>
        </p:grpSp>
        <p:sp>
          <p:nvSpPr>
            <p:cNvPr id="322" name="Google Shape;322;p11"/>
            <p:cNvSpPr/>
            <p:nvPr/>
          </p:nvSpPr>
          <p:spPr>
            <a:xfrm>
              <a:off x="3802836" y="4515350"/>
              <a:ext cx="579616" cy="24450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HỌC SÂU</a:t>
              </a:r>
              <a:endParaRPr/>
            </a:p>
          </p:txBody>
        </p:sp>
        <p:sp>
          <p:nvSpPr>
            <p:cNvPr id="323" name="Google Shape;323;p11"/>
            <p:cNvSpPr/>
            <p:nvPr/>
          </p:nvSpPr>
          <p:spPr>
            <a:xfrm>
              <a:off x="3226328" y="5037732"/>
              <a:ext cx="579616" cy="99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TRÍ TUỆ NHÂN TẠO</a:t>
              </a:r>
              <a:endParaRPr/>
            </a:p>
          </p:txBody>
        </p:sp>
        <p:sp>
          <p:nvSpPr>
            <p:cNvPr id="324" name="Google Shape;324;p11"/>
            <p:cNvSpPr/>
            <p:nvPr/>
          </p:nvSpPr>
          <p:spPr>
            <a:xfrm>
              <a:off x="3120351" y="5734479"/>
              <a:ext cx="791570" cy="11903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TRUY TÌM DỮ LIỆU</a:t>
              </a:r>
              <a:endParaRPr/>
            </a:p>
          </p:txBody>
        </p:sp>
        <p:sp>
          <p:nvSpPr>
            <p:cNvPr id="325" name="Google Shape;325;p11"/>
            <p:cNvSpPr/>
            <p:nvPr/>
          </p:nvSpPr>
          <p:spPr>
            <a:xfrm>
              <a:off x="3703943" y="5921474"/>
              <a:ext cx="791346" cy="127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PHÂN LOẠI</a:t>
              </a:r>
              <a:endParaRPr/>
            </a:p>
          </p:txBody>
        </p:sp>
        <p:sp>
          <p:nvSpPr>
            <p:cNvPr id="326" name="Google Shape;326;p11"/>
            <p:cNvSpPr/>
            <p:nvPr/>
          </p:nvSpPr>
          <p:spPr>
            <a:xfrm>
              <a:off x="4593882" y="5917766"/>
              <a:ext cx="617792" cy="2587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HỆ THỐNG THẦN KINH</a:t>
              </a:r>
              <a:endParaRPr/>
            </a:p>
          </p:txBody>
        </p:sp>
        <p:sp>
          <p:nvSpPr>
            <p:cNvPr id="327" name="Google Shape;327;p11"/>
            <p:cNvSpPr/>
            <p:nvPr/>
          </p:nvSpPr>
          <p:spPr>
            <a:xfrm>
              <a:off x="5421636" y="5949780"/>
              <a:ext cx="651624" cy="11776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TỰ ĐỘNG</a:t>
              </a:r>
              <a:endParaRPr/>
            </a:p>
          </p:txBody>
        </p:sp>
        <p:sp>
          <p:nvSpPr>
            <p:cNvPr id="328" name="Google Shape;328;p11"/>
            <p:cNvSpPr/>
            <p:nvPr/>
          </p:nvSpPr>
          <p:spPr>
            <a:xfrm>
              <a:off x="6035084" y="5630451"/>
              <a:ext cx="579616" cy="9233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PHÂN TÍCH</a:t>
              </a:r>
              <a:endParaRPr/>
            </a:p>
          </p:txBody>
        </p:sp>
        <p:sp>
          <p:nvSpPr>
            <p:cNvPr id="329" name="Google Shape;329;p11"/>
            <p:cNvSpPr/>
            <p:nvPr/>
          </p:nvSpPr>
          <p:spPr>
            <a:xfrm>
              <a:off x="6035084" y="4971412"/>
              <a:ext cx="579616" cy="9233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CẢI THIỆN</a:t>
              </a:r>
              <a:endParaRPr/>
            </a:p>
          </p:txBody>
        </p:sp>
        <p:sp>
          <p:nvSpPr>
            <p:cNvPr id="330" name="Google Shape;330;p11"/>
            <p:cNvSpPr/>
            <p:nvPr/>
          </p:nvSpPr>
          <p:spPr>
            <a:xfrm>
              <a:off x="5527476" y="4551528"/>
              <a:ext cx="579616" cy="9233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HỌC MÁY</a:t>
              </a:r>
              <a:endParaRPr/>
            </a:p>
          </p:txBody>
        </p:sp>
        <p:sp>
          <p:nvSpPr>
            <p:cNvPr id="331" name="Google Shape;331;p11"/>
            <p:cNvSpPr/>
            <p:nvPr/>
          </p:nvSpPr>
          <p:spPr>
            <a:xfrm>
              <a:off x="4600690" y="4555156"/>
              <a:ext cx="579616" cy="9233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8EADAF"/>
                  </a:solidFill>
                  <a:latin typeface="Arial"/>
                  <a:ea typeface="Arial"/>
                  <a:cs typeface="Arial"/>
                  <a:sym typeface="Arial"/>
                </a:rPr>
                <a:t>THUẬT TOÁN</a:t>
              </a:r>
              <a:endParaRPr/>
            </a:p>
          </p:txBody>
        </p:sp>
      </p:grpSp>
      <p:grpSp>
        <p:nvGrpSpPr>
          <p:cNvPr id="332" name="Google Shape;332;p11"/>
          <p:cNvGrpSpPr/>
          <p:nvPr/>
        </p:nvGrpSpPr>
        <p:grpSpPr>
          <a:xfrm>
            <a:off x="450000" y="450000"/>
            <a:ext cx="9018000" cy="276999"/>
            <a:chOff x="450000" y="450000"/>
            <a:chExt cx="9018000" cy="276999"/>
          </a:xfrm>
        </p:grpSpPr>
        <p:sp>
          <p:nvSpPr>
            <p:cNvPr id="333" name="Google Shape;333;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Khái niệm học máy</a:t>
              </a:r>
              <a:endParaRPr b="1" sz="1800">
                <a:solidFill>
                  <a:schemeClr val="lt1"/>
                </a:solidFill>
                <a:latin typeface="Arial"/>
                <a:ea typeface="Arial"/>
                <a:cs typeface="Arial"/>
                <a:sym typeface="Arial"/>
              </a:endParaRPr>
            </a:p>
          </p:txBody>
        </p:sp>
        <p:sp>
          <p:nvSpPr>
            <p:cNvPr id="334" name="Google Shape;334;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335" name="Google Shape;335;p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học máy</a:t>
            </a:r>
            <a:endParaRPr b="1" sz="2400">
              <a:solidFill>
                <a:srgbClr val="0C0C0C"/>
              </a:solidFill>
              <a:latin typeface="Arial"/>
              <a:ea typeface="Arial"/>
              <a:cs typeface="Arial"/>
              <a:sym typeface="Arial"/>
            </a:endParaRPr>
          </a:p>
        </p:txBody>
      </p:sp>
      <p:grpSp>
        <p:nvGrpSpPr>
          <p:cNvPr id="336" name="Google Shape;336;p11"/>
          <p:cNvGrpSpPr/>
          <p:nvPr/>
        </p:nvGrpSpPr>
        <p:grpSpPr>
          <a:xfrm>
            <a:off x="558924" y="1861305"/>
            <a:ext cx="9180558" cy="1509922"/>
            <a:chOff x="558924" y="1861305"/>
            <a:chExt cx="9180558" cy="1509922"/>
          </a:xfrm>
        </p:grpSpPr>
        <p:sp>
          <p:nvSpPr>
            <p:cNvPr id="337" name="Google Shape;337;p11"/>
            <p:cNvSpPr/>
            <p:nvPr/>
          </p:nvSpPr>
          <p:spPr>
            <a:xfrm>
              <a:off x="702940" y="2323009"/>
              <a:ext cx="8765060" cy="1048218"/>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“Một lĩnh vực nghiên cứu phát triển các thuật toán cho phép máy học từ dữ liệu và thực hiện các hành động không được chỉ định rõ ràng bằng mã“ - Arthur Samuel, 1959</a:t>
              </a:r>
              <a:endParaRPr b="0" i="0" sz="1300" u="none" cap="none" strike="noStrike">
                <a:solidFill>
                  <a:schemeClr val="dk1"/>
                </a:solidFill>
                <a:latin typeface="Arial"/>
                <a:ea typeface="Arial"/>
                <a:cs typeface="Arial"/>
                <a:sym typeface="Arial"/>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“Một chương trình máy tính được cho là học hỏi từ trải nghiệm E đối với một số loại nhiệm vụ T và thước đo hiệu suất P nếu hiệu suất của nó ở các nhiệm vụ trong T, được đo bằng P, được cải thiện nhờ trải nghiệm E.” - Tom Mitchell, 1977</a:t>
              </a:r>
              <a:endParaRPr b="0" i="0" sz="1300" u="none" cap="none" strike="noStrike">
                <a:solidFill>
                  <a:schemeClr val="dk1"/>
                </a:solidFill>
                <a:latin typeface="Arial"/>
                <a:ea typeface="Arial"/>
                <a:cs typeface="Arial"/>
                <a:sym typeface="Arial"/>
              </a:endParaRPr>
            </a:p>
          </p:txBody>
        </p:sp>
        <p:sp>
          <p:nvSpPr>
            <p:cNvPr id="338" name="Google Shape;338;p11"/>
            <p:cNvSpPr/>
            <p:nvPr/>
          </p:nvSpPr>
          <p:spPr>
            <a:xfrm>
              <a:off x="558924" y="1861305"/>
              <a:ext cx="9180558"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b="1" lang="en-US" sz="1400">
                  <a:solidFill>
                    <a:srgbClr val="1429A0"/>
                  </a:solidFill>
                  <a:latin typeface="Arial"/>
                  <a:ea typeface="Arial"/>
                  <a:cs typeface="Arial"/>
                  <a:sym typeface="Arial"/>
                </a:rPr>
                <a:t>Học máy </a:t>
              </a:r>
              <a:r>
                <a:rPr b="1" lang="en-US" sz="1400">
                  <a:solidFill>
                    <a:schemeClr val="dk1"/>
                  </a:solidFill>
                  <a:latin typeface="Arial"/>
                  <a:ea typeface="Arial"/>
                  <a:cs typeface="Arial"/>
                  <a:sym typeface="Arial"/>
                </a:rPr>
                <a:t>được coi là một lĩnh vực trí tuệ nhân tạo và là nghiên cứu về các thuật toán máy tính tự động cải thiện thông qua các ví dụ và kinh nghiệm.</a:t>
              </a:r>
              <a:endParaRPr sz="1400">
                <a:solidFill>
                  <a:schemeClr val="dk1"/>
                </a:solidFill>
                <a:latin typeface="Arial"/>
                <a:ea typeface="Arial"/>
                <a:cs typeface="Arial"/>
                <a:sym typeface="Arial"/>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112"/>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Trí tuệ nhân tạo: Xu hướng và Thị trường</a:t>
            </a:r>
            <a:endParaRPr b="1" sz="3200">
              <a:solidFill>
                <a:srgbClr val="000000"/>
              </a:solidFill>
              <a:latin typeface="Arial"/>
              <a:ea typeface="Arial"/>
              <a:cs typeface="Arial"/>
              <a:sym typeface="Arial"/>
            </a:endParaRPr>
          </a:p>
        </p:txBody>
      </p:sp>
      <p:sp>
        <p:nvSpPr>
          <p:cNvPr id="2971" name="Google Shape;2971;p11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972" name="Google Shape;2972;p112"/>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4.1. Xu hướng AI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4.2. Thị trường AI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4.3. AI trong Năng lượng bền vững</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4.4. AI trong Dịch vụ tài chính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4.5. AI trong Hành chính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4.6. AI trong Chăm sóc sức khỏe</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4.7. IoT và AI trong Nông nghiệp</a:t>
            </a:r>
            <a:endParaRPr sz="1800">
              <a:solidFill>
                <a:srgbClr val="3F3F3F"/>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grpSp>
        <p:nvGrpSpPr>
          <p:cNvPr id="2978" name="Google Shape;2978;p113"/>
          <p:cNvGrpSpPr/>
          <p:nvPr/>
        </p:nvGrpSpPr>
        <p:grpSpPr>
          <a:xfrm>
            <a:off x="450000" y="450000"/>
            <a:ext cx="9018000" cy="276999"/>
            <a:chOff x="450000" y="450000"/>
            <a:chExt cx="9018000" cy="276999"/>
          </a:xfrm>
        </p:grpSpPr>
        <p:sp>
          <p:nvSpPr>
            <p:cNvPr id="2979" name="Google Shape;2979;p1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4.7. IoT và AI trong Nông nghiệp</a:t>
              </a:r>
              <a:endParaRPr b="1" sz="1800">
                <a:solidFill>
                  <a:schemeClr val="lt1"/>
                </a:solidFill>
                <a:latin typeface="Arial"/>
                <a:ea typeface="Arial"/>
                <a:cs typeface="Arial"/>
                <a:sym typeface="Arial"/>
              </a:endParaRPr>
            </a:p>
          </p:txBody>
        </p:sp>
        <p:sp>
          <p:nvSpPr>
            <p:cNvPr id="2980" name="Google Shape;2980;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id="2981" name="Google Shape;2981;p113"/>
          <p:cNvPicPr preferRelativeResize="0"/>
          <p:nvPr/>
        </p:nvPicPr>
        <p:blipFill rotWithShape="1">
          <a:blip r:embed="rId3">
            <a:alphaModFix/>
          </a:blip>
          <a:srcRect b="0" l="0" r="0" t="0"/>
          <a:stretch/>
        </p:blipFill>
        <p:spPr>
          <a:xfrm>
            <a:off x="5588387" y="4228564"/>
            <a:ext cx="3643225" cy="1906817"/>
          </a:xfrm>
          <a:prstGeom prst="rect">
            <a:avLst/>
          </a:prstGeom>
          <a:noFill/>
          <a:ln>
            <a:noFill/>
          </a:ln>
        </p:spPr>
      </p:pic>
      <p:grpSp>
        <p:nvGrpSpPr>
          <p:cNvPr id="2982" name="Google Shape;2982;p113"/>
          <p:cNvGrpSpPr/>
          <p:nvPr/>
        </p:nvGrpSpPr>
        <p:grpSpPr>
          <a:xfrm>
            <a:off x="558924" y="1868269"/>
            <a:ext cx="9180558" cy="4379107"/>
            <a:chOff x="558924" y="1428745"/>
            <a:chExt cx="9180558" cy="4379107"/>
          </a:xfrm>
        </p:grpSpPr>
        <p:sp>
          <p:nvSpPr>
            <p:cNvPr id="2983" name="Google Shape;2983;p113"/>
            <p:cNvSpPr/>
            <p:nvPr/>
          </p:nvSpPr>
          <p:spPr>
            <a:xfrm>
              <a:off x="558924" y="1428745"/>
              <a:ext cx="9180558"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công ty khởi nghiệp Công nghệ Nông nghiệp (ag-tech) ở Plenty, San Francisco, sử dụng AI và rô-bốt để trồng cây theo chiều dọc trong nhà quanh năm. </a:t>
              </a:r>
              <a:endParaRPr/>
            </a:p>
          </p:txBody>
        </p:sp>
        <p:sp>
          <p:nvSpPr>
            <p:cNvPr id="2984" name="Google Shape;2984;p113"/>
            <p:cNvSpPr/>
            <p:nvPr/>
          </p:nvSpPr>
          <p:spPr>
            <a:xfrm>
              <a:off x="702940" y="1903509"/>
              <a:ext cx="8632825" cy="195102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Cách tiếp cận trang trại thẳng đứng của Plenty có thể sản xuất cùng một lượng trái cây và rau củ chỉ từ 2 mẫu Anh so với trang trại bằng phẳng rộng 720 mẫu Anh.</a:t>
              </a:r>
              <a:endParaRPr b="1"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Plenty là một trong hàng trăm công ty khởi nghiệp công nghệ nông nghiệp nhận được hàng tỷ đô la đầu tư vào thị trường vốn bằng cách sử dụng các phương pháp tiếp cận công nghệ mới, bao gồm AI, máy bay không người lái, rô-bốt và cảm biến IoT.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Trang trại được kiểm soát khí hậu của Plenty được lót bằng những cây mọc thẳng đứng treo trên trần nhà. Đèn LED bắt chước mặt trời chiếu sáng cây trồng. Robot di chuyển xung quanh họ. AI quản lý tất cả các biến số về nước, nhiệt độ và ánh sáng. AI tiếp tục học hỏi và tối ưu hóa cách trồng trọt tốt hơn. </a:t>
              </a:r>
              <a:endParaRPr/>
            </a:p>
          </p:txBody>
        </p:sp>
        <p:sp>
          <p:nvSpPr>
            <p:cNvPr id="2985" name="Google Shape;2985;p113"/>
            <p:cNvSpPr/>
            <p:nvPr/>
          </p:nvSpPr>
          <p:spPr>
            <a:xfrm>
              <a:off x="603414" y="3812434"/>
              <a:ext cx="5063201" cy="1995418"/>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Ngoài ra, các trang trại thẳng đứng được đặt tại các khu vực đô thị và có thể sản xuất thực phẩm địa phương, loại bỏ nhu cầu về dặm vận chuyển. Lợi ích của cây trồng được sản xuất tại địa phương bao gồm giảm lượng khí thải CO2 từ các phương tiện giao thông và có khả năng giảm giá tiêu dùng.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Storey cho biết: “Sự sụp đổ của chuỗi cung ứng do COVID-19 gây ra và tình trạng bất ổn tự nhiên, chẳng hạn như các vụ hỏa hoạn ở California năm nay, cho thấy nhu cầu cung cấp sản phẩm lâu bền và có thể dự đoán được chỉ có thể đến từ nông nghiệp theo chiều dọc”.</a:t>
              </a:r>
              <a:endParaRPr sz="1300">
                <a:solidFill>
                  <a:srgbClr val="262626"/>
                </a:solidFill>
                <a:latin typeface="Arial"/>
                <a:ea typeface="Arial"/>
                <a:cs typeface="Arial"/>
                <a:sym typeface="Arial"/>
              </a:endParaRPr>
            </a:p>
          </p:txBody>
        </p:sp>
      </p:grpSp>
      <p:sp>
        <p:nvSpPr>
          <p:cNvPr id="2986" name="Google Shape;2986;p1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IoT và AI trong Nông nghiệp</a:t>
            </a:r>
            <a:endParaRPr b="1" sz="2400">
              <a:solidFill>
                <a:srgbClr val="0C0C0C"/>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grpSp>
        <p:nvGrpSpPr>
          <p:cNvPr id="2992" name="Google Shape;2992;p114"/>
          <p:cNvGrpSpPr/>
          <p:nvPr/>
        </p:nvGrpSpPr>
        <p:grpSpPr>
          <a:xfrm>
            <a:off x="450000" y="450000"/>
            <a:ext cx="9018000" cy="276999"/>
            <a:chOff x="450000" y="450000"/>
            <a:chExt cx="9018000" cy="276999"/>
          </a:xfrm>
        </p:grpSpPr>
        <p:sp>
          <p:nvSpPr>
            <p:cNvPr id="2993" name="Google Shape;2993;p1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4.7. IoT và AI trong Nông nghiệp</a:t>
              </a:r>
              <a:endParaRPr/>
            </a:p>
          </p:txBody>
        </p:sp>
        <p:sp>
          <p:nvSpPr>
            <p:cNvPr id="2994" name="Google Shape;2994;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995" name="Google Shape;2995;p114"/>
          <p:cNvSpPr/>
          <p:nvPr/>
        </p:nvSpPr>
        <p:spPr>
          <a:xfrm>
            <a:off x="6796056" y="5907938"/>
            <a:ext cx="2647280" cy="220567"/>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https://www.aitrends.com/category/iot/</a:t>
            </a:r>
            <a:endParaRPr/>
          </a:p>
        </p:txBody>
      </p:sp>
      <p:grpSp>
        <p:nvGrpSpPr>
          <p:cNvPr id="2996" name="Google Shape;2996;p114"/>
          <p:cNvGrpSpPr/>
          <p:nvPr/>
        </p:nvGrpSpPr>
        <p:grpSpPr>
          <a:xfrm>
            <a:off x="452038" y="1865575"/>
            <a:ext cx="9002946" cy="3964452"/>
            <a:chOff x="543696" y="1619528"/>
            <a:chExt cx="8783188" cy="3867681"/>
          </a:xfrm>
        </p:grpSpPr>
        <p:sp>
          <p:nvSpPr>
            <p:cNvPr id="2997" name="Google Shape;2997;p114"/>
            <p:cNvSpPr/>
            <p:nvPr/>
          </p:nvSpPr>
          <p:spPr>
            <a:xfrm>
              <a:off x="543696" y="1619528"/>
              <a:ext cx="8783188" cy="38676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98" name="Google Shape;2998;p114"/>
            <p:cNvPicPr preferRelativeResize="0"/>
            <p:nvPr/>
          </p:nvPicPr>
          <p:blipFill rotWithShape="1">
            <a:blip r:embed="rId3">
              <a:alphaModFix/>
            </a:blip>
            <a:srcRect b="0" l="0" r="0" t="0"/>
            <a:stretch/>
          </p:blipFill>
          <p:spPr>
            <a:xfrm>
              <a:off x="609244" y="1656148"/>
              <a:ext cx="8652093" cy="3794440"/>
            </a:xfrm>
            <a:prstGeom prst="rect">
              <a:avLst/>
            </a:prstGeom>
            <a:noFill/>
            <a:ln>
              <a:noFill/>
            </a:ln>
          </p:spPr>
        </p:pic>
      </p:grpSp>
      <p:sp>
        <p:nvSpPr>
          <p:cNvPr id="2999" name="Google Shape;2999;p114"/>
          <p:cNvSpPr/>
          <p:nvPr/>
        </p:nvSpPr>
        <p:spPr>
          <a:xfrm>
            <a:off x="449998" y="1385987"/>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IoT và AI trong Nông nghiệp</a:t>
            </a:r>
            <a:endParaRPr b="1" sz="2400">
              <a:solidFill>
                <a:srgbClr val="0C0C0C"/>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sp>
        <p:nvSpPr>
          <p:cNvPr id="3005" name="Google Shape;3005;p115"/>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Lộ trình khóa học</a:t>
            </a:r>
            <a:endParaRPr b="1" sz="3200">
              <a:solidFill>
                <a:srgbClr val="000000"/>
              </a:solidFill>
              <a:latin typeface="Arial"/>
              <a:ea typeface="Arial"/>
              <a:cs typeface="Arial"/>
              <a:sym typeface="Arial"/>
            </a:endParaRPr>
          </a:p>
        </p:txBody>
      </p:sp>
      <p:sp>
        <p:nvSpPr>
          <p:cNvPr id="3006" name="Google Shape;3006;p11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sp>
        <p:nvSpPr>
          <p:cNvPr id="3007" name="Google Shape;3007;p115"/>
          <p:cNvSpPr/>
          <p:nvPr/>
        </p:nvSpPr>
        <p:spPr>
          <a:xfrm>
            <a:off x="1054111" y="3929021"/>
            <a:ext cx="8286680" cy="796123"/>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5.1. Lộ trình khóa học Trí tuệ nhân tạo</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5.2. Danh mục Kỹ thuật học máy (đầy đủ)</a:t>
            </a:r>
            <a:endParaRPr/>
          </a:p>
          <a:p>
            <a:pPr indent="-39052" lvl="0" marL="176213" marR="0" rtl="0" algn="l">
              <a:spcBef>
                <a:spcPts val="1000"/>
              </a:spcBef>
              <a:spcAft>
                <a:spcPts val="0"/>
              </a:spcAft>
              <a:buClr>
                <a:schemeClr val="lt1"/>
              </a:buClr>
              <a:buSzPts val="2160"/>
              <a:buFont typeface="Calibri"/>
              <a:buNone/>
            </a:pPr>
            <a:r>
              <a:t/>
            </a:r>
            <a:endParaRPr sz="1800">
              <a:solidFill>
                <a:srgbClr val="A6A6A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p1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Lộ trình khóa học Trí tuệ nhân tạo</a:t>
            </a:r>
            <a:endParaRPr b="1" sz="2400">
              <a:solidFill>
                <a:srgbClr val="0C0C0C"/>
              </a:solidFill>
              <a:latin typeface="Arial"/>
              <a:ea typeface="Arial"/>
              <a:cs typeface="Arial"/>
              <a:sym typeface="Arial"/>
            </a:endParaRPr>
          </a:p>
        </p:txBody>
      </p:sp>
      <p:grpSp>
        <p:nvGrpSpPr>
          <p:cNvPr id="3014" name="Google Shape;3014;p116"/>
          <p:cNvGrpSpPr/>
          <p:nvPr/>
        </p:nvGrpSpPr>
        <p:grpSpPr>
          <a:xfrm>
            <a:off x="450000" y="450000"/>
            <a:ext cx="9018000" cy="276999"/>
            <a:chOff x="450000" y="450000"/>
            <a:chExt cx="9018000" cy="276999"/>
          </a:xfrm>
        </p:grpSpPr>
        <p:sp>
          <p:nvSpPr>
            <p:cNvPr id="3015" name="Google Shape;3015;p1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Lộ trình khóa học Trí tuệ nhân tạo</a:t>
              </a:r>
              <a:endParaRPr b="1" sz="1800">
                <a:solidFill>
                  <a:schemeClr val="lt1"/>
                </a:solidFill>
                <a:latin typeface="Arial"/>
                <a:ea typeface="Arial"/>
                <a:cs typeface="Arial"/>
                <a:sym typeface="Arial"/>
              </a:endParaRPr>
            </a:p>
          </p:txBody>
        </p:sp>
        <p:sp>
          <p:nvSpPr>
            <p:cNvPr id="3016" name="Google Shape;3016;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017" name="Google Shape;3017;p116"/>
          <p:cNvGrpSpPr/>
          <p:nvPr/>
        </p:nvGrpSpPr>
        <p:grpSpPr>
          <a:xfrm>
            <a:off x="578644" y="2287749"/>
            <a:ext cx="4392613" cy="3513003"/>
            <a:chOff x="4159324" y="1644189"/>
            <a:chExt cx="5184701" cy="3105455"/>
          </a:xfrm>
        </p:grpSpPr>
        <p:sp>
          <p:nvSpPr>
            <p:cNvPr id="3018" name="Google Shape;3018;p116"/>
            <p:cNvSpPr/>
            <p:nvPr/>
          </p:nvSpPr>
          <p:spPr>
            <a:xfrm>
              <a:off x="4159324" y="1644189"/>
              <a:ext cx="5184701" cy="3105455"/>
            </a:xfrm>
            <a:prstGeom prst="roundRect">
              <a:avLst>
                <a:gd fmla="val 4675" name="adj"/>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19" name="Google Shape;3019;p116"/>
            <p:cNvSpPr/>
            <p:nvPr/>
          </p:nvSpPr>
          <p:spPr>
            <a:xfrm>
              <a:off x="5325268" y="1794204"/>
              <a:ext cx="2789240" cy="190450"/>
            </a:xfrm>
            <a:prstGeom prst="rect">
              <a:avLst/>
            </a:prstGeom>
            <a:noFill/>
            <a:ln>
              <a:noFill/>
            </a:ln>
          </p:spPr>
          <p:txBody>
            <a:bodyPr anchorCtr="0" anchor="t" bIns="0" lIns="0" spcFirstLastPara="1" rIns="0" wrap="square" tIns="0">
              <a:sp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AI (Trí tuê nhân tạo)</a:t>
              </a:r>
              <a:endParaRPr/>
            </a:p>
          </p:txBody>
        </p:sp>
        <p:grpSp>
          <p:nvGrpSpPr>
            <p:cNvPr id="3020" name="Google Shape;3020;p116"/>
            <p:cNvGrpSpPr/>
            <p:nvPr/>
          </p:nvGrpSpPr>
          <p:grpSpPr>
            <a:xfrm>
              <a:off x="4316840" y="2127642"/>
              <a:ext cx="4883045" cy="2495002"/>
              <a:chOff x="4024905" y="2127642"/>
              <a:chExt cx="4883045" cy="2495002"/>
            </a:xfrm>
          </p:grpSpPr>
          <p:sp>
            <p:nvSpPr>
              <p:cNvPr id="3021" name="Google Shape;3021;p116"/>
              <p:cNvSpPr/>
              <p:nvPr/>
            </p:nvSpPr>
            <p:spPr>
              <a:xfrm>
                <a:off x="4024905" y="2127642"/>
                <a:ext cx="4883045" cy="2495002"/>
              </a:xfrm>
              <a:prstGeom prst="roundRect">
                <a:avLst>
                  <a:gd fmla="val 8109" name="adj"/>
                </a:avLst>
              </a:prstGeom>
              <a:solidFill>
                <a:srgbClr val="3366CC"/>
              </a:solidFill>
              <a:ln cap="flat" cmpd="sng" w="254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22" name="Google Shape;3022;p116"/>
              <p:cNvSpPr/>
              <p:nvPr/>
            </p:nvSpPr>
            <p:spPr>
              <a:xfrm>
                <a:off x="5396937" y="2316685"/>
                <a:ext cx="2138980" cy="190450"/>
              </a:xfrm>
              <a:prstGeom prst="rect">
                <a:avLst/>
              </a:prstGeom>
              <a:noFill/>
              <a:ln>
                <a:noFill/>
              </a:ln>
            </p:spPr>
            <p:txBody>
              <a:bodyPr anchorCtr="0" anchor="t" bIns="0" lIns="0" spcFirstLastPara="1" rIns="0" wrap="square" tIns="0">
                <a:sp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Học máy</a:t>
                </a:r>
                <a:endParaRPr sz="1400">
                  <a:solidFill>
                    <a:schemeClr val="lt1"/>
                  </a:solidFill>
                  <a:latin typeface="Arial"/>
                  <a:ea typeface="Arial"/>
                  <a:cs typeface="Arial"/>
                  <a:sym typeface="Arial"/>
                </a:endParaRPr>
              </a:p>
            </p:txBody>
          </p:sp>
          <p:grpSp>
            <p:nvGrpSpPr>
              <p:cNvPr id="3023" name="Google Shape;3023;p116"/>
              <p:cNvGrpSpPr/>
              <p:nvPr/>
            </p:nvGrpSpPr>
            <p:grpSpPr>
              <a:xfrm>
                <a:off x="4406921" y="3563356"/>
                <a:ext cx="4119012" cy="900000"/>
                <a:chOff x="3470958" y="4845935"/>
                <a:chExt cx="3780000" cy="720000"/>
              </a:xfrm>
            </p:grpSpPr>
            <p:sp>
              <p:nvSpPr>
                <p:cNvPr id="3024" name="Google Shape;3024;p116"/>
                <p:cNvSpPr/>
                <p:nvPr/>
              </p:nvSpPr>
              <p:spPr>
                <a:xfrm>
                  <a:off x="3470958" y="4845935"/>
                  <a:ext cx="3780000" cy="720000"/>
                </a:xfrm>
                <a:prstGeom prst="roundRect">
                  <a:avLst>
                    <a:gd fmla="val 16667" name="adj"/>
                  </a:avLst>
                </a:prstGeom>
                <a:solidFill>
                  <a:srgbClr val="193EB0"/>
                </a:solidFill>
                <a:ln cap="flat" cmpd="sng" w="254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3025" name="Google Shape;3025;p116"/>
                <p:cNvSpPr/>
                <p:nvPr/>
              </p:nvSpPr>
              <p:spPr>
                <a:xfrm>
                  <a:off x="4634630" y="5114925"/>
                  <a:ext cx="1452657" cy="152360"/>
                </a:xfrm>
                <a:prstGeom prst="rect">
                  <a:avLst/>
                </a:prstGeom>
                <a:noFill/>
                <a:ln>
                  <a:noFill/>
                </a:ln>
              </p:spPr>
              <p:txBody>
                <a:bodyPr anchorCtr="0" anchor="t" bIns="0" lIns="0" spcFirstLastPara="1" rIns="0" wrap="square" tIns="0">
                  <a:sp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Học sâu</a:t>
                  </a:r>
                  <a:endParaRPr sz="1400">
                    <a:solidFill>
                      <a:schemeClr val="lt1"/>
                    </a:solidFill>
                    <a:latin typeface="Arial"/>
                    <a:ea typeface="Arial"/>
                    <a:cs typeface="Arial"/>
                    <a:sym typeface="Arial"/>
                  </a:endParaRPr>
                </a:p>
              </p:txBody>
            </p:sp>
          </p:grpSp>
          <p:sp>
            <p:nvSpPr>
              <p:cNvPr id="3026" name="Google Shape;3026;p116"/>
              <p:cNvSpPr/>
              <p:nvPr/>
            </p:nvSpPr>
            <p:spPr>
              <a:xfrm>
                <a:off x="4406920" y="2674995"/>
                <a:ext cx="2021033" cy="369499"/>
              </a:xfrm>
              <a:prstGeom prst="roundRect">
                <a:avLst>
                  <a:gd fmla="val 16667" name="adj"/>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Học có giám sát</a:t>
                </a:r>
                <a:endParaRPr sz="1300">
                  <a:solidFill>
                    <a:schemeClr val="lt1"/>
                  </a:solidFill>
                  <a:latin typeface="Arial"/>
                  <a:ea typeface="Arial"/>
                  <a:cs typeface="Arial"/>
                  <a:sym typeface="Arial"/>
                </a:endParaRPr>
              </a:p>
            </p:txBody>
          </p:sp>
          <p:sp>
            <p:nvSpPr>
              <p:cNvPr id="3027" name="Google Shape;3027;p116"/>
              <p:cNvSpPr/>
              <p:nvPr/>
            </p:nvSpPr>
            <p:spPr>
              <a:xfrm>
                <a:off x="4406920" y="3106765"/>
                <a:ext cx="2021033" cy="369499"/>
              </a:xfrm>
              <a:prstGeom prst="roundRect">
                <a:avLst>
                  <a:gd fmla="val 16667" name="adj"/>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Phương pháp Ensemble</a:t>
                </a:r>
                <a:endParaRPr/>
              </a:p>
            </p:txBody>
          </p:sp>
          <p:sp>
            <p:nvSpPr>
              <p:cNvPr id="3028" name="Google Shape;3028;p116"/>
              <p:cNvSpPr/>
              <p:nvPr/>
            </p:nvSpPr>
            <p:spPr>
              <a:xfrm>
                <a:off x="6504899" y="2674995"/>
                <a:ext cx="2021033" cy="369499"/>
              </a:xfrm>
              <a:prstGeom prst="roundRect">
                <a:avLst>
                  <a:gd fmla="val 16667" name="adj"/>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Học không có giám sát</a:t>
                </a:r>
                <a:endParaRPr sz="1300">
                  <a:solidFill>
                    <a:schemeClr val="lt1"/>
                  </a:solidFill>
                  <a:latin typeface="Arial"/>
                  <a:ea typeface="Arial"/>
                  <a:cs typeface="Arial"/>
                  <a:sym typeface="Arial"/>
                </a:endParaRPr>
              </a:p>
            </p:txBody>
          </p:sp>
          <p:sp>
            <p:nvSpPr>
              <p:cNvPr id="3029" name="Google Shape;3029;p116"/>
              <p:cNvSpPr/>
              <p:nvPr/>
            </p:nvSpPr>
            <p:spPr>
              <a:xfrm>
                <a:off x="6504899" y="3106765"/>
                <a:ext cx="2021033" cy="369499"/>
              </a:xfrm>
              <a:prstGeom prst="roundRect">
                <a:avLst>
                  <a:gd fmla="val 16667" name="adj"/>
                </a:avLst>
              </a:prstGeom>
              <a:solidFill>
                <a:schemeClr val="lt1"/>
              </a:solid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Học tăng cường</a:t>
                </a:r>
                <a:endParaRPr/>
              </a:p>
            </p:txBody>
          </p:sp>
        </p:grpSp>
      </p:grpSp>
      <p:sp>
        <p:nvSpPr>
          <p:cNvPr id="3030" name="Google Shape;3030;p116"/>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Toàn bộ khóa học</a:t>
            </a:r>
            <a:endParaRPr sz="1400">
              <a:solidFill>
                <a:schemeClr val="dk1"/>
              </a:solidFill>
              <a:latin typeface="Arial"/>
              <a:ea typeface="Arial"/>
              <a:cs typeface="Arial"/>
              <a:sym typeface="Arial"/>
            </a:endParaRPr>
          </a:p>
        </p:txBody>
      </p:sp>
      <p:sp>
        <p:nvSpPr>
          <p:cNvPr id="3031" name="Google Shape;3031;p116"/>
          <p:cNvSpPr/>
          <p:nvPr/>
        </p:nvSpPr>
        <p:spPr>
          <a:xfrm>
            <a:off x="5132720" y="2287749"/>
            <a:ext cx="4249551" cy="235113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Khóa học trí tuệ nhân tạo tại Samsung Innovation Campus sẽ giải quyết phần lớn các khái niệm và kỹ thuật chính của trí tuệ nhân tạo, ngoại trừ học tăng cường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học tăng cường là một kỹ thuật trí tuệ nhân tạo tiên tiến nên không dễ học trong một thời gian ngắn. Đối với những người quan tâm đến chủ đề này, nên bắt đầu tự học trong suốt khóa học hoặc sau khi hoàn thành khóa học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Khóa học sẽ tập trung chủ yếu vào kiến thức thực tế về cách tự mã hóa</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117"/>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Lộ trình khóa học</a:t>
            </a:r>
            <a:endParaRPr b="1" sz="3200">
              <a:solidFill>
                <a:srgbClr val="000000"/>
              </a:solidFill>
              <a:latin typeface="Arial"/>
              <a:ea typeface="Arial"/>
              <a:cs typeface="Arial"/>
              <a:sym typeface="Arial"/>
            </a:endParaRPr>
          </a:p>
        </p:txBody>
      </p:sp>
      <p:sp>
        <p:nvSpPr>
          <p:cNvPr id="3038" name="Google Shape;3038;p11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sp>
        <p:nvSpPr>
          <p:cNvPr id="3039" name="Google Shape;3039;p117"/>
          <p:cNvSpPr/>
          <p:nvPr/>
        </p:nvSpPr>
        <p:spPr>
          <a:xfrm>
            <a:off x="1054111" y="3929021"/>
            <a:ext cx="8286680" cy="796123"/>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5.1. Lộ trình khóa học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5.2. Danh mục Kỹ thuật học máy (đầy đủ)</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grpSp>
        <p:nvGrpSpPr>
          <p:cNvPr id="3045" name="Google Shape;3045;p118"/>
          <p:cNvGrpSpPr/>
          <p:nvPr/>
        </p:nvGrpSpPr>
        <p:grpSpPr>
          <a:xfrm>
            <a:off x="450000" y="450000"/>
            <a:ext cx="9018000" cy="276999"/>
            <a:chOff x="450000" y="450000"/>
            <a:chExt cx="9018000" cy="276999"/>
          </a:xfrm>
        </p:grpSpPr>
        <p:sp>
          <p:nvSpPr>
            <p:cNvPr id="3046" name="Google Shape;3046;p1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Danh mục Kỹ thuật học máy (đầy đủ)</a:t>
              </a:r>
              <a:endParaRPr/>
            </a:p>
          </p:txBody>
        </p:sp>
        <p:sp>
          <p:nvSpPr>
            <p:cNvPr id="3047" name="Google Shape;3047;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048" name="Google Shape;3048;p118"/>
          <p:cNvGrpSpPr/>
          <p:nvPr/>
        </p:nvGrpSpPr>
        <p:grpSpPr>
          <a:xfrm>
            <a:off x="449998" y="2348880"/>
            <a:ext cx="9120514" cy="3611018"/>
            <a:chOff x="437143" y="2558211"/>
            <a:chExt cx="9120514" cy="3611018"/>
          </a:xfrm>
        </p:grpSpPr>
        <p:sp>
          <p:nvSpPr>
            <p:cNvPr id="3049" name="Google Shape;3049;p118"/>
            <p:cNvSpPr/>
            <p:nvPr/>
          </p:nvSpPr>
          <p:spPr>
            <a:xfrm>
              <a:off x="8027774" y="5332705"/>
              <a:ext cx="1316251" cy="4154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Hồi quy tuyến tính</a:t>
              </a:r>
              <a:endParaRPr sz="900">
                <a:solidFill>
                  <a:srgbClr val="3F3F3F"/>
                </a:solidFill>
                <a:latin typeface="Arial"/>
                <a:ea typeface="Arial"/>
                <a:cs typeface="Arial"/>
                <a:sym typeface="Arial"/>
              </a:endParaRPr>
            </a:p>
            <a:p>
              <a:pPr indent="0" lvl="0" marL="0" marR="0" rtl="0" algn="l">
                <a:spcBef>
                  <a:spcPts val="0"/>
                </a:spcBef>
                <a:spcAft>
                  <a:spcPts val="0"/>
                </a:spcAft>
                <a:buNone/>
              </a:pPr>
              <a:r>
                <a:rPr lang="en-US" sz="900">
                  <a:solidFill>
                    <a:srgbClr val="3F3F3F"/>
                  </a:solidFill>
                  <a:latin typeface="Arial"/>
                  <a:ea typeface="Arial"/>
                  <a:cs typeface="Arial"/>
                  <a:sym typeface="Arial"/>
                </a:rPr>
                <a:t>• Hồi quy đa thức</a:t>
              </a:r>
              <a:endParaRPr sz="900">
                <a:solidFill>
                  <a:srgbClr val="3F3F3F"/>
                </a:solidFill>
                <a:latin typeface="Arial"/>
                <a:ea typeface="Arial"/>
                <a:cs typeface="Arial"/>
                <a:sym typeface="Arial"/>
              </a:endParaRPr>
            </a:p>
            <a:p>
              <a:pPr indent="0" lvl="0" marL="0" marR="0" rtl="0" algn="l">
                <a:spcBef>
                  <a:spcPts val="0"/>
                </a:spcBef>
                <a:spcAft>
                  <a:spcPts val="0"/>
                </a:spcAft>
                <a:buNone/>
              </a:pPr>
              <a:r>
                <a:rPr lang="en-US" sz="900">
                  <a:solidFill>
                    <a:srgbClr val="3F3F3F"/>
                  </a:solidFill>
                  <a:latin typeface="Arial"/>
                  <a:ea typeface="Arial"/>
                  <a:cs typeface="Arial"/>
                  <a:sym typeface="Arial"/>
                </a:rPr>
                <a:t>• Hồi quy Ridge/Lasso</a:t>
              </a:r>
              <a:endParaRPr/>
            </a:p>
          </p:txBody>
        </p:sp>
        <p:cxnSp>
          <p:nvCxnSpPr>
            <p:cNvPr id="3050" name="Google Shape;3050;p118"/>
            <p:cNvCxnSpPr/>
            <p:nvPr/>
          </p:nvCxnSpPr>
          <p:spPr>
            <a:xfrm>
              <a:off x="1745804" y="4133456"/>
              <a:ext cx="3983570" cy="0"/>
            </a:xfrm>
            <a:prstGeom prst="straightConnector1">
              <a:avLst/>
            </a:prstGeom>
            <a:noFill/>
            <a:ln cap="flat" cmpd="sng" w="12700">
              <a:solidFill>
                <a:srgbClr val="D0CECE"/>
              </a:solidFill>
              <a:prstDash val="solid"/>
              <a:miter lim="800000"/>
              <a:headEnd len="sm" w="sm" type="none"/>
              <a:tailEnd len="sm" w="sm" type="none"/>
            </a:ln>
          </p:spPr>
        </p:cxnSp>
        <p:cxnSp>
          <p:nvCxnSpPr>
            <p:cNvPr id="3051" name="Google Shape;3051;p118"/>
            <p:cNvCxnSpPr/>
            <p:nvPr/>
          </p:nvCxnSpPr>
          <p:spPr>
            <a:xfrm rot="10800000">
              <a:off x="5738427" y="3355841"/>
              <a:ext cx="1225706" cy="0"/>
            </a:xfrm>
            <a:prstGeom prst="straightConnector1">
              <a:avLst/>
            </a:prstGeom>
            <a:noFill/>
            <a:ln cap="flat" cmpd="sng" w="12700">
              <a:solidFill>
                <a:srgbClr val="D0CECE"/>
              </a:solidFill>
              <a:prstDash val="solid"/>
              <a:miter lim="800000"/>
              <a:headEnd len="sm" w="sm" type="none"/>
              <a:tailEnd len="sm" w="sm" type="none"/>
            </a:ln>
          </p:spPr>
        </p:cxnSp>
        <p:cxnSp>
          <p:nvCxnSpPr>
            <p:cNvPr id="3052" name="Google Shape;3052;p118"/>
            <p:cNvCxnSpPr/>
            <p:nvPr/>
          </p:nvCxnSpPr>
          <p:spPr>
            <a:xfrm rot="10800000">
              <a:off x="3992437" y="3327817"/>
              <a:ext cx="9144" cy="2202104"/>
            </a:xfrm>
            <a:prstGeom prst="straightConnector1">
              <a:avLst/>
            </a:prstGeom>
            <a:noFill/>
            <a:ln cap="flat" cmpd="sng" w="12700">
              <a:solidFill>
                <a:srgbClr val="D0CECE"/>
              </a:solidFill>
              <a:prstDash val="solid"/>
              <a:miter lim="800000"/>
              <a:headEnd len="sm" w="sm" type="none"/>
              <a:tailEnd len="sm" w="sm" type="none"/>
            </a:ln>
          </p:spPr>
        </p:cxnSp>
        <p:sp>
          <p:nvSpPr>
            <p:cNvPr id="3053" name="Google Shape;3053;p118"/>
            <p:cNvSpPr/>
            <p:nvPr/>
          </p:nvSpPr>
          <p:spPr>
            <a:xfrm>
              <a:off x="3547009" y="3784141"/>
              <a:ext cx="900000" cy="720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u="sng">
                <a:solidFill>
                  <a:schemeClr val="lt1"/>
                </a:solidFill>
                <a:latin typeface="Arial"/>
                <a:ea typeface="Arial"/>
                <a:cs typeface="Arial"/>
                <a:sym typeface="Arial"/>
              </a:endParaRPr>
            </a:p>
          </p:txBody>
        </p:sp>
        <p:sp>
          <p:nvSpPr>
            <p:cNvPr id="3054" name="Google Shape;3054;p118"/>
            <p:cNvSpPr txBox="1"/>
            <p:nvPr/>
          </p:nvSpPr>
          <p:spPr>
            <a:xfrm>
              <a:off x="3562034" y="3959475"/>
              <a:ext cx="86995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HỌC MÁY</a:t>
              </a:r>
              <a:endParaRPr/>
            </a:p>
          </p:txBody>
        </p:sp>
        <p:cxnSp>
          <p:nvCxnSpPr>
            <p:cNvPr id="3055" name="Google Shape;3055;p118"/>
            <p:cNvCxnSpPr/>
            <p:nvPr/>
          </p:nvCxnSpPr>
          <p:spPr>
            <a:xfrm rot="10800000">
              <a:off x="5738428" y="5211951"/>
              <a:ext cx="1097509" cy="0"/>
            </a:xfrm>
            <a:prstGeom prst="straightConnector1">
              <a:avLst/>
            </a:prstGeom>
            <a:noFill/>
            <a:ln cap="flat" cmpd="sng" w="12700">
              <a:solidFill>
                <a:srgbClr val="D0CECE"/>
              </a:solidFill>
              <a:prstDash val="solid"/>
              <a:miter lim="800000"/>
              <a:headEnd len="sm" w="sm" type="none"/>
              <a:tailEnd len="sm" w="sm" type="none"/>
            </a:ln>
          </p:spPr>
        </p:cxnSp>
        <p:cxnSp>
          <p:nvCxnSpPr>
            <p:cNvPr id="3056" name="Google Shape;3056;p118"/>
            <p:cNvCxnSpPr/>
            <p:nvPr/>
          </p:nvCxnSpPr>
          <p:spPr>
            <a:xfrm>
              <a:off x="5738427" y="3355841"/>
              <a:ext cx="0" cy="1856110"/>
            </a:xfrm>
            <a:prstGeom prst="straightConnector1">
              <a:avLst/>
            </a:prstGeom>
            <a:noFill/>
            <a:ln cap="flat" cmpd="sng" w="12700">
              <a:solidFill>
                <a:srgbClr val="D0CECE"/>
              </a:solidFill>
              <a:prstDash val="solid"/>
              <a:miter lim="800000"/>
              <a:headEnd len="sm" w="sm" type="none"/>
              <a:tailEnd len="sm" w="sm" type="none"/>
            </a:ln>
          </p:spPr>
        </p:cxnSp>
        <p:cxnSp>
          <p:nvCxnSpPr>
            <p:cNvPr id="3057" name="Google Shape;3057;p118"/>
            <p:cNvCxnSpPr/>
            <p:nvPr/>
          </p:nvCxnSpPr>
          <p:spPr>
            <a:xfrm>
              <a:off x="2018557" y="3103414"/>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3058" name="Google Shape;3058;p118"/>
            <p:cNvCxnSpPr/>
            <p:nvPr/>
          </p:nvCxnSpPr>
          <p:spPr>
            <a:xfrm>
              <a:off x="2025702" y="5163498"/>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3059" name="Google Shape;3059;p118"/>
            <p:cNvCxnSpPr/>
            <p:nvPr/>
          </p:nvCxnSpPr>
          <p:spPr>
            <a:xfrm>
              <a:off x="2237092" y="3103414"/>
              <a:ext cx="0" cy="2060084"/>
            </a:xfrm>
            <a:prstGeom prst="straightConnector1">
              <a:avLst/>
            </a:prstGeom>
            <a:noFill/>
            <a:ln cap="flat" cmpd="sng" w="12700">
              <a:solidFill>
                <a:srgbClr val="D0CECE"/>
              </a:solidFill>
              <a:prstDash val="solid"/>
              <a:miter lim="800000"/>
              <a:headEnd len="sm" w="sm" type="none"/>
              <a:tailEnd len="sm" w="sm" type="none"/>
            </a:ln>
          </p:spPr>
        </p:cxnSp>
        <p:sp>
          <p:nvSpPr>
            <p:cNvPr id="3060" name="Google Shape;3060;p118"/>
            <p:cNvSpPr/>
            <p:nvPr/>
          </p:nvSpPr>
          <p:spPr>
            <a:xfrm>
              <a:off x="3612255" y="5591818"/>
              <a:ext cx="840125" cy="236978"/>
            </a:xfrm>
            <a:prstGeom prst="roundRect">
              <a:avLst>
                <a:gd fmla="val 16667" name="adj"/>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3061" name="Google Shape;3061;p118"/>
            <p:cNvSpPr/>
            <p:nvPr/>
          </p:nvSpPr>
          <p:spPr>
            <a:xfrm>
              <a:off x="3034495" y="2659653"/>
              <a:ext cx="1203409" cy="4154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Giải thuật di truyền</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A3C</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SARSA</a:t>
              </a:r>
              <a:endParaRPr/>
            </a:p>
          </p:txBody>
        </p:sp>
        <p:sp>
          <p:nvSpPr>
            <p:cNvPr id="3062" name="Google Shape;3062;p118"/>
            <p:cNvSpPr/>
            <p:nvPr/>
          </p:nvSpPr>
          <p:spPr>
            <a:xfrm>
              <a:off x="4120356" y="2659653"/>
              <a:ext cx="1091278" cy="4154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Q-Learning</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Deep Q-Network</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(DQN)</a:t>
              </a:r>
              <a:endParaRPr/>
            </a:p>
          </p:txBody>
        </p:sp>
        <p:sp>
          <p:nvSpPr>
            <p:cNvPr id="3063" name="Google Shape;3063;p118"/>
            <p:cNvSpPr/>
            <p:nvPr/>
          </p:nvSpPr>
          <p:spPr>
            <a:xfrm>
              <a:off x="5801798" y="3265841"/>
              <a:ext cx="921593" cy="167928"/>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KHÔNG GIÁM SÁT</a:t>
              </a:r>
              <a:endParaRPr/>
            </a:p>
          </p:txBody>
        </p:sp>
        <p:sp>
          <p:nvSpPr>
            <p:cNvPr id="3064" name="Google Shape;3064;p118"/>
            <p:cNvSpPr/>
            <p:nvPr/>
          </p:nvSpPr>
          <p:spPr>
            <a:xfrm>
              <a:off x="5801798" y="5121951"/>
              <a:ext cx="921600" cy="180000"/>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CÓ GIÁM SÁT</a:t>
              </a:r>
              <a:endParaRPr/>
            </a:p>
          </p:txBody>
        </p:sp>
        <p:cxnSp>
          <p:nvCxnSpPr>
            <p:cNvPr id="3065" name="Google Shape;3065;p118"/>
            <p:cNvCxnSpPr/>
            <p:nvPr/>
          </p:nvCxnSpPr>
          <p:spPr>
            <a:xfrm>
              <a:off x="2014917" y="3618435"/>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3066" name="Google Shape;3066;p118"/>
            <p:cNvCxnSpPr/>
            <p:nvPr/>
          </p:nvCxnSpPr>
          <p:spPr>
            <a:xfrm>
              <a:off x="2021926" y="4648477"/>
              <a:ext cx="216000" cy="0"/>
            </a:xfrm>
            <a:prstGeom prst="straightConnector1">
              <a:avLst/>
            </a:prstGeom>
            <a:noFill/>
            <a:ln cap="flat" cmpd="sng" w="12700">
              <a:solidFill>
                <a:srgbClr val="D0CECE"/>
              </a:solidFill>
              <a:prstDash val="solid"/>
              <a:miter lim="800000"/>
              <a:headEnd len="sm" w="sm" type="none"/>
              <a:tailEnd len="sm" w="sm" type="none"/>
            </a:ln>
          </p:spPr>
        </p:cxnSp>
        <p:sp>
          <p:nvSpPr>
            <p:cNvPr id="3067" name="Google Shape;3067;p118"/>
            <p:cNvSpPr/>
            <p:nvPr/>
          </p:nvSpPr>
          <p:spPr>
            <a:xfrm>
              <a:off x="982233" y="3917456"/>
              <a:ext cx="1151691" cy="432000"/>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Mạng sáng tạo đối nghịch</a:t>
              </a:r>
              <a:endParaRPr sz="900">
                <a:solidFill>
                  <a:srgbClr val="3F3F3F"/>
                </a:solidFill>
                <a:latin typeface="Arial"/>
                <a:ea typeface="Arial"/>
                <a:cs typeface="Arial"/>
                <a:sym typeface="Arial"/>
              </a:endParaRPr>
            </a:p>
            <a:p>
              <a:pPr indent="0" lvl="0" marL="0" marR="0" rtl="0" algn="ctr">
                <a:spcBef>
                  <a:spcPts val="0"/>
                </a:spcBef>
                <a:spcAft>
                  <a:spcPts val="0"/>
                </a:spcAft>
                <a:buNone/>
              </a:pPr>
              <a:r>
                <a:rPr lang="en-US" sz="900">
                  <a:solidFill>
                    <a:srgbClr val="3F3F3F"/>
                  </a:solidFill>
                  <a:latin typeface="Arial"/>
                  <a:ea typeface="Arial"/>
                  <a:cs typeface="Arial"/>
                  <a:sym typeface="Arial"/>
                </a:rPr>
                <a:t>(GAN)</a:t>
              </a:r>
              <a:endParaRPr/>
            </a:p>
          </p:txBody>
        </p:sp>
        <p:sp>
          <p:nvSpPr>
            <p:cNvPr id="3068" name="Google Shape;3068;p118"/>
            <p:cNvSpPr/>
            <p:nvPr/>
          </p:nvSpPr>
          <p:spPr>
            <a:xfrm>
              <a:off x="982233" y="4947498"/>
              <a:ext cx="1151691" cy="432000"/>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Perceptron</a:t>
              </a:r>
              <a:endParaRPr/>
            </a:p>
            <a:p>
              <a:pPr indent="0" lvl="0" marL="0" marR="0" rtl="0" algn="ctr">
                <a:spcBef>
                  <a:spcPts val="0"/>
                </a:spcBef>
                <a:spcAft>
                  <a:spcPts val="0"/>
                </a:spcAft>
                <a:buNone/>
              </a:pPr>
              <a:r>
                <a:rPr lang="en-US" sz="900">
                  <a:solidFill>
                    <a:srgbClr val="3F3F3F"/>
                  </a:solidFill>
                  <a:latin typeface="Arial"/>
                  <a:ea typeface="Arial"/>
                  <a:cs typeface="Arial"/>
                  <a:sym typeface="Arial"/>
                </a:rPr>
                <a:t>(MLP)</a:t>
              </a:r>
              <a:endParaRPr/>
            </a:p>
          </p:txBody>
        </p:sp>
        <p:sp>
          <p:nvSpPr>
            <p:cNvPr id="3069" name="Google Shape;3069;p118"/>
            <p:cNvSpPr/>
            <p:nvPr/>
          </p:nvSpPr>
          <p:spPr>
            <a:xfrm>
              <a:off x="982233" y="2887414"/>
              <a:ext cx="1151691" cy="432000"/>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Mạng nơ-ron tích chập</a:t>
              </a:r>
              <a:endParaRPr/>
            </a:p>
            <a:p>
              <a:pPr indent="0" lvl="0" marL="0" marR="0" rtl="0" algn="ctr">
                <a:spcBef>
                  <a:spcPts val="0"/>
                </a:spcBef>
                <a:spcAft>
                  <a:spcPts val="0"/>
                </a:spcAft>
                <a:buNone/>
              </a:pPr>
              <a:r>
                <a:rPr lang="en-US" sz="900">
                  <a:solidFill>
                    <a:srgbClr val="3F3F3F"/>
                  </a:solidFill>
                  <a:latin typeface="Arial"/>
                  <a:ea typeface="Arial"/>
                  <a:cs typeface="Arial"/>
                  <a:sym typeface="Arial"/>
                </a:rPr>
                <a:t>(CNN)</a:t>
              </a:r>
              <a:endParaRPr/>
            </a:p>
          </p:txBody>
        </p:sp>
        <p:sp>
          <p:nvSpPr>
            <p:cNvPr id="3070" name="Google Shape;3070;p118"/>
            <p:cNvSpPr/>
            <p:nvPr/>
          </p:nvSpPr>
          <p:spPr>
            <a:xfrm>
              <a:off x="437143" y="3041859"/>
              <a:ext cx="659389"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DCNN</a:t>
              </a:r>
              <a:endParaRPr sz="900">
                <a:solidFill>
                  <a:srgbClr val="3F3F3F"/>
                </a:solidFill>
                <a:latin typeface="Arial"/>
                <a:ea typeface="Arial"/>
                <a:cs typeface="Arial"/>
                <a:sym typeface="Arial"/>
              </a:endParaRPr>
            </a:p>
          </p:txBody>
        </p:sp>
        <p:sp>
          <p:nvSpPr>
            <p:cNvPr id="3071" name="Google Shape;3071;p118"/>
            <p:cNvSpPr/>
            <p:nvPr/>
          </p:nvSpPr>
          <p:spPr>
            <a:xfrm>
              <a:off x="982233" y="3402435"/>
              <a:ext cx="1151691" cy="432000"/>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Mạng nơ-ron hồi quy</a:t>
              </a:r>
              <a:endParaRPr/>
            </a:p>
            <a:p>
              <a:pPr indent="0" lvl="0" marL="0" marR="0" rtl="0" algn="ctr">
                <a:spcBef>
                  <a:spcPts val="0"/>
                </a:spcBef>
                <a:spcAft>
                  <a:spcPts val="0"/>
                </a:spcAft>
                <a:buNone/>
              </a:pPr>
              <a:r>
                <a:rPr lang="en-US" sz="900">
                  <a:solidFill>
                    <a:srgbClr val="3F3F3F"/>
                  </a:solidFill>
                  <a:latin typeface="Arial"/>
                  <a:ea typeface="Arial"/>
                  <a:cs typeface="Arial"/>
                  <a:sym typeface="Arial"/>
                </a:rPr>
                <a:t>(RNN)</a:t>
              </a:r>
              <a:endParaRPr/>
            </a:p>
          </p:txBody>
        </p:sp>
        <p:sp>
          <p:nvSpPr>
            <p:cNvPr id="3072" name="Google Shape;3072;p118"/>
            <p:cNvSpPr/>
            <p:nvPr/>
          </p:nvSpPr>
          <p:spPr>
            <a:xfrm>
              <a:off x="437143" y="3433769"/>
              <a:ext cx="659389" cy="4154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LSM</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LSTM</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GRU</a:t>
              </a:r>
              <a:endParaRPr sz="900">
                <a:solidFill>
                  <a:srgbClr val="3F3F3F"/>
                </a:solidFill>
                <a:latin typeface="Arial"/>
                <a:ea typeface="Arial"/>
                <a:cs typeface="Arial"/>
                <a:sym typeface="Arial"/>
              </a:endParaRPr>
            </a:p>
          </p:txBody>
        </p:sp>
        <p:sp>
          <p:nvSpPr>
            <p:cNvPr id="3073" name="Google Shape;3073;p118"/>
            <p:cNvSpPr/>
            <p:nvPr/>
          </p:nvSpPr>
          <p:spPr>
            <a:xfrm>
              <a:off x="982233" y="4432477"/>
              <a:ext cx="1151691" cy="432000"/>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Bộ tự mã hóa</a:t>
              </a:r>
              <a:endParaRPr sz="900">
                <a:solidFill>
                  <a:srgbClr val="3F3F3F"/>
                </a:solidFill>
                <a:latin typeface="Arial"/>
                <a:ea typeface="Arial"/>
                <a:cs typeface="Arial"/>
                <a:sym typeface="Arial"/>
              </a:endParaRPr>
            </a:p>
          </p:txBody>
        </p:sp>
        <p:sp>
          <p:nvSpPr>
            <p:cNvPr id="3074" name="Google Shape;3074;p118"/>
            <p:cNvSpPr/>
            <p:nvPr/>
          </p:nvSpPr>
          <p:spPr>
            <a:xfrm>
              <a:off x="437143" y="4586922"/>
              <a:ext cx="659389"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Seq2seq</a:t>
              </a:r>
              <a:endParaRPr sz="900">
                <a:solidFill>
                  <a:srgbClr val="3F3F3F"/>
                </a:solidFill>
                <a:latin typeface="Arial"/>
                <a:ea typeface="Arial"/>
                <a:cs typeface="Arial"/>
                <a:sym typeface="Arial"/>
              </a:endParaRPr>
            </a:p>
          </p:txBody>
        </p:sp>
        <p:sp>
          <p:nvSpPr>
            <p:cNvPr id="3075" name="Google Shape;3075;p118"/>
            <p:cNvSpPr/>
            <p:nvPr/>
          </p:nvSpPr>
          <p:spPr>
            <a:xfrm>
              <a:off x="2369695" y="3892141"/>
              <a:ext cx="1044759" cy="504000"/>
            </a:xfrm>
            <a:prstGeom prst="roundRect">
              <a:avLst>
                <a:gd fmla="val 16667" name="adj"/>
              </a:avLst>
            </a:prstGeom>
            <a:solidFill>
              <a:schemeClr val="lt1"/>
            </a:solidFill>
            <a:ln cap="flat" cmpd="sng" w="12700">
              <a:solidFill>
                <a:srgbClr val="7F7F7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757070"/>
                  </a:solidFill>
                  <a:latin typeface="Arial"/>
                  <a:ea typeface="Arial"/>
                  <a:cs typeface="Arial"/>
                  <a:sym typeface="Arial"/>
                </a:rPr>
                <a:t>MẠNG NƠ-RON</a:t>
              </a:r>
              <a:endParaRPr/>
            </a:p>
            <a:p>
              <a:pPr indent="0" lvl="0" marL="0" marR="0" rtl="0" algn="ctr">
                <a:spcBef>
                  <a:spcPts val="0"/>
                </a:spcBef>
                <a:spcAft>
                  <a:spcPts val="0"/>
                </a:spcAft>
                <a:buNone/>
              </a:pPr>
              <a:r>
                <a:rPr lang="en-US" sz="1000">
                  <a:solidFill>
                    <a:srgbClr val="757070"/>
                  </a:solidFill>
                  <a:latin typeface="Arial"/>
                  <a:ea typeface="Arial"/>
                  <a:cs typeface="Arial"/>
                  <a:sym typeface="Arial"/>
                </a:rPr>
                <a:t>VÀ</a:t>
              </a:r>
              <a:endParaRPr/>
            </a:p>
            <a:p>
              <a:pPr indent="0" lvl="0" marL="0" marR="0" rtl="0" algn="ctr">
                <a:spcBef>
                  <a:spcPts val="0"/>
                </a:spcBef>
                <a:spcAft>
                  <a:spcPts val="0"/>
                </a:spcAft>
                <a:buNone/>
              </a:pPr>
              <a:r>
                <a:rPr lang="en-US" sz="1000">
                  <a:solidFill>
                    <a:srgbClr val="757070"/>
                  </a:solidFill>
                  <a:latin typeface="Arial"/>
                  <a:ea typeface="Arial"/>
                  <a:cs typeface="Arial"/>
                  <a:sym typeface="Arial"/>
                </a:rPr>
                <a:t>HỌC SÂU</a:t>
              </a:r>
              <a:endParaRPr/>
            </a:p>
          </p:txBody>
        </p:sp>
        <p:sp>
          <p:nvSpPr>
            <p:cNvPr id="3076" name="Google Shape;3076;p118"/>
            <p:cNvSpPr/>
            <p:nvPr/>
          </p:nvSpPr>
          <p:spPr>
            <a:xfrm>
              <a:off x="3467609" y="3143543"/>
              <a:ext cx="1083454" cy="457443"/>
            </a:xfrm>
            <a:prstGeom prst="roundRect">
              <a:avLst>
                <a:gd fmla="val 16667" name="adj"/>
              </a:avLst>
            </a:prstGeom>
            <a:solidFill>
              <a:schemeClr val="lt1"/>
            </a:solidFill>
            <a:ln cap="flat" cmpd="sng" w="12700">
              <a:solidFill>
                <a:srgbClr val="7F7F7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757070"/>
                  </a:solidFill>
                  <a:latin typeface="Arial"/>
                  <a:ea typeface="Arial"/>
                  <a:cs typeface="Arial"/>
                  <a:sym typeface="Arial"/>
                </a:rPr>
                <a:t>HỌC TĂNG CƯỜNG</a:t>
              </a:r>
              <a:endParaRPr/>
            </a:p>
          </p:txBody>
        </p:sp>
        <p:sp>
          <p:nvSpPr>
            <p:cNvPr id="3077" name="Google Shape;3077;p118"/>
            <p:cNvSpPr/>
            <p:nvPr/>
          </p:nvSpPr>
          <p:spPr>
            <a:xfrm>
              <a:off x="3467609" y="4687296"/>
              <a:ext cx="1083454" cy="457443"/>
            </a:xfrm>
            <a:prstGeom prst="roundRect">
              <a:avLst>
                <a:gd fmla="val 16667" name="adj"/>
              </a:avLst>
            </a:prstGeom>
            <a:solidFill>
              <a:schemeClr val="lt1"/>
            </a:solidFill>
            <a:ln cap="flat" cmpd="sng" w="12700">
              <a:solidFill>
                <a:srgbClr val="7F7F7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757070"/>
                  </a:solidFill>
                  <a:latin typeface="Arial"/>
                  <a:ea typeface="Arial"/>
                  <a:cs typeface="Arial"/>
                  <a:sym typeface="Arial"/>
                </a:rPr>
                <a:t>PHƯƠNG PHÁP ENSEMBLE</a:t>
              </a:r>
              <a:endParaRPr/>
            </a:p>
          </p:txBody>
        </p:sp>
        <p:sp>
          <p:nvSpPr>
            <p:cNvPr id="3078" name="Google Shape;3078;p118"/>
            <p:cNvSpPr/>
            <p:nvPr/>
          </p:nvSpPr>
          <p:spPr>
            <a:xfrm>
              <a:off x="4579038" y="3892141"/>
              <a:ext cx="1044759" cy="504000"/>
            </a:xfrm>
            <a:prstGeom prst="roundRect">
              <a:avLst>
                <a:gd fmla="val 16667" name="adj"/>
              </a:avLst>
            </a:prstGeom>
            <a:solidFill>
              <a:schemeClr val="lt1"/>
            </a:solidFill>
            <a:ln cap="flat" cmpd="sng" w="12700">
              <a:solidFill>
                <a:srgbClr val="7F7F7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757070"/>
                  </a:solidFill>
                  <a:latin typeface="Arial"/>
                  <a:ea typeface="Arial"/>
                  <a:cs typeface="Arial"/>
                  <a:sym typeface="Arial"/>
                </a:rPr>
                <a:t>HỌC CỔ ĐIỂN</a:t>
              </a:r>
              <a:endParaRPr/>
            </a:p>
          </p:txBody>
        </p:sp>
        <p:cxnSp>
          <p:nvCxnSpPr>
            <p:cNvPr id="3079" name="Google Shape;3079;p118"/>
            <p:cNvCxnSpPr/>
            <p:nvPr/>
          </p:nvCxnSpPr>
          <p:spPr>
            <a:xfrm rot="10800000">
              <a:off x="6811504" y="2774211"/>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3080" name="Google Shape;3080;p118"/>
            <p:cNvCxnSpPr/>
            <p:nvPr/>
          </p:nvCxnSpPr>
          <p:spPr>
            <a:xfrm rot="10800000">
              <a:off x="6811504" y="3937471"/>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3081" name="Google Shape;3081;p118"/>
            <p:cNvCxnSpPr/>
            <p:nvPr/>
          </p:nvCxnSpPr>
          <p:spPr>
            <a:xfrm rot="10800000">
              <a:off x="6835937" y="4908058"/>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3082" name="Google Shape;3082;p118"/>
            <p:cNvCxnSpPr/>
            <p:nvPr/>
          </p:nvCxnSpPr>
          <p:spPr>
            <a:xfrm rot="10800000">
              <a:off x="6835937" y="5485621"/>
              <a:ext cx="216000" cy="0"/>
            </a:xfrm>
            <a:prstGeom prst="straightConnector1">
              <a:avLst/>
            </a:prstGeom>
            <a:noFill/>
            <a:ln cap="flat" cmpd="sng" w="12700">
              <a:solidFill>
                <a:srgbClr val="D0CECE"/>
              </a:solidFill>
              <a:prstDash val="solid"/>
              <a:miter lim="800000"/>
              <a:headEnd len="sm" w="sm" type="none"/>
              <a:tailEnd len="sm" w="sm" type="none"/>
            </a:ln>
          </p:spPr>
        </p:cxnSp>
        <p:sp>
          <p:nvSpPr>
            <p:cNvPr id="3083" name="Google Shape;3083;p118"/>
            <p:cNvSpPr/>
            <p:nvPr/>
          </p:nvSpPr>
          <p:spPr>
            <a:xfrm>
              <a:off x="6938575" y="2558211"/>
              <a:ext cx="1024078" cy="432000"/>
            </a:xfrm>
            <a:prstGeom prst="roundRect">
              <a:avLst>
                <a:gd fmla="val 16667" name="adj"/>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GIẢM KÍCH THƯỚC</a:t>
              </a:r>
              <a:endParaRPr/>
            </a:p>
            <a:p>
              <a:pPr indent="0" lvl="0" marL="0" marR="0" rtl="0" algn="ctr">
                <a:spcBef>
                  <a:spcPts val="0"/>
                </a:spcBef>
                <a:spcAft>
                  <a:spcPts val="0"/>
                </a:spcAft>
                <a:buNone/>
              </a:pPr>
              <a:r>
                <a:rPr lang="en-US" sz="900">
                  <a:solidFill>
                    <a:srgbClr val="3F3F3F"/>
                  </a:solidFill>
                  <a:latin typeface="Arial"/>
                  <a:ea typeface="Arial"/>
                  <a:cs typeface="Arial"/>
                  <a:sym typeface="Arial"/>
                </a:rPr>
                <a:t>(tổng quát)</a:t>
              </a:r>
              <a:endParaRPr/>
            </a:p>
          </p:txBody>
        </p:sp>
        <p:sp>
          <p:nvSpPr>
            <p:cNvPr id="3084" name="Google Shape;3084;p118"/>
            <p:cNvSpPr/>
            <p:nvPr/>
          </p:nvSpPr>
          <p:spPr>
            <a:xfrm>
              <a:off x="8027774" y="2589545"/>
              <a:ext cx="1039784" cy="4154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t-SNE	• PCA</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LSA 	• SVD</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a:t>
              </a:r>
              <a:r>
                <a:rPr lang="en-US" sz="900">
                  <a:solidFill>
                    <a:schemeClr val="dk1"/>
                  </a:solidFill>
                  <a:latin typeface="Arial"/>
                  <a:ea typeface="Arial"/>
                  <a:cs typeface="Arial"/>
                  <a:sym typeface="Arial"/>
                </a:rPr>
                <a:t>LDA</a:t>
              </a:r>
              <a:endParaRPr sz="900">
                <a:solidFill>
                  <a:schemeClr val="dk1"/>
                </a:solidFill>
                <a:latin typeface="Arial"/>
                <a:ea typeface="Arial"/>
                <a:cs typeface="Arial"/>
                <a:sym typeface="Arial"/>
              </a:endParaRPr>
            </a:p>
            <a:p>
              <a:pPr indent="0" lvl="0" marL="0" marR="0" rtl="0" algn="l">
                <a:spcBef>
                  <a:spcPts val="0"/>
                </a:spcBef>
                <a:spcAft>
                  <a:spcPts val="0"/>
                </a:spcAft>
                <a:buNone/>
              </a:pPr>
              <a:r>
                <a:t/>
              </a:r>
              <a:endParaRPr sz="900">
                <a:solidFill>
                  <a:schemeClr val="dk1"/>
                </a:solidFill>
              </a:endParaRPr>
            </a:p>
          </p:txBody>
        </p:sp>
        <p:sp>
          <p:nvSpPr>
            <p:cNvPr id="3085" name="Google Shape;3085;p118"/>
            <p:cNvSpPr/>
            <p:nvPr/>
          </p:nvSpPr>
          <p:spPr>
            <a:xfrm>
              <a:off x="6938575" y="3139841"/>
              <a:ext cx="1024078" cy="432000"/>
            </a:xfrm>
            <a:prstGeom prst="roundRect">
              <a:avLst>
                <a:gd fmla="val 16667" name="adj"/>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Tìm kiếm mẫu</a:t>
              </a:r>
              <a:endParaRPr sz="900">
                <a:solidFill>
                  <a:srgbClr val="3F3F3F"/>
                </a:solidFill>
                <a:latin typeface="Arial"/>
                <a:ea typeface="Arial"/>
                <a:cs typeface="Arial"/>
                <a:sym typeface="Arial"/>
              </a:endParaRPr>
            </a:p>
          </p:txBody>
        </p:sp>
        <p:sp>
          <p:nvSpPr>
            <p:cNvPr id="3086" name="Google Shape;3086;p118"/>
            <p:cNvSpPr/>
            <p:nvPr/>
          </p:nvSpPr>
          <p:spPr>
            <a:xfrm>
              <a:off x="8027774" y="3148147"/>
              <a:ext cx="1039784" cy="4154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Euclat</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Apriori </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FP-Growth</a:t>
              </a:r>
              <a:endParaRPr sz="900">
                <a:solidFill>
                  <a:schemeClr val="dk1"/>
                </a:solidFill>
                <a:latin typeface="Arial"/>
                <a:ea typeface="Arial"/>
                <a:cs typeface="Arial"/>
                <a:sym typeface="Arial"/>
              </a:endParaRPr>
            </a:p>
          </p:txBody>
        </p:sp>
        <p:sp>
          <p:nvSpPr>
            <p:cNvPr id="3087" name="Google Shape;3087;p118"/>
            <p:cNvSpPr/>
            <p:nvPr/>
          </p:nvSpPr>
          <p:spPr>
            <a:xfrm>
              <a:off x="6938575" y="3721471"/>
              <a:ext cx="1024078" cy="432000"/>
            </a:xfrm>
            <a:prstGeom prst="roundRect">
              <a:avLst>
                <a:gd fmla="val 16667" name="adj"/>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Phân cụm</a:t>
              </a:r>
              <a:endParaRPr sz="900">
                <a:solidFill>
                  <a:srgbClr val="3F3F3F"/>
                </a:solidFill>
                <a:latin typeface="Arial"/>
                <a:ea typeface="Arial"/>
                <a:cs typeface="Arial"/>
                <a:sym typeface="Arial"/>
              </a:endParaRPr>
            </a:p>
          </p:txBody>
        </p:sp>
        <p:sp>
          <p:nvSpPr>
            <p:cNvPr id="3088" name="Google Shape;3088;p118"/>
            <p:cNvSpPr/>
            <p:nvPr/>
          </p:nvSpPr>
          <p:spPr>
            <a:xfrm>
              <a:off x="8027774" y="3629695"/>
              <a:ext cx="1186908" cy="6924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DBSCAN</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K-Means</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Agglomerative</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Mean-Shift</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Fuzzy C-Means</a:t>
              </a:r>
              <a:endParaRPr sz="900">
                <a:solidFill>
                  <a:schemeClr val="dk1"/>
                </a:solidFill>
                <a:latin typeface="Arial"/>
                <a:ea typeface="Arial"/>
                <a:cs typeface="Arial"/>
                <a:sym typeface="Arial"/>
              </a:endParaRPr>
            </a:p>
          </p:txBody>
        </p:sp>
        <p:sp>
          <p:nvSpPr>
            <p:cNvPr id="3089" name="Google Shape;3089;p118"/>
            <p:cNvSpPr/>
            <p:nvPr/>
          </p:nvSpPr>
          <p:spPr>
            <a:xfrm>
              <a:off x="6948061" y="4692058"/>
              <a:ext cx="1024078" cy="432000"/>
            </a:xfrm>
            <a:prstGeom prst="roundRect">
              <a:avLst>
                <a:gd fmla="val 16667" name="adj"/>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Phân loại</a:t>
              </a:r>
              <a:endParaRPr sz="900">
                <a:solidFill>
                  <a:srgbClr val="3F3F3F"/>
                </a:solidFill>
                <a:latin typeface="Arial"/>
                <a:ea typeface="Arial"/>
                <a:cs typeface="Arial"/>
                <a:sym typeface="Arial"/>
              </a:endParaRPr>
            </a:p>
          </p:txBody>
        </p:sp>
        <p:sp>
          <p:nvSpPr>
            <p:cNvPr id="3090" name="Google Shape;3090;p118"/>
            <p:cNvSpPr/>
            <p:nvPr/>
          </p:nvSpPr>
          <p:spPr>
            <a:xfrm>
              <a:off x="8027774" y="4661837"/>
              <a:ext cx="152988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Naive Bayes</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K-NN	    • SVM</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Cây quyết định</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Hồi quy logistic</a:t>
              </a:r>
              <a:endParaRPr/>
            </a:p>
          </p:txBody>
        </p:sp>
        <p:sp>
          <p:nvSpPr>
            <p:cNvPr id="3091" name="Google Shape;3091;p118"/>
            <p:cNvSpPr/>
            <p:nvPr/>
          </p:nvSpPr>
          <p:spPr>
            <a:xfrm>
              <a:off x="6948061" y="5269621"/>
              <a:ext cx="1024078" cy="432000"/>
            </a:xfrm>
            <a:prstGeom prst="roundRect">
              <a:avLst>
                <a:gd fmla="val 16667" name="adj"/>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Hồi quy</a:t>
              </a:r>
              <a:endParaRPr sz="900">
                <a:solidFill>
                  <a:srgbClr val="3F3F3F"/>
                </a:solidFill>
                <a:latin typeface="Arial"/>
                <a:ea typeface="Arial"/>
                <a:cs typeface="Arial"/>
                <a:sym typeface="Arial"/>
              </a:endParaRPr>
            </a:p>
          </p:txBody>
        </p:sp>
        <p:cxnSp>
          <p:nvCxnSpPr>
            <p:cNvPr id="3092" name="Google Shape;3092;p118"/>
            <p:cNvCxnSpPr/>
            <p:nvPr/>
          </p:nvCxnSpPr>
          <p:spPr>
            <a:xfrm>
              <a:off x="6817434" y="2784747"/>
              <a:ext cx="0" cy="1152724"/>
            </a:xfrm>
            <a:prstGeom prst="straightConnector1">
              <a:avLst/>
            </a:prstGeom>
            <a:noFill/>
            <a:ln cap="flat" cmpd="sng" w="12700">
              <a:solidFill>
                <a:srgbClr val="D0CECE"/>
              </a:solidFill>
              <a:prstDash val="solid"/>
              <a:miter lim="800000"/>
              <a:headEnd len="sm" w="sm" type="none"/>
              <a:tailEnd len="sm" w="sm" type="none"/>
            </a:ln>
          </p:spPr>
        </p:cxnSp>
        <p:cxnSp>
          <p:nvCxnSpPr>
            <p:cNvPr id="3093" name="Google Shape;3093;p118"/>
            <p:cNvCxnSpPr/>
            <p:nvPr/>
          </p:nvCxnSpPr>
          <p:spPr>
            <a:xfrm>
              <a:off x="6835937" y="4909259"/>
              <a:ext cx="0" cy="576362"/>
            </a:xfrm>
            <a:prstGeom prst="straightConnector1">
              <a:avLst/>
            </a:prstGeom>
            <a:noFill/>
            <a:ln cap="flat" cmpd="sng" w="12700">
              <a:solidFill>
                <a:srgbClr val="D0CECE"/>
              </a:solidFill>
              <a:prstDash val="solid"/>
              <a:miter lim="800000"/>
              <a:headEnd len="sm" w="sm" type="none"/>
              <a:tailEnd len="sm" w="sm" type="none"/>
            </a:ln>
          </p:spPr>
        </p:cxnSp>
        <p:cxnSp>
          <p:nvCxnSpPr>
            <p:cNvPr id="3094" name="Google Shape;3094;p118"/>
            <p:cNvCxnSpPr/>
            <p:nvPr/>
          </p:nvCxnSpPr>
          <p:spPr>
            <a:xfrm rot="10800000">
              <a:off x="3112671" y="5253749"/>
              <a:ext cx="0" cy="143488"/>
            </a:xfrm>
            <a:prstGeom prst="straightConnector1">
              <a:avLst/>
            </a:prstGeom>
            <a:noFill/>
            <a:ln cap="flat" cmpd="sng" w="12700">
              <a:solidFill>
                <a:srgbClr val="D0CECE"/>
              </a:solidFill>
              <a:prstDash val="solid"/>
              <a:miter lim="800000"/>
              <a:headEnd len="sm" w="sm" type="none"/>
              <a:tailEnd len="sm" w="sm" type="none"/>
            </a:ln>
          </p:spPr>
        </p:cxnSp>
        <p:cxnSp>
          <p:nvCxnSpPr>
            <p:cNvPr id="3095" name="Google Shape;3095;p118"/>
            <p:cNvCxnSpPr/>
            <p:nvPr/>
          </p:nvCxnSpPr>
          <p:spPr>
            <a:xfrm rot="10800000">
              <a:off x="4881348" y="5247691"/>
              <a:ext cx="0" cy="143488"/>
            </a:xfrm>
            <a:prstGeom prst="straightConnector1">
              <a:avLst/>
            </a:prstGeom>
            <a:noFill/>
            <a:ln cap="flat" cmpd="sng" w="12700">
              <a:solidFill>
                <a:srgbClr val="D0CECE"/>
              </a:solidFill>
              <a:prstDash val="solid"/>
              <a:miter lim="800000"/>
              <a:headEnd len="sm" w="sm" type="none"/>
              <a:tailEnd len="sm" w="sm" type="none"/>
            </a:ln>
          </p:spPr>
        </p:cxnSp>
        <p:cxnSp>
          <p:nvCxnSpPr>
            <p:cNvPr id="3096" name="Google Shape;3096;p118"/>
            <p:cNvCxnSpPr/>
            <p:nvPr/>
          </p:nvCxnSpPr>
          <p:spPr>
            <a:xfrm>
              <a:off x="3106321" y="5253749"/>
              <a:ext cx="1768677" cy="0"/>
            </a:xfrm>
            <a:prstGeom prst="straightConnector1">
              <a:avLst/>
            </a:prstGeom>
            <a:noFill/>
            <a:ln cap="flat" cmpd="sng" w="12700">
              <a:solidFill>
                <a:srgbClr val="D0CECE"/>
              </a:solidFill>
              <a:prstDash val="solid"/>
              <a:miter lim="800000"/>
              <a:headEnd len="sm" w="sm" type="none"/>
              <a:tailEnd len="sm" w="sm" type="none"/>
            </a:ln>
          </p:spPr>
        </p:cxnSp>
        <p:sp>
          <p:nvSpPr>
            <p:cNvPr id="3097" name="Google Shape;3097;p118"/>
            <p:cNvSpPr/>
            <p:nvPr/>
          </p:nvSpPr>
          <p:spPr>
            <a:xfrm>
              <a:off x="2716671" y="5349921"/>
              <a:ext cx="792000" cy="180000"/>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Xếp chồng</a:t>
              </a:r>
              <a:endParaRPr sz="900">
                <a:solidFill>
                  <a:srgbClr val="3F3F3F"/>
                </a:solidFill>
                <a:latin typeface="Arial"/>
                <a:ea typeface="Arial"/>
                <a:cs typeface="Arial"/>
                <a:sym typeface="Arial"/>
              </a:endParaRPr>
            </a:p>
          </p:txBody>
        </p:sp>
        <p:sp>
          <p:nvSpPr>
            <p:cNvPr id="3098" name="Google Shape;3098;p118"/>
            <p:cNvSpPr/>
            <p:nvPr/>
          </p:nvSpPr>
          <p:spPr>
            <a:xfrm>
              <a:off x="3601010" y="5349921"/>
              <a:ext cx="792000" cy="180000"/>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Đóng bao</a:t>
              </a:r>
              <a:endParaRPr/>
            </a:p>
          </p:txBody>
        </p:sp>
        <p:sp>
          <p:nvSpPr>
            <p:cNvPr id="3099" name="Google Shape;3099;p118"/>
            <p:cNvSpPr/>
            <p:nvPr/>
          </p:nvSpPr>
          <p:spPr>
            <a:xfrm>
              <a:off x="3493009" y="5626613"/>
              <a:ext cx="882001"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Rừng ngẫu nhiên</a:t>
              </a:r>
              <a:endParaRPr sz="900">
                <a:solidFill>
                  <a:srgbClr val="3F3F3F"/>
                </a:solidFill>
                <a:latin typeface="Arial"/>
                <a:ea typeface="Arial"/>
                <a:cs typeface="Arial"/>
                <a:sym typeface="Arial"/>
              </a:endParaRPr>
            </a:p>
          </p:txBody>
        </p:sp>
        <p:sp>
          <p:nvSpPr>
            <p:cNvPr id="3100" name="Google Shape;3100;p118"/>
            <p:cNvSpPr/>
            <p:nvPr/>
          </p:nvSpPr>
          <p:spPr>
            <a:xfrm>
              <a:off x="4485348" y="5349921"/>
              <a:ext cx="792000" cy="180000"/>
            </a:xfrm>
            <a:prstGeom prst="roundRect">
              <a:avLst>
                <a:gd fmla="val 16667" name="adj"/>
              </a:avLst>
            </a:prstGeom>
            <a:solidFill>
              <a:srgbClr val="DDEAF6"/>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Tăng áp</a:t>
              </a:r>
              <a:endParaRPr sz="900">
                <a:solidFill>
                  <a:srgbClr val="3F3F3F"/>
                </a:solidFill>
                <a:latin typeface="Arial"/>
                <a:ea typeface="Arial"/>
                <a:cs typeface="Arial"/>
                <a:sym typeface="Arial"/>
              </a:endParaRPr>
            </a:p>
          </p:txBody>
        </p:sp>
        <p:sp>
          <p:nvSpPr>
            <p:cNvPr id="3101" name="Google Shape;3101;p118"/>
            <p:cNvSpPr/>
            <p:nvPr/>
          </p:nvSpPr>
          <p:spPr>
            <a:xfrm>
              <a:off x="4576463" y="5615231"/>
              <a:ext cx="684624"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 AdaBoost</a:t>
              </a:r>
              <a:endParaRPr/>
            </a:p>
            <a:p>
              <a:pPr indent="0" lvl="0" marL="0" marR="0" rtl="0" algn="l">
                <a:spcBef>
                  <a:spcPts val="0"/>
                </a:spcBef>
                <a:spcAft>
                  <a:spcPts val="0"/>
                </a:spcAft>
                <a:buNone/>
              </a:pPr>
              <a:r>
                <a:rPr lang="en-US" sz="900">
                  <a:solidFill>
                    <a:srgbClr val="3F3F3F"/>
                  </a:solidFill>
                  <a:latin typeface="Arial"/>
                  <a:ea typeface="Arial"/>
                  <a:cs typeface="Arial"/>
                  <a:sym typeface="Arial"/>
                </a:rPr>
                <a:t>• CatBoost</a:t>
              </a:r>
              <a:endParaRPr sz="900">
                <a:solidFill>
                  <a:srgbClr val="3F3F3F"/>
                </a:solidFill>
                <a:latin typeface="Arial"/>
                <a:ea typeface="Arial"/>
                <a:cs typeface="Arial"/>
                <a:sym typeface="Arial"/>
              </a:endParaRPr>
            </a:p>
            <a:p>
              <a:pPr indent="0" lvl="0" marL="0" marR="0" rtl="0" algn="l">
                <a:spcBef>
                  <a:spcPts val="0"/>
                </a:spcBef>
                <a:spcAft>
                  <a:spcPts val="0"/>
                </a:spcAft>
                <a:buNone/>
              </a:pPr>
              <a:r>
                <a:rPr lang="en-US" sz="900">
                  <a:solidFill>
                    <a:srgbClr val="3F3F3F"/>
                  </a:solidFill>
                  <a:latin typeface="Arial"/>
                  <a:ea typeface="Arial"/>
                  <a:cs typeface="Arial"/>
                  <a:sym typeface="Arial"/>
                </a:rPr>
                <a:t>• LightGBM</a:t>
              </a:r>
              <a:endParaRPr sz="900">
                <a:solidFill>
                  <a:srgbClr val="3F3F3F"/>
                </a:solidFill>
                <a:latin typeface="Arial"/>
                <a:ea typeface="Arial"/>
                <a:cs typeface="Arial"/>
                <a:sym typeface="Arial"/>
              </a:endParaRPr>
            </a:p>
            <a:p>
              <a:pPr indent="0" lvl="0" marL="0" marR="0" rtl="0" algn="l">
                <a:spcBef>
                  <a:spcPts val="0"/>
                </a:spcBef>
                <a:spcAft>
                  <a:spcPts val="0"/>
                </a:spcAft>
                <a:buNone/>
              </a:pPr>
              <a:r>
                <a:rPr lang="en-US" sz="900">
                  <a:solidFill>
                    <a:srgbClr val="3F3F3F"/>
                  </a:solidFill>
                  <a:latin typeface="Arial"/>
                  <a:ea typeface="Arial"/>
                  <a:cs typeface="Arial"/>
                  <a:sym typeface="Arial"/>
                </a:rPr>
                <a:t>• XGBoost</a:t>
              </a:r>
              <a:endParaRPr sz="900">
                <a:solidFill>
                  <a:srgbClr val="3F3F3F"/>
                </a:solidFill>
                <a:latin typeface="Arial"/>
                <a:ea typeface="Arial"/>
                <a:cs typeface="Arial"/>
                <a:sym typeface="Arial"/>
              </a:endParaRPr>
            </a:p>
          </p:txBody>
        </p:sp>
      </p:grpSp>
      <p:sp>
        <p:nvSpPr>
          <p:cNvPr id="3102" name="Google Shape;3102;p118"/>
          <p:cNvSpPr/>
          <p:nvPr/>
        </p:nvSpPr>
        <p:spPr>
          <a:xfrm>
            <a:off x="449998" y="1472159"/>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Danh mục Kỹ thuật học máy (đầy đủ)</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6" name="Shape 3106"/>
        <p:cNvGrpSpPr/>
        <p:nvPr/>
      </p:nvGrpSpPr>
      <p:grpSpPr>
        <a:xfrm>
          <a:off x="0" y="0"/>
          <a:ext cx="0" cy="0"/>
          <a:chOff x="0" y="0"/>
          <a:chExt cx="0" cy="0"/>
        </a:xfrm>
      </p:grpSpPr>
      <p:grpSp>
        <p:nvGrpSpPr>
          <p:cNvPr id="3107" name="Google Shape;3107;p119"/>
          <p:cNvGrpSpPr/>
          <p:nvPr/>
        </p:nvGrpSpPr>
        <p:grpSpPr>
          <a:xfrm>
            <a:off x="-1" y="0"/>
            <a:ext cx="9902826" cy="6858000"/>
            <a:chOff x="-1" y="0"/>
            <a:chExt cx="9902826" cy="6858000"/>
          </a:xfrm>
        </p:grpSpPr>
        <p:pic>
          <p:nvPicPr>
            <p:cNvPr id="3108" name="Google Shape;3108;p119"/>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3109" name="Google Shape;3109;p119"/>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3110" name="Google Shape;3110;p119"/>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grpSp>
      <p:cxnSp>
        <p:nvCxnSpPr>
          <p:cNvPr id="3111" name="Google Shape;3111;p119"/>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3112" name="Google Shape;3112;p119"/>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Samsung Innovation Campus</a:t>
            </a:r>
            <a:endParaRPr/>
          </a:p>
        </p:txBody>
      </p:sp>
      <p:sp>
        <p:nvSpPr>
          <p:cNvPr id="3113" name="Google Shape;3113;p119"/>
          <p:cNvSpPr/>
          <p:nvPr/>
        </p:nvSpPr>
        <p:spPr>
          <a:xfrm>
            <a:off x="949103" y="2468825"/>
            <a:ext cx="8398097" cy="16927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5500">
                <a:solidFill>
                  <a:srgbClr val="FFFFFF"/>
                </a:solidFill>
                <a:latin typeface="Arial"/>
                <a:ea typeface="Arial"/>
                <a:cs typeface="Arial"/>
                <a:sym typeface="Arial"/>
              </a:rPr>
              <a:t>End of</a:t>
            </a:r>
            <a:endParaRPr/>
          </a:p>
          <a:p>
            <a:pPr indent="0" lvl="0" marL="0" marR="0" rtl="0" algn="l">
              <a:spcBef>
                <a:spcPts val="0"/>
              </a:spcBef>
              <a:spcAft>
                <a:spcPts val="0"/>
              </a:spcAft>
              <a:buNone/>
            </a:pPr>
            <a:r>
              <a:rPr lang="en-US" sz="5500">
                <a:solidFill>
                  <a:srgbClr val="FFFFFF"/>
                </a:solidFill>
                <a:latin typeface="Arial"/>
                <a:ea typeface="Arial"/>
                <a:cs typeface="Arial"/>
                <a:sym typeface="Arial"/>
              </a:rPr>
              <a:t>Document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7" name="Shape 3117"/>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12"/>
          <p:cNvGrpSpPr/>
          <p:nvPr/>
        </p:nvGrpSpPr>
        <p:grpSpPr>
          <a:xfrm>
            <a:off x="450000" y="450000"/>
            <a:ext cx="9018000" cy="276999"/>
            <a:chOff x="450000" y="450000"/>
            <a:chExt cx="9018000" cy="276999"/>
          </a:xfrm>
        </p:grpSpPr>
        <p:sp>
          <p:nvSpPr>
            <p:cNvPr id="345" name="Google Shape;345;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Khái niệm học máy</a:t>
              </a:r>
              <a:endParaRPr b="1" sz="1800">
                <a:solidFill>
                  <a:schemeClr val="lt1"/>
                </a:solidFill>
                <a:latin typeface="Arial"/>
                <a:ea typeface="Arial"/>
                <a:cs typeface="Arial"/>
                <a:sym typeface="Arial"/>
              </a:endParaRPr>
            </a:p>
          </p:txBody>
        </p:sp>
        <p:sp>
          <p:nvSpPr>
            <p:cNvPr id="346" name="Google Shape;346;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pic>
        <p:nvPicPr>
          <p:cNvPr id="347" name="Google Shape;347;p12"/>
          <p:cNvPicPr preferRelativeResize="0"/>
          <p:nvPr/>
        </p:nvPicPr>
        <p:blipFill rotWithShape="1">
          <a:blip r:embed="rId3">
            <a:alphaModFix/>
          </a:blip>
          <a:srcRect b="0" l="0" r="0" t="0"/>
          <a:stretch/>
        </p:blipFill>
        <p:spPr>
          <a:xfrm>
            <a:off x="3423215" y="2780928"/>
            <a:ext cx="2838796" cy="1983754"/>
          </a:xfrm>
          <a:prstGeom prst="rect">
            <a:avLst/>
          </a:prstGeom>
          <a:noFill/>
          <a:ln>
            <a:noFill/>
          </a:ln>
        </p:spPr>
      </p:pic>
      <p:sp>
        <p:nvSpPr>
          <p:cNvPr id="348" name="Google Shape;348;p12"/>
          <p:cNvSpPr/>
          <p:nvPr/>
        </p:nvSpPr>
        <p:spPr>
          <a:xfrm>
            <a:off x="702940" y="4994397"/>
            <a:ext cx="8632825" cy="576293"/>
          </a:xfrm>
          <a:prstGeom prst="rect">
            <a:avLst/>
          </a:prstGeom>
          <a:noFill/>
          <a:ln>
            <a:noFill/>
          </a:ln>
        </p:spPr>
        <p:txBody>
          <a:bodyPr anchorCtr="0" anchor="t" bIns="72000" lIns="0" spcFirstLastPara="1" rIns="144000" wrap="square" tIns="72000">
            <a:spAutoFit/>
          </a:bodyPr>
          <a:lstStyle/>
          <a:p>
            <a:pPr indent="-115888" lvl="1" marL="115888" marR="0" rtl="0" algn="l">
              <a:spcBef>
                <a:spcPts val="0"/>
              </a:spcBef>
              <a:spcAft>
                <a:spcPts val="0"/>
              </a:spcAft>
              <a:buClr>
                <a:srgbClr val="A5A5A5"/>
              </a:buClr>
              <a:buSzPts val="1680"/>
              <a:buFont typeface="Arial"/>
              <a:buChar char="•"/>
            </a:pPr>
            <a:r>
              <a:rPr b="0" i="0" lang="en-US" sz="1400" u="none" cap="none" strike="noStrike">
                <a:solidFill>
                  <a:schemeClr val="dk1"/>
                </a:solidFill>
                <a:latin typeface="Arial"/>
                <a:ea typeface="Arial"/>
                <a:cs typeface="Arial"/>
                <a:sym typeface="Arial"/>
              </a:rPr>
              <a:t>Nhiệm vụ T là phân loại chó và mèo, và hiệu suất P thể hiện thước đo phân loại chó và mèo. E có thể nói là “đang học” nếu hiệu suất phân loại chó, mèo nâng cao dần qua kinh nghiệm, hoặc dữ liệu (10.000 ảnh).</a:t>
            </a:r>
            <a:endParaRPr b="0" i="0" sz="1400" u="none" cap="none" strike="noStrike">
              <a:solidFill>
                <a:schemeClr val="dk1"/>
              </a:solidFill>
              <a:latin typeface="Arial"/>
              <a:ea typeface="Arial"/>
              <a:cs typeface="Arial"/>
              <a:sym typeface="Arial"/>
            </a:endParaRPr>
          </a:p>
        </p:txBody>
      </p:sp>
      <p:sp>
        <p:nvSpPr>
          <p:cNvPr id="349" name="Google Shape;349;p12"/>
          <p:cNvSpPr/>
          <p:nvPr/>
        </p:nvSpPr>
        <p:spPr>
          <a:xfrm>
            <a:off x="558924" y="1626502"/>
            <a:ext cx="9180558" cy="990015"/>
          </a:xfrm>
          <a:prstGeom prst="rect">
            <a:avLst/>
          </a:prstGeom>
          <a:noFill/>
          <a:ln>
            <a:noFill/>
          </a:ln>
        </p:spPr>
        <p:txBody>
          <a:bodyPr anchorCtr="0" anchor="t" bIns="0" lIns="0" spcFirstLastPara="1" rIns="0" wrap="square" tIns="0">
            <a:spAutoFit/>
          </a:bodyPr>
          <a:lstStyle/>
          <a:p>
            <a:pPr indent="-115888" lvl="1" marL="115888" marR="0" rtl="0" algn="l">
              <a:spcBef>
                <a:spcPts val="0"/>
              </a:spcBef>
              <a:spcAft>
                <a:spcPts val="0"/>
              </a:spcAft>
              <a:buClr>
                <a:srgbClr val="A5A5A5"/>
              </a:buClr>
              <a:buSzPts val="1680"/>
              <a:buFont typeface="Arial"/>
              <a:buChar char="•"/>
            </a:pPr>
            <a:r>
              <a:rPr b="0" i="0" lang="en-US" sz="1400" u="none" cap="none" strike="noStrike">
                <a:solidFill>
                  <a:schemeClr val="dk1"/>
                </a:solidFill>
                <a:latin typeface="Arial"/>
                <a:ea typeface="Arial"/>
                <a:cs typeface="Arial"/>
                <a:sym typeface="Arial"/>
              </a:rPr>
              <a:t>“Một lĩnh vực nghiên cứu phát triển các thuật toán cho phép máy học từ dữ liệu và thực hiện các hành động không được chỉ định rõ ràng bằng mã“ - Arthur Samuel, 1959</a:t>
            </a:r>
            <a:endParaRPr b="0" i="0" sz="1400" u="none" cap="none" strike="noStrike">
              <a:solidFill>
                <a:schemeClr val="dk1"/>
              </a:solidFill>
              <a:latin typeface="Arial"/>
              <a:ea typeface="Arial"/>
              <a:cs typeface="Arial"/>
              <a:sym typeface="Arial"/>
            </a:endParaRPr>
          </a:p>
          <a:p>
            <a:pPr indent="-115888" lvl="1" marL="115888" marR="0" rtl="0" algn="l">
              <a:spcBef>
                <a:spcPts val="1000"/>
              </a:spcBef>
              <a:spcAft>
                <a:spcPts val="0"/>
              </a:spcAft>
              <a:buClr>
                <a:srgbClr val="A5A5A5"/>
              </a:buClr>
              <a:buSzPts val="1680"/>
              <a:buFont typeface="Arial"/>
              <a:buChar char="•"/>
            </a:pPr>
            <a:r>
              <a:rPr b="0" i="0" lang="en-US" sz="1400" u="none" cap="none" strike="noStrike">
                <a:solidFill>
                  <a:schemeClr val="dk1"/>
                </a:solidFill>
                <a:latin typeface="Arial"/>
                <a:ea typeface="Arial"/>
                <a:cs typeface="Arial"/>
                <a:sym typeface="Arial"/>
              </a:rPr>
              <a:t>“Một chương trình máy tính được cho là học hỏi từ trải nghiệm E đối với một số loại nhiệm vụ T và thước đo hiệu suất P nếu hiệu suất của nó ở các nhiệm vụ trong T, được đo bằng P, được cải thiện nhờ trải nghiệm E.” - Tom Mitchell, 1977</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3"/>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Khái niệm Trí tuệ nhân tạo</a:t>
            </a:r>
            <a:endParaRPr b="1" sz="3200">
              <a:solidFill>
                <a:srgbClr val="000000"/>
              </a:solidFill>
              <a:latin typeface="Arial"/>
              <a:ea typeface="Arial"/>
              <a:cs typeface="Arial"/>
              <a:sym typeface="Arial"/>
            </a:endParaRPr>
          </a:p>
        </p:txBody>
      </p:sp>
      <p:sp>
        <p:nvSpPr>
          <p:cNvPr id="356" name="Google Shape;356;p1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357" name="Google Shape;357;p13"/>
          <p:cNvSpPr/>
          <p:nvPr/>
        </p:nvSpPr>
        <p:spPr>
          <a:xfrm>
            <a:off x="1054111" y="3929021"/>
            <a:ext cx="8286680" cy="2092267"/>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Khái niệm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Phân loại và Tập con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Khái niệm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1.4. Các ngành liên quan đến học máy</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Các loại và lựa chọn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Quy trình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1.7. Lý do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1.8. Những hạn chế khi học máy</a:t>
            </a:r>
            <a:endParaRPr sz="1800">
              <a:solidFill>
                <a:srgbClr val="A6A6A6"/>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pSp>
        <p:nvGrpSpPr>
          <p:cNvPr id="363" name="Google Shape;363;p14"/>
          <p:cNvGrpSpPr/>
          <p:nvPr/>
        </p:nvGrpSpPr>
        <p:grpSpPr>
          <a:xfrm>
            <a:off x="450000" y="450000"/>
            <a:ext cx="9018000" cy="276999"/>
            <a:chOff x="450000" y="450000"/>
            <a:chExt cx="9018000" cy="276999"/>
          </a:xfrm>
        </p:grpSpPr>
        <p:sp>
          <p:nvSpPr>
            <p:cNvPr id="364" name="Google Shape;364;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Các ngành liên quan đến học máy</a:t>
              </a:r>
              <a:endParaRPr b="1" sz="1800">
                <a:solidFill>
                  <a:schemeClr val="lt1"/>
                </a:solidFill>
                <a:latin typeface="Arial"/>
                <a:ea typeface="Arial"/>
                <a:cs typeface="Arial"/>
                <a:sym typeface="Arial"/>
              </a:endParaRPr>
            </a:p>
          </p:txBody>
        </p:sp>
        <p:sp>
          <p:nvSpPr>
            <p:cNvPr id="365" name="Google Shape;365;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366" name="Google Shape;366;p14"/>
          <p:cNvGrpSpPr/>
          <p:nvPr/>
        </p:nvGrpSpPr>
        <p:grpSpPr>
          <a:xfrm>
            <a:off x="1176560" y="2712617"/>
            <a:ext cx="7903078" cy="3818392"/>
            <a:chOff x="1093432" y="2661165"/>
            <a:chExt cx="7903078" cy="3818392"/>
          </a:xfrm>
        </p:grpSpPr>
        <p:sp>
          <p:nvSpPr>
            <p:cNvPr id="367" name="Google Shape;367;p14"/>
            <p:cNvSpPr/>
            <p:nvPr/>
          </p:nvSpPr>
          <p:spPr>
            <a:xfrm>
              <a:off x="6229701" y="4132413"/>
              <a:ext cx="2766809" cy="54551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Mối quan hệ giữa học máy và các ngành khác nhau</a:t>
              </a:r>
              <a:endParaRPr b="1" sz="1300">
                <a:solidFill>
                  <a:srgbClr val="262626"/>
                </a:solidFill>
                <a:latin typeface="Arial"/>
                <a:ea typeface="Arial"/>
                <a:cs typeface="Arial"/>
                <a:sym typeface="Arial"/>
              </a:endParaRPr>
            </a:p>
          </p:txBody>
        </p:sp>
        <p:grpSp>
          <p:nvGrpSpPr>
            <p:cNvPr id="368" name="Google Shape;368;p14"/>
            <p:cNvGrpSpPr/>
            <p:nvPr/>
          </p:nvGrpSpPr>
          <p:grpSpPr>
            <a:xfrm>
              <a:off x="1093432" y="2661165"/>
              <a:ext cx="5327109" cy="3818392"/>
              <a:chOff x="2176892" y="2226028"/>
              <a:chExt cx="5671521" cy="4065262"/>
            </a:xfrm>
          </p:grpSpPr>
          <p:sp>
            <p:nvSpPr>
              <p:cNvPr id="369" name="Google Shape;369;p14"/>
              <p:cNvSpPr/>
              <p:nvPr/>
            </p:nvSpPr>
            <p:spPr>
              <a:xfrm rot="3279454">
                <a:off x="3669958" y="3222222"/>
                <a:ext cx="3032653" cy="1141951"/>
              </a:xfrm>
              <a:prstGeom prst="ellipse">
                <a:avLst/>
              </a:prstGeom>
              <a:solidFill>
                <a:srgbClr val="9999FF">
                  <a:alpha val="42352"/>
                </a:srgbClr>
              </a:solidFill>
              <a:ln cap="flat" cmpd="sng" w="12700">
                <a:solidFill>
                  <a:srgbClr val="7030A0"/>
                </a:solidFill>
                <a:prstDash val="dash"/>
                <a:miter lim="800000"/>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t/>
                </a:r>
                <a:endParaRPr b="1" sz="1050">
                  <a:solidFill>
                    <a:srgbClr val="262626"/>
                  </a:solidFill>
                  <a:latin typeface="Arial"/>
                  <a:ea typeface="Arial"/>
                  <a:cs typeface="Arial"/>
                  <a:sym typeface="Arial"/>
                </a:endParaRPr>
              </a:p>
            </p:txBody>
          </p:sp>
          <p:sp>
            <p:nvSpPr>
              <p:cNvPr id="370" name="Google Shape;370;p14"/>
              <p:cNvSpPr/>
              <p:nvPr/>
            </p:nvSpPr>
            <p:spPr>
              <a:xfrm rot="-863157">
                <a:off x="2374461" y="3738664"/>
                <a:ext cx="3740559" cy="2062477"/>
              </a:xfrm>
              <a:prstGeom prst="ellipse">
                <a:avLst/>
              </a:prstGeom>
              <a:solidFill>
                <a:srgbClr val="996633">
                  <a:alpha val="42352"/>
                </a:srgbClr>
              </a:solidFill>
              <a:ln cap="flat" cmpd="sng" w="12700">
                <a:solidFill>
                  <a:srgbClr val="663300"/>
                </a:solidFill>
                <a:prstDash val="dash"/>
                <a:miter lim="800000"/>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t/>
                </a:r>
                <a:endParaRPr b="1" sz="1050">
                  <a:solidFill>
                    <a:srgbClr val="262626"/>
                  </a:solidFill>
                  <a:latin typeface="Arial"/>
                  <a:ea typeface="Arial"/>
                  <a:cs typeface="Arial"/>
                  <a:sym typeface="Arial"/>
                </a:endParaRPr>
              </a:p>
            </p:txBody>
          </p:sp>
          <p:sp>
            <p:nvSpPr>
              <p:cNvPr id="371" name="Google Shape;371;p14"/>
              <p:cNvSpPr/>
              <p:nvPr/>
            </p:nvSpPr>
            <p:spPr>
              <a:xfrm rot="1203219">
                <a:off x="5234641" y="4268044"/>
                <a:ext cx="2429602" cy="1503765"/>
              </a:xfrm>
              <a:prstGeom prst="ellipse">
                <a:avLst/>
              </a:prstGeom>
              <a:solidFill>
                <a:srgbClr val="D0CECE">
                  <a:alpha val="42745"/>
                </a:srgbClr>
              </a:solidFill>
              <a:ln cap="flat" cmpd="sng" w="12700">
                <a:solidFill>
                  <a:srgbClr val="7F7F7F"/>
                </a:solidFill>
                <a:prstDash val="dash"/>
                <a:miter lim="800000"/>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t/>
                </a:r>
                <a:endParaRPr b="1" sz="1050">
                  <a:solidFill>
                    <a:srgbClr val="262626"/>
                  </a:solidFill>
                  <a:latin typeface="Arial"/>
                  <a:ea typeface="Arial"/>
                  <a:cs typeface="Arial"/>
                  <a:sym typeface="Arial"/>
                </a:endParaRPr>
              </a:p>
            </p:txBody>
          </p:sp>
          <p:sp>
            <p:nvSpPr>
              <p:cNvPr id="372" name="Google Shape;372;p14"/>
              <p:cNvSpPr/>
              <p:nvPr/>
            </p:nvSpPr>
            <p:spPr>
              <a:xfrm>
                <a:off x="2498068" y="4798746"/>
                <a:ext cx="794729" cy="4423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Khoa học dữ liệu</a:t>
                </a:r>
                <a:endParaRPr b="1" sz="1050">
                  <a:solidFill>
                    <a:srgbClr val="262626"/>
                  </a:solidFill>
                  <a:latin typeface="Arial"/>
                  <a:ea typeface="Arial"/>
                  <a:cs typeface="Arial"/>
                  <a:sym typeface="Arial"/>
                </a:endParaRPr>
              </a:p>
            </p:txBody>
          </p:sp>
          <p:sp>
            <p:nvSpPr>
              <p:cNvPr id="373" name="Google Shape;373;p14"/>
              <p:cNvSpPr/>
              <p:nvPr/>
            </p:nvSpPr>
            <p:spPr>
              <a:xfrm>
                <a:off x="3299248" y="3982517"/>
                <a:ext cx="2067341" cy="1540583"/>
              </a:xfrm>
              <a:prstGeom prst="ellipse">
                <a:avLst/>
              </a:prstGeom>
              <a:solidFill>
                <a:srgbClr val="DDEAF6"/>
              </a:solidFill>
              <a:ln cap="flat" cmpd="sng" w="12700">
                <a:solidFill>
                  <a:srgbClr val="1E4E79"/>
                </a:solidFill>
                <a:prstDash val="dash"/>
                <a:miter lim="800000"/>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t/>
                </a:r>
                <a:endParaRPr b="1" sz="1050">
                  <a:solidFill>
                    <a:srgbClr val="262626"/>
                  </a:solidFill>
                  <a:latin typeface="Arial"/>
                  <a:ea typeface="Arial"/>
                  <a:cs typeface="Arial"/>
                  <a:sym typeface="Arial"/>
                </a:endParaRPr>
              </a:p>
            </p:txBody>
          </p:sp>
          <p:sp>
            <p:nvSpPr>
              <p:cNvPr id="374" name="Google Shape;374;p14"/>
              <p:cNvSpPr/>
              <p:nvPr/>
            </p:nvSpPr>
            <p:spPr>
              <a:xfrm>
                <a:off x="3271937" y="4647268"/>
                <a:ext cx="1217198" cy="270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Truy tìm dữ liệu</a:t>
                </a:r>
                <a:endParaRPr b="1" sz="1050">
                  <a:solidFill>
                    <a:srgbClr val="262626"/>
                  </a:solidFill>
                  <a:latin typeface="Arial"/>
                  <a:ea typeface="Arial"/>
                  <a:cs typeface="Arial"/>
                  <a:sym typeface="Arial"/>
                </a:endParaRPr>
              </a:p>
            </p:txBody>
          </p:sp>
          <p:sp>
            <p:nvSpPr>
              <p:cNvPr id="375" name="Google Shape;375;p14"/>
              <p:cNvSpPr/>
              <p:nvPr/>
            </p:nvSpPr>
            <p:spPr>
              <a:xfrm rot="1453541">
                <a:off x="2619032" y="2994704"/>
                <a:ext cx="2911804" cy="1503765"/>
              </a:xfrm>
              <a:prstGeom prst="ellipse">
                <a:avLst/>
              </a:prstGeom>
              <a:solidFill>
                <a:srgbClr val="D0CECE">
                  <a:alpha val="42745"/>
                </a:srgbClr>
              </a:solidFill>
              <a:ln cap="flat" cmpd="sng" w="12700">
                <a:solidFill>
                  <a:srgbClr val="7F7F7F"/>
                </a:solidFill>
                <a:prstDash val="dash"/>
                <a:miter lim="800000"/>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t/>
                </a:r>
                <a:endParaRPr b="1" sz="1050">
                  <a:solidFill>
                    <a:srgbClr val="262626"/>
                  </a:solidFill>
                  <a:latin typeface="Arial"/>
                  <a:ea typeface="Arial"/>
                  <a:cs typeface="Arial"/>
                  <a:sym typeface="Arial"/>
                </a:endParaRPr>
              </a:p>
            </p:txBody>
          </p:sp>
          <p:sp>
            <p:nvSpPr>
              <p:cNvPr id="376" name="Google Shape;376;p14"/>
              <p:cNvSpPr/>
              <p:nvPr/>
            </p:nvSpPr>
            <p:spPr>
              <a:xfrm>
                <a:off x="2992108" y="3324500"/>
                <a:ext cx="1217198" cy="270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Dữ liệu</a:t>
                </a:r>
                <a:endParaRPr b="1" sz="1050">
                  <a:solidFill>
                    <a:srgbClr val="262626"/>
                  </a:solidFill>
                  <a:latin typeface="Arial"/>
                  <a:ea typeface="Arial"/>
                  <a:cs typeface="Arial"/>
                  <a:sym typeface="Arial"/>
                </a:endParaRPr>
              </a:p>
            </p:txBody>
          </p:sp>
          <p:sp>
            <p:nvSpPr>
              <p:cNvPr id="377" name="Google Shape;377;p14"/>
              <p:cNvSpPr/>
              <p:nvPr/>
            </p:nvSpPr>
            <p:spPr>
              <a:xfrm>
                <a:off x="4620050" y="2522396"/>
                <a:ext cx="2756454" cy="2411897"/>
              </a:xfrm>
              <a:prstGeom prst="ellipse">
                <a:avLst/>
              </a:prstGeom>
              <a:noFill/>
              <a:ln cap="flat" cmpd="sng" w="12700">
                <a:solidFill>
                  <a:srgbClr val="1E4E79"/>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Trí tuệ nhân tạo</a:t>
                </a:r>
                <a:endParaRPr b="1" sz="1050">
                  <a:solidFill>
                    <a:srgbClr val="262626"/>
                  </a:solidFill>
                  <a:latin typeface="Arial"/>
                  <a:ea typeface="Arial"/>
                  <a:cs typeface="Arial"/>
                  <a:sym typeface="Arial"/>
                </a:endParaRPr>
              </a:p>
            </p:txBody>
          </p:sp>
          <p:sp>
            <p:nvSpPr>
              <p:cNvPr id="378" name="Google Shape;378;p14"/>
              <p:cNvSpPr/>
              <p:nvPr/>
            </p:nvSpPr>
            <p:spPr>
              <a:xfrm>
                <a:off x="4907181" y="3326362"/>
                <a:ext cx="1607931" cy="1607931"/>
              </a:xfrm>
              <a:prstGeom prst="ellipse">
                <a:avLst/>
              </a:prstGeom>
              <a:solidFill>
                <a:srgbClr val="0077C8">
                  <a:alpha val="67843"/>
                </a:srgbClr>
              </a:solidFill>
              <a:ln cap="flat" cmpd="sng" w="12700">
                <a:solidFill>
                  <a:srgbClr val="1E4E79"/>
                </a:solidFill>
                <a:prstDash val="solid"/>
                <a:miter lim="800000"/>
                <a:headEnd len="sm" w="sm" type="none"/>
                <a:tailEnd len="sm" w="sm" type="none"/>
              </a:ln>
            </p:spPr>
            <p:txBody>
              <a:bodyPr anchorCtr="0" anchor="t" bIns="0" lIns="0" spcFirstLastPara="1" rIns="0" wrap="square" tIns="0">
                <a:noAutofit/>
              </a:bodyPr>
              <a:lstStyle/>
              <a:p>
                <a:pPr indent="0" lvl="0" marL="0" marR="0" rtl="0" algn="r">
                  <a:spcBef>
                    <a:spcPts val="0"/>
                  </a:spcBef>
                  <a:spcAft>
                    <a:spcPts val="0"/>
                  </a:spcAft>
                  <a:buNone/>
                </a:pPr>
                <a:r>
                  <a:t/>
                </a:r>
                <a:endParaRPr b="1" sz="1050">
                  <a:solidFill>
                    <a:schemeClr val="lt1"/>
                  </a:solidFill>
                  <a:latin typeface="Arial"/>
                  <a:ea typeface="Arial"/>
                  <a:cs typeface="Arial"/>
                  <a:sym typeface="Arial"/>
                </a:endParaRPr>
              </a:p>
            </p:txBody>
          </p:sp>
          <p:sp>
            <p:nvSpPr>
              <p:cNvPr id="379" name="Google Shape;379;p14"/>
              <p:cNvSpPr/>
              <p:nvPr/>
            </p:nvSpPr>
            <p:spPr>
              <a:xfrm>
                <a:off x="5180437" y="3688440"/>
                <a:ext cx="1098698" cy="270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Học máy</a:t>
                </a:r>
                <a:endParaRPr b="1" sz="1050">
                  <a:solidFill>
                    <a:schemeClr val="lt1"/>
                  </a:solidFill>
                  <a:latin typeface="Arial"/>
                  <a:ea typeface="Arial"/>
                  <a:cs typeface="Arial"/>
                  <a:sym typeface="Arial"/>
                </a:endParaRPr>
              </a:p>
            </p:txBody>
          </p:sp>
          <p:sp>
            <p:nvSpPr>
              <p:cNvPr id="380" name="Google Shape;380;p14"/>
              <p:cNvSpPr/>
              <p:nvPr/>
            </p:nvSpPr>
            <p:spPr>
              <a:xfrm>
                <a:off x="5784377" y="5019926"/>
                <a:ext cx="1916901" cy="270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Khoa học thần kinh tính toán</a:t>
                </a:r>
                <a:endParaRPr b="1" sz="1050">
                  <a:solidFill>
                    <a:srgbClr val="262626"/>
                  </a:solidFill>
                  <a:latin typeface="Arial"/>
                  <a:ea typeface="Arial"/>
                  <a:cs typeface="Arial"/>
                  <a:sym typeface="Arial"/>
                </a:endParaRPr>
              </a:p>
            </p:txBody>
          </p:sp>
          <p:sp>
            <p:nvSpPr>
              <p:cNvPr id="381" name="Google Shape;381;p14"/>
              <p:cNvSpPr/>
              <p:nvPr/>
            </p:nvSpPr>
            <p:spPr>
              <a:xfrm>
                <a:off x="5366590" y="4245179"/>
                <a:ext cx="689113" cy="689113"/>
              </a:xfrm>
              <a:prstGeom prst="ellipse">
                <a:avLst/>
              </a:prstGeom>
              <a:solidFill>
                <a:srgbClr val="0077C8">
                  <a:alpha val="73725"/>
                </a:srgbClr>
              </a:solidFill>
              <a:ln cap="flat" cmpd="sng" w="12700">
                <a:solidFill>
                  <a:srgbClr val="1E4E79"/>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Học sâu</a:t>
                </a:r>
                <a:endParaRPr b="1" sz="900">
                  <a:solidFill>
                    <a:schemeClr val="lt1"/>
                  </a:solidFill>
                  <a:latin typeface="Arial"/>
                  <a:ea typeface="Arial"/>
                  <a:cs typeface="Arial"/>
                  <a:sym typeface="Arial"/>
                </a:endParaRPr>
              </a:p>
            </p:txBody>
          </p:sp>
          <p:sp>
            <p:nvSpPr>
              <p:cNvPr id="382" name="Google Shape;382;p14"/>
              <p:cNvSpPr/>
              <p:nvPr/>
            </p:nvSpPr>
            <p:spPr>
              <a:xfrm>
                <a:off x="4168184" y="2860006"/>
                <a:ext cx="1217198" cy="270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Nhận dạng mẫu</a:t>
                </a:r>
                <a:endParaRPr b="1" sz="1050">
                  <a:solidFill>
                    <a:srgbClr val="262626"/>
                  </a:solidFill>
                  <a:latin typeface="Arial"/>
                  <a:ea typeface="Arial"/>
                  <a:cs typeface="Arial"/>
                  <a:sym typeface="Arial"/>
                </a:endParaRPr>
              </a:p>
            </p:txBody>
          </p:sp>
          <p:sp>
            <p:nvSpPr>
              <p:cNvPr id="383" name="Google Shape;383;p14"/>
              <p:cNvSpPr/>
              <p:nvPr/>
            </p:nvSpPr>
            <p:spPr>
              <a:xfrm rot="-1587462">
                <a:off x="2763330" y="4939665"/>
                <a:ext cx="2727492" cy="785142"/>
              </a:xfrm>
              <a:prstGeom prst="ellipse">
                <a:avLst/>
              </a:prstGeom>
              <a:solidFill>
                <a:srgbClr val="D0CECE">
                  <a:alpha val="42745"/>
                </a:srgbClr>
              </a:solidFill>
              <a:ln cap="flat" cmpd="sng" w="12700">
                <a:solidFill>
                  <a:srgbClr val="7F7F7F"/>
                </a:solidFill>
                <a:prstDash val="dash"/>
                <a:miter lim="800000"/>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t/>
                </a:r>
                <a:endParaRPr b="1" sz="1050">
                  <a:solidFill>
                    <a:srgbClr val="262626"/>
                  </a:solidFill>
                  <a:latin typeface="Arial"/>
                  <a:ea typeface="Arial"/>
                  <a:cs typeface="Arial"/>
                  <a:sym typeface="Arial"/>
                </a:endParaRPr>
              </a:p>
            </p:txBody>
          </p:sp>
          <p:sp>
            <p:nvSpPr>
              <p:cNvPr id="384" name="Google Shape;384;p14"/>
              <p:cNvSpPr/>
              <p:nvPr/>
            </p:nvSpPr>
            <p:spPr>
              <a:xfrm>
                <a:off x="3361857" y="5264111"/>
                <a:ext cx="997021" cy="270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Cơ sở dữ liệu</a:t>
                </a:r>
                <a:endParaRPr b="1" sz="1050">
                  <a:solidFill>
                    <a:srgbClr val="262626"/>
                  </a:solidFill>
                  <a:latin typeface="Arial"/>
                  <a:ea typeface="Arial"/>
                  <a:cs typeface="Arial"/>
                  <a:sym typeface="Arial"/>
                </a:endParaRPr>
              </a:p>
            </p:txBody>
          </p:sp>
        </p:grpSp>
      </p:grpSp>
      <p:sp>
        <p:nvSpPr>
          <p:cNvPr id="385" name="Google Shape;385;p14"/>
          <p:cNvSpPr/>
          <p:nvPr/>
        </p:nvSpPr>
        <p:spPr>
          <a:xfrm>
            <a:off x="702940" y="2068236"/>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máy là một lĩnh vực liên ngành kết hợp nền tảng học thuật và thành tựu trong các lĩnh vực khác nhau như xác suất và thống kê, khoa học máy tính, lý thuyết cơ sở dữ liệu, khoa học nhận thức, khoa học thần kinh và nhận dạng mẫu, thay vì chỉ giới hạn ở công nghệ phương pháp luận trong bất kỳ lĩnh vực nào.</a:t>
            </a:r>
            <a:endParaRPr sz="1300">
              <a:solidFill>
                <a:srgbClr val="262626"/>
              </a:solidFill>
              <a:latin typeface="Arial"/>
              <a:ea typeface="Arial"/>
              <a:cs typeface="Arial"/>
              <a:sym typeface="Arial"/>
            </a:endParaRPr>
          </a:p>
        </p:txBody>
      </p:sp>
      <p:sp>
        <p:nvSpPr>
          <p:cNvPr id="386" name="Google Shape;386;p14"/>
          <p:cNvSpPr/>
          <p:nvPr/>
        </p:nvSpPr>
        <p:spPr>
          <a:xfrm>
            <a:off x="558924" y="1853167"/>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nghiên cứu liên quan đến học máy</a:t>
            </a:r>
            <a:endParaRPr sz="1400">
              <a:solidFill>
                <a:schemeClr val="dk1"/>
              </a:solidFill>
              <a:latin typeface="Arial"/>
              <a:ea typeface="Arial"/>
              <a:cs typeface="Arial"/>
              <a:sym typeface="Arial"/>
            </a:endParaRPr>
          </a:p>
        </p:txBody>
      </p:sp>
      <p:sp>
        <p:nvSpPr>
          <p:cNvPr id="387" name="Google Shape;387;p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ngành liên quan đến học máy</a:t>
            </a:r>
            <a:endParaRPr b="1" sz="2400">
              <a:solidFill>
                <a:srgbClr val="0C0C0C"/>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5"/>
          <p:cNvSpPr/>
          <p:nvPr/>
        </p:nvSpPr>
        <p:spPr>
          <a:xfrm>
            <a:off x="702940" y="1700808"/>
            <a:ext cx="8632825" cy="255119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truyền thống, </a:t>
            </a:r>
            <a:r>
              <a:rPr b="1" lang="en-US" sz="1300">
                <a:solidFill>
                  <a:srgbClr val="1429A0"/>
                </a:solidFill>
                <a:latin typeface="Arial"/>
                <a:ea typeface="Arial"/>
                <a:cs typeface="Arial"/>
                <a:sym typeface="Arial"/>
              </a:rPr>
              <a:t>thống kê</a:t>
            </a:r>
            <a:r>
              <a:rPr lang="en-US" sz="1300">
                <a:solidFill>
                  <a:srgbClr val="262626"/>
                </a:solidFill>
                <a:latin typeface="Arial"/>
                <a:ea typeface="Arial"/>
                <a:cs typeface="Arial"/>
                <a:sym typeface="Arial"/>
              </a:rPr>
              <a:t> được coi là nền tảng lý thuyết cung cấp một phương pháp khoa học và có hệ thống để chuyển đổi dữ liệu thành thông tin. Các lĩnh vực được nhấn mạnh đặc biệt trong thống kê là suy luận và xác minh, và các phương pháp và lý thuyết khác nhau đã được thiết lập để </a:t>
            </a:r>
            <a:r>
              <a:rPr b="1" lang="en-US" sz="1300">
                <a:solidFill>
                  <a:srgbClr val="1429A0"/>
                </a:solidFill>
                <a:latin typeface="Arial"/>
                <a:ea typeface="Arial"/>
                <a:cs typeface="Arial"/>
                <a:sym typeface="Arial"/>
              </a:rPr>
              <a:t>giải thích mức độ phù hợp của dữ liệu đã cho với giả thuyết và lý thuyết của nhà nghiên cứu</a:t>
            </a:r>
            <a:r>
              <a:rPr lang="en-US" sz="1300">
                <a:solidFill>
                  <a:srgbClr val="262626"/>
                </a:solidFill>
                <a:latin typeface="Arial"/>
                <a:ea typeface="Arial"/>
                <a:cs typeface="Arial"/>
                <a:sym typeface="Arial"/>
              </a:rPr>
              <a:t> (hoặc mức độ chính xác của các giá trị thu được từ các quan sát ước tính các tham số dân số thực tế).</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khi đó, </a:t>
            </a:r>
            <a:r>
              <a:rPr b="1" lang="en-US" sz="1300">
                <a:solidFill>
                  <a:srgbClr val="1429A0"/>
                </a:solidFill>
                <a:latin typeface="Arial"/>
                <a:ea typeface="Arial"/>
                <a:cs typeface="Arial"/>
                <a:sym typeface="Arial"/>
              </a:rPr>
              <a:t>học máy </a:t>
            </a:r>
            <a:r>
              <a:rPr lang="en-US" sz="1300">
                <a:solidFill>
                  <a:srgbClr val="262626"/>
                </a:solidFill>
                <a:latin typeface="Arial"/>
                <a:ea typeface="Arial"/>
                <a:cs typeface="Arial"/>
                <a:sym typeface="Arial"/>
              </a:rPr>
              <a:t>chủ yếu được sử dụng để giải quyết các nhiệm vụ khó thiết kế hoặc khó lập trình các thuật toán rõ ràng. Hầu hết các thuật toán học máy trước tiên được sử dụng để định lượng các </a:t>
            </a:r>
            <a:r>
              <a:rPr b="1" lang="en-US" sz="1300">
                <a:solidFill>
                  <a:srgbClr val="1429A0"/>
                </a:solidFill>
                <a:latin typeface="Arial"/>
                <a:ea typeface="Arial"/>
                <a:cs typeface="Arial"/>
                <a:sym typeface="Arial"/>
              </a:rPr>
              <a:t>mối quan hệ phức tạp bằng cách xác định tính năng của các cơ chế tiềm năng do dữ liệu tạo ra</a:t>
            </a:r>
            <a:r>
              <a:rPr lang="en-US" sz="1300">
                <a:solidFill>
                  <a:srgbClr val="262626"/>
                </a:solidFill>
                <a:latin typeface="Arial"/>
                <a:ea typeface="Arial"/>
                <a:cs typeface="Arial"/>
                <a:sym typeface="Arial"/>
              </a:rPr>
              <a:t>, sau đó đưa ra dự đoán về dữ liệu mới bằng cách sử dụng mẫu đã xác định này.</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Thoạt nhìn, các cách tiếp cận của thống kê và học máy có vẻ đối lập nhau, nhưng bên cạnh sự nhấn mạnh vào </a:t>
            </a:r>
            <a:r>
              <a:rPr b="1" lang="en-US" sz="1300">
                <a:solidFill>
                  <a:srgbClr val="1429A0"/>
                </a:solidFill>
                <a:latin typeface="Arial"/>
                <a:ea typeface="Arial"/>
                <a:cs typeface="Arial"/>
                <a:sym typeface="Arial"/>
              </a:rPr>
              <a:t>một số khác biệt về khía cạnh hoặc quan điểm</a:t>
            </a:r>
            <a:r>
              <a:rPr lang="en-US" sz="1300">
                <a:solidFill>
                  <a:srgbClr val="262626"/>
                </a:solidFill>
                <a:latin typeface="Arial"/>
                <a:ea typeface="Arial"/>
                <a:cs typeface="Arial"/>
                <a:sym typeface="Arial"/>
              </a:rPr>
              <a:t>, các phương pháp hình thành nền tảng của mỗi ngành học là rất giống nhau. Trên thực tế, có thể nói rằng nhiều phương pháp học máy dựa trên việc học thống kê dựa trên số liệu thống kê.</a:t>
            </a:r>
            <a:endParaRPr sz="1300">
              <a:solidFill>
                <a:srgbClr val="262626"/>
              </a:solidFill>
              <a:latin typeface="Arial"/>
              <a:ea typeface="Arial"/>
              <a:cs typeface="Arial"/>
              <a:sym typeface="Arial"/>
            </a:endParaRPr>
          </a:p>
        </p:txBody>
      </p:sp>
      <p:grpSp>
        <p:nvGrpSpPr>
          <p:cNvPr id="394" name="Google Shape;394;p15"/>
          <p:cNvGrpSpPr/>
          <p:nvPr/>
        </p:nvGrpSpPr>
        <p:grpSpPr>
          <a:xfrm>
            <a:off x="450000" y="450000"/>
            <a:ext cx="9018000" cy="276999"/>
            <a:chOff x="450000" y="450000"/>
            <a:chExt cx="9018000" cy="276999"/>
          </a:xfrm>
        </p:grpSpPr>
        <p:sp>
          <p:nvSpPr>
            <p:cNvPr id="395" name="Google Shape;395;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Các ngành liên quan đến học máy</a:t>
              </a:r>
              <a:endParaRPr b="1" sz="1800">
                <a:solidFill>
                  <a:schemeClr val="lt1"/>
                </a:solidFill>
                <a:latin typeface="Arial"/>
                <a:ea typeface="Arial"/>
                <a:cs typeface="Arial"/>
                <a:sym typeface="Arial"/>
              </a:endParaRPr>
            </a:p>
          </p:txBody>
        </p:sp>
        <p:sp>
          <p:nvSpPr>
            <p:cNvPr id="396" name="Google Shape;396;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397" name="Google Shape;397;p1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máy và Thống kê số liệu</a:t>
            </a:r>
            <a:endParaRPr sz="1400">
              <a:solidFill>
                <a:schemeClr val="dk1"/>
              </a:solidFill>
              <a:latin typeface="Arial"/>
              <a:ea typeface="Arial"/>
              <a:cs typeface="Arial"/>
              <a:sym typeface="Arial"/>
            </a:endParaRPr>
          </a:p>
        </p:txBody>
      </p:sp>
      <p:grpSp>
        <p:nvGrpSpPr>
          <p:cNvPr id="398" name="Google Shape;398;p15"/>
          <p:cNvGrpSpPr/>
          <p:nvPr/>
        </p:nvGrpSpPr>
        <p:grpSpPr>
          <a:xfrm>
            <a:off x="883622" y="4725144"/>
            <a:ext cx="8316262" cy="1512168"/>
            <a:chOff x="1027763" y="4797152"/>
            <a:chExt cx="8316262" cy="1512168"/>
          </a:xfrm>
        </p:grpSpPr>
        <p:grpSp>
          <p:nvGrpSpPr>
            <p:cNvPr id="399" name="Google Shape;399;p15"/>
            <p:cNvGrpSpPr/>
            <p:nvPr/>
          </p:nvGrpSpPr>
          <p:grpSpPr>
            <a:xfrm>
              <a:off x="1027763" y="4797152"/>
              <a:ext cx="8316262" cy="1512168"/>
              <a:chOff x="467241" y="4437112"/>
              <a:chExt cx="9504301" cy="1728192"/>
            </a:xfrm>
          </p:grpSpPr>
          <p:sp>
            <p:nvSpPr>
              <p:cNvPr id="400" name="Google Shape;400;p15"/>
              <p:cNvSpPr/>
              <p:nvPr/>
            </p:nvSpPr>
            <p:spPr>
              <a:xfrm>
                <a:off x="467241" y="4437112"/>
                <a:ext cx="9504301" cy="172819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1" name="Google Shape;401;p15"/>
              <p:cNvPicPr preferRelativeResize="0"/>
              <p:nvPr/>
            </p:nvPicPr>
            <p:blipFill rotWithShape="1">
              <a:blip r:embed="rId3">
                <a:alphaModFix/>
              </a:blip>
              <a:srcRect b="0" l="0" r="0" t="0"/>
              <a:stretch/>
            </p:blipFill>
            <p:spPr>
              <a:xfrm>
                <a:off x="3302142" y="4552064"/>
                <a:ext cx="3799284" cy="1495217"/>
              </a:xfrm>
              <a:prstGeom prst="rect">
                <a:avLst/>
              </a:prstGeom>
              <a:noFill/>
              <a:ln>
                <a:noFill/>
              </a:ln>
            </p:spPr>
          </p:pic>
        </p:grpSp>
        <p:sp>
          <p:nvSpPr>
            <p:cNvPr id="402" name="Google Shape;402;p15"/>
            <p:cNvSpPr/>
            <p:nvPr/>
          </p:nvSpPr>
          <p:spPr>
            <a:xfrm>
              <a:off x="6967761" y="5331479"/>
              <a:ext cx="877163"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Thống kê số liệu</a:t>
              </a:r>
              <a:endParaRPr sz="1300">
                <a:solidFill>
                  <a:srgbClr val="262626"/>
                </a:solidFill>
                <a:latin typeface="Arial"/>
                <a:ea typeface="Arial"/>
                <a:cs typeface="Arial"/>
                <a:sym typeface="Arial"/>
              </a:endParaRPr>
            </a:p>
          </p:txBody>
        </p:sp>
        <p:sp>
          <p:nvSpPr>
            <p:cNvPr id="403" name="Google Shape;403;p15"/>
            <p:cNvSpPr/>
            <p:nvPr/>
          </p:nvSpPr>
          <p:spPr>
            <a:xfrm>
              <a:off x="1940793" y="5431507"/>
              <a:ext cx="165618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Học máy</a:t>
              </a:r>
              <a:endParaRPr sz="1300">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6"/>
          <p:cNvSpPr/>
          <p:nvPr/>
        </p:nvSpPr>
        <p:spPr>
          <a:xfrm>
            <a:off x="702940" y="1700808"/>
            <a:ext cx="8632825" cy="235626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Khai thác dữ liệu là gì?:</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đề cập đến một hoạt động khai thác đào thông tin hữu ích từ kho dữ liệu lớn.</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Đó là một loạt các quy trình giúp các công ty đưa ra quyết định để đảm bảo khả năng cạnh tranh bằng cách tìm và mô hình hóa các mối quan hệ, mẫu và quy tắc giữa dữ liệu hiện có trong một lượng lớn dữ liệu.</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máy cũng liên quan sâu sắc đến khai thác dữ liệu ở chỗ nó trích xuất các quy tắc hữu ích, biểu thức tri thức hoặc tiêu chí đánh giá từ dữ liệu.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a:t>
            </a:r>
            <a:r>
              <a:rPr b="1" lang="en-US" sz="1300">
                <a:solidFill>
                  <a:srgbClr val="1429A0"/>
                </a:solidFill>
                <a:latin typeface="Arial"/>
                <a:ea typeface="Arial"/>
                <a:cs typeface="Arial"/>
                <a:sym typeface="Arial"/>
              </a:rPr>
              <a:t>khai thác dữ liệu </a:t>
            </a:r>
            <a:r>
              <a:rPr b="1" lang="en-US" sz="1300">
                <a:solidFill>
                  <a:srgbClr val="262626"/>
                </a:solidFill>
                <a:latin typeface="Arial"/>
                <a:ea typeface="Arial"/>
                <a:cs typeface="Arial"/>
                <a:sym typeface="Arial"/>
              </a:rPr>
              <a:t>là một quá trình khám phá một cách có hệ thống và tự động các quy tắc hoặc mẫu có ý nghĩa </a:t>
            </a:r>
            <a:r>
              <a:rPr lang="en-US" sz="1300">
                <a:solidFill>
                  <a:srgbClr val="262626"/>
                </a:solidFill>
                <a:latin typeface="Arial"/>
                <a:ea typeface="Arial"/>
                <a:cs typeface="Arial"/>
                <a:sym typeface="Arial"/>
              </a:rPr>
              <a:t>trong dữ liệu được lưu trữ quy mô lớn và trí tuệ hóa chúng, thì </a:t>
            </a:r>
            <a:r>
              <a:rPr b="1" lang="en-US" sz="1300">
                <a:solidFill>
                  <a:srgbClr val="1429A0"/>
                </a:solidFill>
                <a:latin typeface="Arial"/>
                <a:ea typeface="Arial"/>
                <a:cs typeface="Arial"/>
                <a:sym typeface="Arial"/>
              </a:rPr>
              <a:t>học máy </a:t>
            </a:r>
            <a:r>
              <a:rPr b="1" lang="en-US" sz="1300">
                <a:solidFill>
                  <a:srgbClr val="262626"/>
                </a:solidFill>
                <a:latin typeface="Arial"/>
                <a:ea typeface="Arial"/>
                <a:cs typeface="Arial"/>
                <a:sym typeface="Arial"/>
              </a:rPr>
              <a:t>khác ở chỗ nó là một quá trình trong đó các chương trình máy tính học hỏi, đưa ra dự đoán, nghiên cứu và xây dựng thuật toán </a:t>
            </a:r>
            <a:r>
              <a:rPr lang="en-US" sz="1300">
                <a:solidFill>
                  <a:srgbClr val="262626"/>
                </a:solidFill>
                <a:latin typeface="Arial"/>
                <a:ea typeface="Arial"/>
                <a:cs typeface="Arial"/>
                <a:sym typeface="Arial"/>
              </a:rPr>
              <a:t>cho những dữ liệu đó.</a:t>
            </a:r>
            <a:endParaRPr sz="1300">
              <a:solidFill>
                <a:srgbClr val="262626"/>
              </a:solidFill>
              <a:latin typeface="Arial"/>
              <a:ea typeface="Arial"/>
              <a:cs typeface="Arial"/>
              <a:sym typeface="Arial"/>
            </a:endParaRPr>
          </a:p>
        </p:txBody>
      </p:sp>
      <p:grpSp>
        <p:nvGrpSpPr>
          <p:cNvPr id="410" name="Google Shape;410;p16"/>
          <p:cNvGrpSpPr/>
          <p:nvPr/>
        </p:nvGrpSpPr>
        <p:grpSpPr>
          <a:xfrm>
            <a:off x="450000" y="450000"/>
            <a:ext cx="9018000" cy="276999"/>
            <a:chOff x="450000" y="450000"/>
            <a:chExt cx="9018000" cy="276999"/>
          </a:xfrm>
        </p:grpSpPr>
        <p:sp>
          <p:nvSpPr>
            <p:cNvPr id="411" name="Google Shape;411;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Các ngành liên quan đến học máy</a:t>
              </a:r>
              <a:endParaRPr b="1" sz="1800">
                <a:solidFill>
                  <a:schemeClr val="lt1"/>
                </a:solidFill>
                <a:latin typeface="Arial"/>
                <a:ea typeface="Arial"/>
                <a:cs typeface="Arial"/>
                <a:sym typeface="Arial"/>
              </a:endParaRPr>
            </a:p>
          </p:txBody>
        </p:sp>
        <p:sp>
          <p:nvSpPr>
            <p:cNvPr id="412" name="Google Shape;412;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413" name="Google Shape;413;p1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máy và Khai thác dữ liệu</a:t>
            </a:r>
            <a:endParaRPr sz="1400">
              <a:solidFill>
                <a:schemeClr val="dk1"/>
              </a:solidFill>
              <a:latin typeface="Arial"/>
              <a:ea typeface="Arial"/>
              <a:cs typeface="Arial"/>
              <a:sym typeface="Arial"/>
            </a:endParaRPr>
          </a:p>
        </p:txBody>
      </p:sp>
      <p:grpSp>
        <p:nvGrpSpPr>
          <p:cNvPr id="414" name="Google Shape;414;p16"/>
          <p:cNvGrpSpPr/>
          <p:nvPr/>
        </p:nvGrpSpPr>
        <p:grpSpPr>
          <a:xfrm>
            <a:off x="846956" y="4390270"/>
            <a:ext cx="8304163" cy="1775035"/>
            <a:chOff x="725497" y="4304816"/>
            <a:chExt cx="8473761" cy="1811287"/>
          </a:xfrm>
        </p:grpSpPr>
        <p:pic>
          <p:nvPicPr>
            <p:cNvPr id="415" name="Google Shape;415;p16"/>
            <p:cNvPicPr preferRelativeResize="0"/>
            <p:nvPr/>
          </p:nvPicPr>
          <p:blipFill rotWithShape="1">
            <a:blip r:embed="rId3">
              <a:alphaModFix/>
            </a:blip>
            <a:srcRect b="0" l="0" r="0" t="0"/>
            <a:stretch/>
          </p:blipFill>
          <p:spPr>
            <a:xfrm>
              <a:off x="725497" y="4426093"/>
              <a:ext cx="3976761" cy="1656306"/>
            </a:xfrm>
            <a:prstGeom prst="rect">
              <a:avLst/>
            </a:prstGeom>
            <a:noFill/>
            <a:ln>
              <a:noFill/>
            </a:ln>
          </p:spPr>
        </p:pic>
        <p:pic>
          <p:nvPicPr>
            <p:cNvPr id="416" name="Google Shape;416;p16"/>
            <p:cNvPicPr preferRelativeResize="0"/>
            <p:nvPr/>
          </p:nvPicPr>
          <p:blipFill rotWithShape="1">
            <a:blip r:embed="rId4">
              <a:alphaModFix/>
            </a:blip>
            <a:srcRect b="0" l="0" r="0" t="0"/>
            <a:stretch/>
          </p:blipFill>
          <p:spPr>
            <a:xfrm>
              <a:off x="4886330" y="4304816"/>
              <a:ext cx="4312928" cy="1811287"/>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descr="데이터 마이닝 대 기계 학습 대 인공 지능의 차이 - 다른" id="422" name="Google Shape;422;p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데이터 마이닝 대 기계 학습 대 인공 지능의 차이 - 다른" id="423" name="Google Shape;423;p17"/>
          <p:cNvPicPr preferRelativeResize="0"/>
          <p:nvPr/>
        </p:nvPicPr>
        <p:blipFill rotWithShape="1">
          <a:blip r:embed="rId3">
            <a:alphaModFix/>
          </a:blip>
          <a:srcRect b="3393" l="5507" r="3521" t="3581"/>
          <a:stretch/>
        </p:blipFill>
        <p:spPr>
          <a:xfrm>
            <a:off x="7286895" y="4005064"/>
            <a:ext cx="1768973" cy="1739325"/>
          </a:xfrm>
          <a:prstGeom prst="rect">
            <a:avLst/>
          </a:prstGeom>
          <a:noFill/>
          <a:ln>
            <a:noFill/>
          </a:ln>
        </p:spPr>
      </p:pic>
      <p:grpSp>
        <p:nvGrpSpPr>
          <p:cNvPr id="424" name="Google Shape;424;p17"/>
          <p:cNvGrpSpPr/>
          <p:nvPr/>
        </p:nvGrpSpPr>
        <p:grpSpPr>
          <a:xfrm>
            <a:off x="450000" y="450000"/>
            <a:ext cx="9018000" cy="276999"/>
            <a:chOff x="450000" y="450000"/>
            <a:chExt cx="9018000" cy="276999"/>
          </a:xfrm>
        </p:grpSpPr>
        <p:sp>
          <p:nvSpPr>
            <p:cNvPr id="425" name="Google Shape;425;p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Các ngành liên quan đến học máy</a:t>
              </a:r>
              <a:endParaRPr b="1" sz="1800">
                <a:solidFill>
                  <a:schemeClr val="lt1"/>
                </a:solidFill>
                <a:latin typeface="Arial"/>
                <a:ea typeface="Arial"/>
                <a:cs typeface="Arial"/>
                <a:sym typeface="Arial"/>
              </a:endParaRPr>
            </a:p>
          </p:txBody>
        </p:sp>
        <p:sp>
          <p:nvSpPr>
            <p:cNvPr id="426" name="Google Shape;426;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427" name="Google Shape;427;p17"/>
          <p:cNvSpPr/>
          <p:nvPr/>
        </p:nvSpPr>
        <p:spPr>
          <a:xfrm>
            <a:off x="702940" y="1700808"/>
            <a:ext cx="8632825" cy="256145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số liệu truyền thống</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một nhóm mục tiêu và các giả định khác nhau như phân phối hoặc mô hình mẫu được đưa ra trước; và phân tích được tiến hành theo điều kiện tiên quyết này. </a:t>
            </a:r>
            <a:endParaRPr/>
          </a:p>
          <a:p>
            <a:pPr indent="0" lvl="1" marL="355600" marR="0" rtl="0" algn="l">
              <a:spcBef>
                <a:spcPts val="800"/>
              </a:spcBef>
              <a:spcAft>
                <a:spcPts val="0"/>
              </a:spcAft>
              <a:buNone/>
            </a:pPr>
            <a:r>
              <a:rPr b="0" i="0" lang="en-US" sz="1300" u="none" cap="none" strike="noStrike">
                <a:solidFill>
                  <a:srgbClr val="262626"/>
                </a:solidFill>
                <a:latin typeface="Arial"/>
                <a:ea typeface="Arial"/>
                <a:cs typeface="Arial"/>
                <a:sym typeface="Arial"/>
              </a:rPr>
              <a:t>→  Quá trình suy luận toàn bộ tham số của mẫu thông qua quan sát một mẫu.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Khai thác dữ liệu</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Không có điều kiện tiên quyết nào được yêu cầu đối với phân phối hoặc mô hình chắc chắn liên quan đến khảo sát/thử nghiệm mẫu.</a:t>
            </a:r>
            <a:endParaRPr b="0" i="0" sz="1300" u="none" cap="none" strike="noStrike">
              <a:solidFill>
                <a:srgbClr val="262626"/>
              </a:solidFill>
              <a:latin typeface="Arial"/>
              <a:ea typeface="Arial"/>
              <a:cs typeface="Arial"/>
              <a:sym typeface="Arial"/>
            </a:endParaRPr>
          </a:p>
          <a:p>
            <a:pPr indent="0" lvl="1" marL="355600" marR="0" rtl="0" algn="l">
              <a:spcBef>
                <a:spcPts val="800"/>
              </a:spcBef>
              <a:spcAft>
                <a:spcPts val="0"/>
              </a:spcAft>
              <a:buNone/>
            </a:pPr>
            <a:r>
              <a:rPr b="0" i="0" lang="en-US" sz="1300" u="none" cap="none" strike="noStrike">
                <a:solidFill>
                  <a:srgbClr val="262626"/>
                </a:solidFill>
                <a:latin typeface="Arial"/>
                <a:ea typeface="Arial"/>
                <a:cs typeface="Arial"/>
                <a:sym typeface="Arial"/>
              </a:rPr>
              <a:t>→ Quá trình trích xuất thông tin/kiến thức cần thiết bằng cách sử dụng toàn bộ dữ liệu của mẫu.</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một điều kiện tiên quyết là nó cần phải có lượng lớn dữ liệu.</a:t>
            </a:r>
            <a:endParaRPr b="0" i="0" sz="1300" u="none" cap="none" strike="noStrike">
              <a:solidFill>
                <a:srgbClr val="262626"/>
              </a:solidFill>
              <a:latin typeface="Arial"/>
              <a:ea typeface="Arial"/>
              <a:cs typeface="Arial"/>
              <a:sym typeface="Arial"/>
            </a:endParaRPr>
          </a:p>
        </p:txBody>
      </p:sp>
      <p:sp>
        <p:nvSpPr>
          <p:cNvPr id="428" name="Google Shape;428;p1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tích số liệu và Khai thác dữ liệu</a:t>
            </a:r>
            <a:endParaRPr sz="14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grpSp>
        <p:nvGrpSpPr>
          <p:cNvPr id="434" name="Google Shape;434;p19"/>
          <p:cNvGrpSpPr/>
          <p:nvPr/>
        </p:nvGrpSpPr>
        <p:grpSpPr>
          <a:xfrm>
            <a:off x="450000" y="450000"/>
            <a:ext cx="9018000" cy="276999"/>
            <a:chOff x="450000" y="450000"/>
            <a:chExt cx="9018000" cy="276999"/>
          </a:xfrm>
        </p:grpSpPr>
        <p:sp>
          <p:nvSpPr>
            <p:cNvPr id="435" name="Google Shape;435;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436" name="Google Shape;436;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437" name="Google Shape;437;p19"/>
          <p:cNvSpPr/>
          <p:nvPr/>
        </p:nvSpPr>
        <p:spPr>
          <a:xfrm>
            <a:off x="558924" y="1836430"/>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máy và Học sâu</a:t>
            </a:r>
            <a:endParaRPr sz="1400">
              <a:solidFill>
                <a:schemeClr val="dk1"/>
              </a:solidFill>
              <a:latin typeface="Arial"/>
              <a:ea typeface="Arial"/>
              <a:cs typeface="Arial"/>
              <a:sym typeface="Arial"/>
            </a:endParaRPr>
          </a:p>
        </p:txBody>
      </p:sp>
      <p:sp>
        <p:nvSpPr>
          <p:cNvPr id="438" name="Google Shape;438;p19"/>
          <p:cNvSpPr/>
          <p:nvPr/>
        </p:nvSpPr>
        <p:spPr>
          <a:xfrm>
            <a:off x="449998" y="1375101"/>
            <a:ext cx="9289484" cy="3539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00">
                <a:solidFill>
                  <a:srgbClr val="0C0C0C"/>
                </a:solidFill>
                <a:latin typeface="Arial"/>
                <a:ea typeface="Arial"/>
                <a:cs typeface="Arial"/>
                <a:sym typeface="Arial"/>
              </a:rPr>
              <a:t>Các loại và lựa chọn phân tích dữ liệu dựa trên học máy</a:t>
            </a:r>
            <a:endParaRPr b="1" sz="2300">
              <a:solidFill>
                <a:srgbClr val="0C0C0C"/>
              </a:solidFill>
              <a:latin typeface="Arial"/>
              <a:ea typeface="Arial"/>
              <a:cs typeface="Arial"/>
              <a:sym typeface="Arial"/>
            </a:endParaRPr>
          </a:p>
        </p:txBody>
      </p:sp>
      <p:grpSp>
        <p:nvGrpSpPr>
          <p:cNvPr id="439" name="Google Shape;439;p19"/>
          <p:cNvGrpSpPr/>
          <p:nvPr/>
        </p:nvGrpSpPr>
        <p:grpSpPr>
          <a:xfrm>
            <a:off x="558800" y="2132856"/>
            <a:ext cx="8784300" cy="4176380"/>
            <a:chOff x="558800" y="1916832"/>
            <a:chExt cx="8784300" cy="4176380"/>
          </a:xfrm>
        </p:grpSpPr>
        <p:sp>
          <p:nvSpPr>
            <p:cNvPr id="440" name="Google Shape;440;p19"/>
            <p:cNvSpPr/>
            <p:nvPr/>
          </p:nvSpPr>
          <p:spPr>
            <a:xfrm>
              <a:off x="558800" y="2081312"/>
              <a:ext cx="8784300" cy="4011900"/>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19"/>
            <p:cNvSpPr/>
            <p:nvPr/>
          </p:nvSpPr>
          <p:spPr>
            <a:xfrm>
              <a:off x="3438228" y="1916832"/>
              <a:ext cx="30255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1429A0"/>
                  </a:solidFill>
                  <a:latin typeface="Arial"/>
                  <a:ea typeface="Arial"/>
                  <a:cs typeface="Arial"/>
                  <a:sym typeface="Arial"/>
                </a:rPr>
                <a:t>Quy trình học máy</a:t>
              </a:r>
              <a:endParaRPr b="1" sz="1800">
                <a:solidFill>
                  <a:srgbClr val="1429A0"/>
                </a:solidFill>
                <a:latin typeface="Arial"/>
                <a:ea typeface="Arial"/>
                <a:cs typeface="Arial"/>
                <a:sym typeface="Arial"/>
              </a:endParaRPr>
            </a:p>
          </p:txBody>
        </p:sp>
        <p:sp>
          <p:nvSpPr>
            <p:cNvPr id="442" name="Google Shape;442;p19"/>
            <p:cNvSpPr/>
            <p:nvPr/>
          </p:nvSpPr>
          <p:spPr>
            <a:xfrm>
              <a:off x="8014847" y="5805264"/>
              <a:ext cx="1196400" cy="212400"/>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2" lvl="0" marL="398462" marR="0" rtl="0" algn="ctr">
                <a:spcBef>
                  <a:spcPts val="0"/>
                </a:spcBef>
                <a:spcAft>
                  <a:spcPts val="0"/>
                </a:spcAft>
                <a:buNone/>
              </a:pPr>
              <a:r>
                <a:rPr b="1" lang="en-US" sz="1000">
                  <a:solidFill>
                    <a:schemeClr val="lt1"/>
                  </a:solidFill>
                  <a:latin typeface="Arial"/>
                  <a:ea typeface="Arial"/>
                  <a:cs typeface="Arial"/>
                  <a:sym typeface="Arial"/>
                </a:rPr>
                <a:t>MathWorks</a:t>
              </a:r>
              <a:endParaRPr/>
            </a:p>
          </p:txBody>
        </p:sp>
        <p:sp>
          <p:nvSpPr>
            <p:cNvPr id="443" name="Google Shape;443;p19"/>
            <p:cNvSpPr/>
            <p:nvPr/>
          </p:nvSpPr>
          <p:spPr>
            <a:xfrm>
              <a:off x="6771235" y="3231683"/>
              <a:ext cx="1383900" cy="1383900"/>
            </a:xfrm>
            <a:prstGeom prst="rect">
              <a:avLst/>
            </a:prstGeom>
            <a:solidFill>
              <a:schemeClr val="lt1"/>
            </a:solidFill>
            <a:ln cap="flat" cmpd="sng" w="1905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44" name="Google Shape;444;p19"/>
            <p:cNvGrpSpPr/>
            <p:nvPr/>
          </p:nvGrpSpPr>
          <p:grpSpPr>
            <a:xfrm>
              <a:off x="6947683" y="3381732"/>
              <a:ext cx="1060570" cy="1060570"/>
              <a:chOff x="6851314" y="3334131"/>
              <a:chExt cx="1216948" cy="1216948"/>
            </a:xfrm>
          </p:grpSpPr>
          <p:pic>
            <p:nvPicPr>
              <p:cNvPr descr="C:\Users\USER\Downloads\kitten.png" id="445" name="Google Shape;445;p19"/>
              <p:cNvPicPr preferRelativeResize="0"/>
              <p:nvPr/>
            </p:nvPicPr>
            <p:blipFill rotWithShape="1">
              <a:blip r:embed="rId3">
                <a:alphaModFix/>
              </a:blip>
              <a:srcRect b="0" l="0" r="0" t="0"/>
              <a:stretch/>
            </p:blipFill>
            <p:spPr>
              <a:xfrm>
                <a:off x="6851314" y="3334131"/>
                <a:ext cx="1216948" cy="1216948"/>
              </a:xfrm>
              <a:prstGeom prst="rect">
                <a:avLst/>
              </a:prstGeom>
              <a:noFill/>
              <a:ln>
                <a:noFill/>
              </a:ln>
            </p:spPr>
          </p:pic>
          <p:sp>
            <p:nvSpPr>
              <p:cNvPr id="446" name="Google Shape;446;p19"/>
              <p:cNvSpPr/>
              <p:nvPr/>
            </p:nvSpPr>
            <p:spPr>
              <a:xfrm>
                <a:off x="6914547" y="3418579"/>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19"/>
              <p:cNvSpPr/>
              <p:nvPr/>
            </p:nvSpPr>
            <p:spPr>
              <a:xfrm>
                <a:off x="7604259" y="3432785"/>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19"/>
              <p:cNvSpPr/>
              <p:nvPr/>
            </p:nvSpPr>
            <p:spPr>
              <a:xfrm>
                <a:off x="7111683" y="3585185"/>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19"/>
              <p:cNvSpPr/>
              <p:nvPr/>
            </p:nvSpPr>
            <p:spPr>
              <a:xfrm>
                <a:off x="7465653" y="3585185"/>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19"/>
              <p:cNvSpPr/>
              <p:nvPr/>
            </p:nvSpPr>
            <p:spPr>
              <a:xfrm>
                <a:off x="7530468" y="3816168"/>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19"/>
              <p:cNvSpPr/>
              <p:nvPr/>
            </p:nvSpPr>
            <p:spPr>
              <a:xfrm>
                <a:off x="7075683" y="3887390"/>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19"/>
              <p:cNvSpPr/>
              <p:nvPr/>
            </p:nvSpPr>
            <p:spPr>
              <a:xfrm>
                <a:off x="7313572" y="3851390"/>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19"/>
              <p:cNvSpPr/>
              <p:nvPr/>
            </p:nvSpPr>
            <p:spPr>
              <a:xfrm>
                <a:off x="7604259" y="4423516"/>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19"/>
              <p:cNvSpPr/>
              <p:nvPr/>
            </p:nvSpPr>
            <p:spPr>
              <a:xfrm>
                <a:off x="7147683" y="4343154"/>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19"/>
              <p:cNvSpPr/>
              <p:nvPr/>
            </p:nvSpPr>
            <p:spPr>
              <a:xfrm>
                <a:off x="7411952" y="4415154"/>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19"/>
              <p:cNvSpPr/>
              <p:nvPr/>
            </p:nvSpPr>
            <p:spPr>
              <a:xfrm>
                <a:off x="7926247" y="4011358"/>
                <a:ext cx="72000" cy="72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57" name="Google Shape;457;p19"/>
            <p:cNvGrpSpPr/>
            <p:nvPr/>
          </p:nvGrpSpPr>
          <p:grpSpPr>
            <a:xfrm>
              <a:off x="2904396" y="2671173"/>
              <a:ext cx="831518" cy="823009"/>
              <a:chOff x="2987853" y="2557926"/>
              <a:chExt cx="831518" cy="823009"/>
            </a:xfrm>
          </p:grpSpPr>
          <p:grpSp>
            <p:nvGrpSpPr>
              <p:cNvPr id="458" name="Google Shape;458;p19"/>
              <p:cNvGrpSpPr/>
              <p:nvPr/>
            </p:nvGrpSpPr>
            <p:grpSpPr>
              <a:xfrm>
                <a:off x="2987853" y="2557926"/>
                <a:ext cx="831518" cy="823009"/>
                <a:chOff x="2987853" y="2557926"/>
                <a:chExt cx="831518" cy="823009"/>
              </a:xfrm>
            </p:grpSpPr>
            <p:sp>
              <p:nvSpPr>
                <p:cNvPr id="459" name="Google Shape;459;p19"/>
                <p:cNvSpPr/>
                <p:nvPr/>
              </p:nvSpPr>
              <p:spPr>
                <a:xfrm>
                  <a:off x="3114371" y="2557926"/>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19"/>
                <p:cNvSpPr/>
                <p:nvPr/>
              </p:nvSpPr>
              <p:spPr>
                <a:xfrm>
                  <a:off x="3051112" y="2616931"/>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19"/>
                <p:cNvSpPr/>
                <p:nvPr/>
              </p:nvSpPr>
              <p:spPr>
                <a:xfrm>
                  <a:off x="2987853" y="2675935"/>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C:\Users\USER\Downloads\cat.png" id="462" name="Google Shape;462;p19"/>
              <p:cNvPicPr preferRelativeResize="0"/>
              <p:nvPr/>
            </p:nvPicPr>
            <p:blipFill rotWithShape="1">
              <a:blip r:embed="rId4">
                <a:alphaModFix/>
              </a:blip>
              <a:srcRect b="0" l="0" r="0" t="0"/>
              <a:stretch/>
            </p:blipFill>
            <p:spPr>
              <a:xfrm>
                <a:off x="3082703" y="2775526"/>
                <a:ext cx="513480" cy="513480"/>
              </a:xfrm>
              <a:prstGeom prst="rect">
                <a:avLst/>
              </a:prstGeom>
              <a:noFill/>
              <a:ln>
                <a:noFill/>
              </a:ln>
            </p:spPr>
          </p:pic>
        </p:grpSp>
        <p:grpSp>
          <p:nvGrpSpPr>
            <p:cNvPr id="463" name="Google Shape;463;p19"/>
            <p:cNvGrpSpPr/>
            <p:nvPr/>
          </p:nvGrpSpPr>
          <p:grpSpPr>
            <a:xfrm>
              <a:off x="2904396" y="4444886"/>
              <a:ext cx="831518" cy="823009"/>
              <a:chOff x="1242272" y="4698669"/>
              <a:chExt cx="831518" cy="823009"/>
            </a:xfrm>
          </p:grpSpPr>
          <p:sp>
            <p:nvSpPr>
              <p:cNvPr id="464" name="Google Shape;464;p19"/>
              <p:cNvSpPr/>
              <p:nvPr/>
            </p:nvSpPr>
            <p:spPr>
              <a:xfrm>
                <a:off x="1368790" y="4698669"/>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19"/>
              <p:cNvSpPr/>
              <p:nvPr/>
            </p:nvSpPr>
            <p:spPr>
              <a:xfrm>
                <a:off x="1305531" y="4757674"/>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19"/>
              <p:cNvSpPr/>
              <p:nvPr/>
            </p:nvSpPr>
            <p:spPr>
              <a:xfrm>
                <a:off x="1242272" y="4816678"/>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C:\Users\USER\Downloads\parrot.png" id="467" name="Google Shape;467;p19"/>
            <p:cNvPicPr preferRelativeResize="0"/>
            <p:nvPr/>
          </p:nvPicPr>
          <p:blipFill rotWithShape="1">
            <a:blip r:embed="rId5">
              <a:alphaModFix/>
            </a:blip>
            <a:srcRect b="0" l="0" r="0" t="0"/>
            <a:stretch/>
          </p:blipFill>
          <p:spPr>
            <a:xfrm>
              <a:off x="3000059" y="4634915"/>
              <a:ext cx="561094" cy="561094"/>
            </a:xfrm>
            <a:prstGeom prst="rect">
              <a:avLst/>
            </a:prstGeom>
            <a:noFill/>
            <a:ln>
              <a:noFill/>
            </a:ln>
          </p:spPr>
        </p:pic>
        <p:sp>
          <p:nvSpPr>
            <p:cNvPr id="468" name="Google Shape;468;p19"/>
            <p:cNvSpPr/>
            <p:nvPr/>
          </p:nvSpPr>
          <p:spPr>
            <a:xfrm>
              <a:off x="3075081" y="4735832"/>
              <a:ext cx="36000" cy="36000"/>
            </a:xfrm>
            <a:prstGeom prst="ellipse">
              <a:avLst/>
            </a:prstGeom>
            <a:solidFill>
              <a:srgbClr val="00C3B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19"/>
            <p:cNvSpPr/>
            <p:nvPr/>
          </p:nvSpPr>
          <p:spPr>
            <a:xfrm>
              <a:off x="3142192" y="4708673"/>
              <a:ext cx="36000" cy="36000"/>
            </a:xfrm>
            <a:prstGeom prst="ellipse">
              <a:avLst/>
            </a:prstGeom>
            <a:solidFill>
              <a:srgbClr val="00C3B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19"/>
            <p:cNvSpPr/>
            <p:nvPr/>
          </p:nvSpPr>
          <p:spPr>
            <a:xfrm>
              <a:off x="3173881" y="4800199"/>
              <a:ext cx="36000" cy="36000"/>
            </a:xfrm>
            <a:prstGeom prst="ellipse">
              <a:avLst/>
            </a:prstGeom>
            <a:solidFill>
              <a:srgbClr val="00C3B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Google Shape;471;p19"/>
            <p:cNvSpPr/>
            <p:nvPr/>
          </p:nvSpPr>
          <p:spPr>
            <a:xfrm>
              <a:off x="3169165" y="4856458"/>
              <a:ext cx="36000" cy="36000"/>
            </a:xfrm>
            <a:prstGeom prst="ellipse">
              <a:avLst/>
            </a:prstGeom>
            <a:solidFill>
              <a:srgbClr val="00C3B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19"/>
            <p:cNvSpPr/>
            <p:nvPr/>
          </p:nvSpPr>
          <p:spPr>
            <a:xfrm>
              <a:off x="3209211" y="5051283"/>
              <a:ext cx="36000" cy="36000"/>
            </a:xfrm>
            <a:prstGeom prst="ellipse">
              <a:avLst/>
            </a:prstGeom>
            <a:solidFill>
              <a:srgbClr val="00C3B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19"/>
            <p:cNvSpPr/>
            <p:nvPr/>
          </p:nvSpPr>
          <p:spPr>
            <a:xfrm>
              <a:off x="3280606" y="4920964"/>
              <a:ext cx="36000" cy="36000"/>
            </a:xfrm>
            <a:prstGeom prst="ellipse">
              <a:avLst/>
            </a:prstGeom>
            <a:solidFill>
              <a:srgbClr val="00C3B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74" name="Google Shape;474;p19"/>
            <p:cNvGrpSpPr/>
            <p:nvPr/>
          </p:nvGrpSpPr>
          <p:grpSpPr>
            <a:xfrm>
              <a:off x="2904396" y="3558029"/>
              <a:ext cx="831518" cy="823009"/>
              <a:chOff x="1242272" y="3783237"/>
              <a:chExt cx="831518" cy="823009"/>
            </a:xfrm>
          </p:grpSpPr>
          <p:sp>
            <p:nvSpPr>
              <p:cNvPr id="475" name="Google Shape;475;p19"/>
              <p:cNvSpPr/>
              <p:nvPr/>
            </p:nvSpPr>
            <p:spPr>
              <a:xfrm>
                <a:off x="1368790" y="3783237"/>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19"/>
              <p:cNvSpPr/>
              <p:nvPr/>
            </p:nvSpPr>
            <p:spPr>
              <a:xfrm>
                <a:off x="1305531" y="3842242"/>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19"/>
              <p:cNvSpPr/>
              <p:nvPr/>
            </p:nvSpPr>
            <p:spPr>
              <a:xfrm>
                <a:off x="1242272" y="3901246"/>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C:\Users\USER\Downloads\shiba.png" id="478" name="Google Shape;478;p19"/>
            <p:cNvPicPr preferRelativeResize="0"/>
            <p:nvPr/>
          </p:nvPicPr>
          <p:blipFill rotWithShape="1">
            <a:blip r:embed="rId6">
              <a:alphaModFix/>
            </a:blip>
            <a:srcRect b="0" l="0" r="0" t="0"/>
            <a:stretch/>
          </p:blipFill>
          <p:spPr>
            <a:xfrm>
              <a:off x="2981843" y="3746198"/>
              <a:ext cx="550240" cy="550240"/>
            </a:xfrm>
            <a:prstGeom prst="rect">
              <a:avLst/>
            </a:prstGeom>
            <a:noFill/>
            <a:ln>
              <a:noFill/>
            </a:ln>
          </p:spPr>
        </p:pic>
        <p:grpSp>
          <p:nvGrpSpPr>
            <p:cNvPr id="479" name="Google Shape;479;p19"/>
            <p:cNvGrpSpPr/>
            <p:nvPr/>
          </p:nvGrpSpPr>
          <p:grpSpPr>
            <a:xfrm>
              <a:off x="1588153" y="3558029"/>
              <a:ext cx="831518" cy="823009"/>
              <a:chOff x="129476" y="3783237"/>
              <a:chExt cx="831518" cy="823009"/>
            </a:xfrm>
          </p:grpSpPr>
          <p:sp>
            <p:nvSpPr>
              <p:cNvPr id="480" name="Google Shape;480;p19"/>
              <p:cNvSpPr/>
              <p:nvPr/>
            </p:nvSpPr>
            <p:spPr>
              <a:xfrm>
                <a:off x="255994" y="3783237"/>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19"/>
              <p:cNvSpPr/>
              <p:nvPr/>
            </p:nvSpPr>
            <p:spPr>
              <a:xfrm>
                <a:off x="192735" y="3842242"/>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19"/>
              <p:cNvSpPr/>
              <p:nvPr/>
            </p:nvSpPr>
            <p:spPr>
              <a:xfrm>
                <a:off x="129476" y="3901246"/>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83" name="Google Shape;483;p19"/>
            <p:cNvGrpSpPr/>
            <p:nvPr/>
          </p:nvGrpSpPr>
          <p:grpSpPr>
            <a:xfrm>
              <a:off x="1588153" y="2671173"/>
              <a:ext cx="831518" cy="823009"/>
              <a:chOff x="129476" y="2867806"/>
              <a:chExt cx="831518" cy="823009"/>
            </a:xfrm>
          </p:grpSpPr>
          <p:sp>
            <p:nvSpPr>
              <p:cNvPr id="484" name="Google Shape;484;p19"/>
              <p:cNvSpPr/>
              <p:nvPr/>
            </p:nvSpPr>
            <p:spPr>
              <a:xfrm>
                <a:off x="255994" y="2867806"/>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19"/>
              <p:cNvSpPr/>
              <p:nvPr/>
            </p:nvSpPr>
            <p:spPr>
              <a:xfrm>
                <a:off x="192735" y="2926811"/>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19"/>
              <p:cNvSpPr/>
              <p:nvPr/>
            </p:nvSpPr>
            <p:spPr>
              <a:xfrm>
                <a:off x="129476" y="2985815"/>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87" name="Google Shape;487;p19"/>
            <p:cNvSpPr/>
            <p:nvPr/>
          </p:nvSpPr>
          <p:spPr>
            <a:xfrm>
              <a:off x="3852376" y="2760607"/>
              <a:ext cx="236719" cy="2326676"/>
            </a:xfrm>
            <a:custGeom>
              <a:rect b="b" l="l" r="r" t="t"/>
              <a:pathLst>
                <a:path extrusionOk="0" h="2326676" w="236719">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extrusionOk="0" fill="none" h="2326676" w="236719">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noFill/>
            <a:ln cap="flat" cmpd="sng" w="1905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19"/>
            <p:cNvSpPr/>
            <p:nvPr/>
          </p:nvSpPr>
          <p:spPr>
            <a:xfrm>
              <a:off x="1482575" y="2443660"/>
              <a:ext cx="1049400" cy="200100"/>
            </a:xfrm>
            <a:prstGeom prst="rect">
              <a:avLst/>
            </a:prstGeom>
            <a:noFill/>
            <a:ln>
              <a:noFill/>
            </a:ln>
          </p:spPr>
          <p:txBody>
            <a:bodyPr anchorCtr="0" anchor="ctr" bIns="0" lIns="0" spcFirstLastPara="1" rIns="0" wrap="square" tIns="0">
              <a:spAutoFit/>
            </a:bodyPr>
            <a:lstStyle/>
            <a:p>
              <a:pPr indent="-398462" lvl="0" marL="398462" marR="0" rtl="0" algn="ctr">
                <a:spcBef>
                  <a:spcPts val="0"/>
                </a:spcBef>
                <a:spcAft>
                  <a:spcPts val="0"/>
                </a:spcAft>
                <a:buNone/>
              </a:pPr>
              <a:r>
                <a:rPr lang="en-US" sz="1300">
                  <a:solidFill>
                    <a:srgbClr val="262626"/>
                  </a:solidFill>
                  <a:latin typeface="Arial"/>
                  <a:ea typeface="Arial"/>
                  <a:cs typeface="Arial"/>
                  <a:sym typeface="Arial"/>
                </a:rPr>
                <a:t>Dữ liệu đào tạo</a:t>
              </a:r>
              <a:endParaRPr sz="1300">
                <a:solidFill>
                  <a:srgbClr val="262626"/>
                </a:solidFill>
                <a:latin typeface="Arial"/>
                <a:ea typeface="Arial"/>
                <a:cs typeface="Arial"/>
                <a:sym typeface="Arial"/>
              </a:endParaRPr>
            </a:p>
          </p:txBody>
        </p:sp>
        <p:sp>
          <p:nvSpPr>
            <p:cNvPr id="489" name="Google Shape;489;p19"/>
            <p:cNvSpPr/>
            <p:nvPr/>
          </p:nvSpPr>
          <p:spPr>
            <a:xfrm>
              <a:off x="2706030" y="2443660"/>
              <a:ext cx="1362600" cy="200100"/>
            </a:xfrm>
            <a:prstGeom prst="rect">
              <a:avLst/>
            </a:prstGeom>
            <a:noFill/>
            <a:ln>
              <a:noFill/>
            </a:ln>
          </p:spPr>
          <p:txBody>
            <a:bodyPr anchorCtr="0" anchor="ctr" bIns="0" lIns="0" spcFirstLastPara="1" rIns="0" wrap="square" tIns="0">
              <a:spAutoFit/>
            </a:bodyPr>
            <a:lstStyle/>
            <a:p>
              <a:pPr indent="-398462" lvl="0" marL="398462" marR="0" rtl="0" algn="ctr">
                <a:spcBef>
                  <a:spcPts val="0"/>
                </a:spcBef>
                <a:spcAft>
                  <a:spcPts val="0"/>
                </a:spcAft>
                <a:buNone/>
              </a:pPr>
              <a:r>
                <a:rPr lang="en-US" sz="1300">
                  <a:solidFill>
                    <a:srgbClr val="262626"/>
                  </a:solidFill>
                  <a:latin typeface="Arial"/>
                  <a:ea typeface="Arial"/>
                  <a:cs typeface="Arial"/>
                  <a:sym typeface="Arial"/>
                </a:rPr>
                <a:t>Trích xuất tính năng</a:t>
              </a:r>
              <a:endParaRPr sz="1300">
                <a:solidFill>
                  <a:srgbClr val="262626"/>
                </a:solidFill>
                <a:latin typeface="Arial"/>
                <a:ea typeface="Arial"/>
                <a:cs typeface="Arial"/>
                <a:sym typeface="Arial"/>
              </a:endParaRPr>
            </a:p>
          </p:txBody>
        </p:sp>
        <p:sp>
          <p:nvSpPr>
            <p:cNvPr id="490" name="Google Shape;490;p19"/>
            <p:cNvSpPr/>
            <p:nvPr/>
          </p:nvSpPr>
          <p:spPr>
            <a:xfrm>
              <a:off x="2370412" y="5436269"/>
              <a:ext cx="306000" cy="109800"/>
            </a:xfrm>
            <a:prstGeom prst="rightArrow">
              <a:avLst>
                <a:gd fmla="val 50000" name="adj1"/>
                <a:gd fmla="val 50000" name="adj2"/>
              </a:avLst>
            </a:prstGeom>
            <a:solidFill>
              <a:srgbClr val="336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19"/>
            <p:cNvSpPr/>
            <p:nvPr/>
          </p:nvSpPr>
          <p:spPr>
            <a:xfrm>
              <a:off x="3776886" y="5436269"/>
              <a:ext cx="306000" cy="109800"/>
            </a:xfrm>
            <a:prstGeom prst="rightArrow">
              <a:avLst>
                <a:gd fmla="val 50000" name="adj1"/>
                <a:gd fmla="val 50000" name="adj2"/>
              </a:avLst>
            </a:prstGeom>
            <a:solidFill>
              <a:srgbClr val="336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19"/>
            <p:cNvSpPr/>
            <p:nvPr/>
          </p:nvSpPr>
          <p:spPr>
            <a:xfrm>
              <a:off x="6054163" y="5436269"/>
              <a:ext cx="306000" cy="109800"/>
            </a:xfrm>
            <a:prstGeom prst="rightArrow">
              <a:avLst>
                <a:gd fmla="val 50000" name="adj1"/>
                <a:gd fmla="val 50000" name="adj2"/>
              </a:avLst>
            </a:prstGeom>
            <a:solidFill>
              <a:srgbClr val="336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 name="Google Shape;493;p19"/>
            <p:cNvSpPr/>
            <p:nvPr/>
          </p:nvSpPr>
          <p:spPr>
            <a:xfrm>
              <a:off x="1529480" y="5365118"/>
              <a:ext cx="1049100"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398462" lvl="0" marL="398462" marR="0" rtl="0" algn="ctr">
                <a:spcBef>
                  <a:spcPts val="0"/>
                </a:spcBef>
                <a:spcAft>
                  <a:spcPts val="0"/>
                </a:spcAft>
                <a:buNone/>
              </a:pPr>
              <a:r>
                <a:rPr b="1" lang="en-US" sz="1400">
                  <a:solidFill>
                    <a:srgbClr val="3F3F3F"/>
                  </a:solidFill>
                  <a:latin typeface="Arial"/>
                  <a:ea typeface="Arial"/>
                  <a:cs typeface="Arial"/>
                  <a:sym typeface="Arial"/>
                </a:rPr>
                <a:t>HÌNH ẢNH</a:t>
              </a:r>
              <a:endParaRPr b="1" sz="1400">
                <a:solidFill>
                  <a:srgbClr val="3F3F3F"/>
                </a:solidFill>
                <a:latin typeface="Arial"/>
                <a:ea typeface="Arial"/>
                <a:cs typeface="Arial"/>
                <a:sym typeface="Arial"/>
              </a:endParaRPr>
            </a:p>
          </p:txBody>
        </p:sp>
        <p:sp>
          <p:nvSpPr>
            <p:cNvPr id="494" name="Google Shape;494;p19"/>
            <p:cNvSpPr/>
            <p:nvPr/>
          </p:nvSpPr>
          <p:spPr>
            <a:xfrm>
              <a:off x="2681005" y="5365118"/>
              <a:ext cx="1138500"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398462" lvl="0" marL="398462" marR="0" rtl="0" algn="ctr">
                <a:spcBef>
                  <a:spcPts val="0"/>
                </a:spcBef>
                <a:spcAft>
                  <a:spcPts val="0"/>
                </a:spcAft>
                <a:buNone/>
              </a:pPr>
              <a:r>
                <a:rPr b="1" lang="en-US" sz="1400">
                  <a:solidFill>
                    <a:srgbClr val="3F3F3F"/>
                  </a:solidFill>
                  <a:latin typeface="Arial"/>
                  <a:ea typeface="Arial"/>
                  <a:cs typeface="Arial"/>
                  <a:sym typeface="Arial"/>
                </a:rPr>
                <a:t>TÍNH NĂNG</a:t>
              </a:r>
              <a:endParaRPr b="1" sz="1400">
                <a:solidFill>
                  <a:srgbClr val="3F3F3F"/>
                </a:solidFill>
                <a:latin typeface="Arial"/>
                <a:ea typeface="Arial"/>
                <a:cs typeface="Arial"/>
                <a:sym typeface="Arial"/>
              </a:endParaRPr>
            </a:p>
          </p:txBody>
        </p:sp>
        <p:sp>
          <p:nvSpPr>
            <p:cNvPr id="495" name="Google Shape;495;p19"/>
            <p:cNvSpPr/>
            <p:nvPr/>
          </p:nvSpPr>
          <p:spPr>
            <a:xfrm>
              <a:off x="4185281" y="5248980"/>
              <a:ext cx="1948500" cy="484200"/>
            </a:xfrm>
            <a:prstGeom prst="roundRect">
              <a:avLst>
                <a:gd fmla="val 16667" name="adj"/>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398462" lvl="0" marL="398462" marR="0" rtl="0" algn="ctr">
                <a:spcBef>
                  <a:spcPts val="0"/>
                </a:spcBef>
                <a:spcAft>
                  <a:spcPts val="0"/>
                </a:spcAft>
                <a:buNone/>
              </a:pPr>
              <a:r>
                <a:rPr lang="en-US" sz="1400">
                  <a:solidFill>
                    <a:srgbClr val="3F3F3F"/>
                  </a:solidFill>
                  <a:latin typeface="Arial"/>
                  <a:ea typeface="Arial"/>
                  <a:cs typeface="Arial"/>
                  <a:sym typeface="Arial"/>
                </a:rPr>
                <a:t>HỌC MÁY</a:t>
              </a:r>
              <a:endParaRPr sz="1400">
                <a:solidFill>
                  <a:srgbClr val="3F3F3F"/>
                </a:solidFill>
                <a:latin typeface="Arial"/>
                <a:ea typeface="Arial"/>
                <a:cs typeface="Arial"/>
                <a:sym typeface="Arial"/>
              </a:endParaRPr>
            </a:p>
          </p:txBody>
        </p:sp>
        <p:sp>
          <p:nvSpPr>
            <p:cNvPr id="496" name="Google Shape;496;p19"/>
            <p:cNvSpPr/>
            <p:nvPr/>
          </p:nvSpPr>
          <p:spPr>
            <a:xfrm>
              <a:off x="6494840" y="5365118"/>
              <a:ext cx="1895100"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398462" lvl="0" marL="398462" marR="0" rtl="0" algn="ctr">
                <a:spcBef>
                  <a:spcPts val="0"/>
                </a:spcBef>
                <a:spcAft>
                  <a:spcPts val="0"/>
                </a:spcAft>
                <a:buNone/>
              </a:pPr>
              <a:r>
                <a:rPr b="1" lang="en-US" sz="1400">
                  <a:solidFill>
                    <a:srgbClr val="3F3F3F"/>
                  </a:solidFill>
                  <a:latin typeface="Arial"/>
                  <a:ea typeface="Arial"/>
                  <a:cs typeface="Arial"/>
                  <a:sym typeface="Arial"/>
                </a:rPr>
                <a:t>ĐỐI TƯỢNG LÀ GÌ</a:t>
              </a:r>
              <a:endParaRPr b="1" sz="1400">
                <a:solidFill>
                  <a:srgbClr val="3F3F3F"/>
                </a:solidFill>
                <a:latin typeface="Arial"/>
                <a:ea typeface="Arial"/>
                <a:cs typeface="Arial"/>
                <a:sym typeface="Arial"/>
              </a:endParaRPr>
            </a:p>
          </p:txBody>
        </p:sp>
        <p:sp>
          <p:nvSpPr>
            <p:cNvPr id="497" name="Google Shape;497;p19"/>
            <p:cNvSpPr/>
            <p:nvPr/>
          </p:nvSpPr>
          <p:spPr>
            <a:xfrm>
              <a:off x="6883450" y="2997455"/>
              <a:ext cx="1188900" cy="200100"/>
            </a:xfrm>
            <a:prstGeom prst="rect">
              <a:avLst/>
            </a:prstGeom>
            <a:noFill/>
            <a:ln>
              <a:noFill/>
            </a:ln>
          </p:spPr>
          <p:txBody>
            <a:bodyPr anchorCtr="0" anchor="ctr" bIns="0" lIns="0" spcFirstLastPara="1" rIns="0" wrap="square" tIns="0">
              <a:spAutoFit/>
            </a:bodyPr>
            <a:lstStyle/>
            <a:p>
              <a:pPr indent="-398462" lvl="0" marL="398462" marR="0" rtl="0" algn="ctr">
                <a:spcBef>
                  <a:spcPts val="0"/>
                </a:spcBef>
                <a:spcAft>
                  <a:spcPts val="0"/>
                </a:spcAft>
                <a:buNone/>
              </a:pPr>
              <a:r>
                <a:rPr lang="en-US" sz="1300">
                  <a:solidFill>
                    <a:srgbClr val="262626"/>
                  </a:solidFill>
                  <a:latin typeface="Arial"/>
                  <a:ea typeface="Arial"/>
                  <a:cs typeface="Arial"/>
                  <a:sym typeface="Arial"/>
                </a:rPr>
                <a:t>Dữ liệu kiểm tra</a:t>
              </a:r>
              <a:endParaRPr sz="1300">
                <a:solidFill>
                  <a:srgbClr val="262626"/>
                </a:solidFill>
                <a:latin typeface="Arial"/>
                <a:ea typeface="Arial"/>
                <a:cs typeface="Arial"/>
                <a:sym typeface="Arial"/>
              </a:endParaRPr>
            </a:p>
          </p:txBody>
        </p:sp>
        <p:sp>
          <p:nvSpPr>
            <p:cNvPr id="498" name="Google Shape;498;p19"/>
            <p:cNvSpPr/>
            <p:nvPr/>
          </p:nvSpPr>
          <p:spPr>
            <a:xfrm>
              <a:off x="6999303" y="4667368"/>
              <a:ext cx="927900" cy="200100"/>
            </a:xfrm>
            <a:prstGeom prst="rect">
              <a:avLst/>
            </a:prstGeom>
            <a:noFill/>
            <a:ln>
              <a:noFill/>
            </a:ln>
          </p:spPr>
          <p:txBody>
            <a:bodyPr anchorCtr="0" anchor="ctr" bIns="0" lIns="0" spcFirstLastPara="1" rIns="0" wrap="square" tIns="0">
              <a:spAutoFit/>
            </a:bodyPr>
            <a:lstStyle/>
            <a:p>
              <a:pPr indent="-398462" lvl="0" marL="398462" marR="0" rtl="0" algn="ctr">
                <a:spcBef>
                  <a:spcPts val="0"/>
                </a:spcBef>
                <a:spcAft>
                  <a:spcPts val="0"/>
                </a:spcAft>
                <a:buNone/>
              </a:pPr>
              <a:r>
                <a:rPr lang="en-US" sz="1300">
                  <a:solidFill>
                    <a:srgbClr val="262626"/>
                  </a:solidFill>
                  <a:latin typeface="Arial"/>
                  <a:ea typeface="Arial"/>
                  <a:cs typeface="Arial"/>
                  <a:sym typeface="Arial"/>
                </a:rPr>
                <a:t>Mèo</a:t>
              </a:r>
              <a:endParaRPr sz="1300">
                <a:solidFill>
                  <a:srgbClr val="262626"/>
                </a:solidFill>
                <a:latin typeface="Arial"/>
                <a:ea typeface="Arial"/>
                <a:cs typeface="Arial"/>
                <a:sym typeface="Arial"/>
              </a:endParaRPr>
            </a:p>
          </p:txBody>
        </p:sp>
        <p:sp>
          <p:nvSpPr>
            <p:cNvPr id="499" name="Google Shape;499;p19"/>
            <p:cNvSpPr/>
            <p:nvPr/>
          </p:nvSpPr>
          <p:spPr>
            <a:xfrm>
              <a:off x="6095648" y="3673097"/>
              <a:ext cx="399300" cy="501300"/>
            </a:xfrm>
            <a:prstGeom prst="chevron">
              <a:avLst>
                <a:gd fmla="val 50000" name="adj"/>
              </a:avLst>
            </a:prstGeom>
            <a:solidFill>
              <a:srgbClr val="336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500" name="Google Shape;500;p19"/>
            <p:cNvGrpSpPr/>
            <p:nvPr/>
          </p:nvGrpSpPr>
          <p:grpSpPr>
            <a:xfrm>
              <a:off x="4069595" y="2789182"/>
              <a:ext cx="1984500" cy="2058347"/>
              <a:chOff x="4357064" y="3174154"/>
              <a:chExt cx="1984500" cy="2058347"/>
            </a:xfrm>
          </p:grpSpPr>
          <p:sp>
            <p:nvSpPr>
              <p:cNvPr id="501" name="Google Shape;501;p19"/>
              <p:cNvSpPr/>
              <p:nvPr/>
            </p:nvSpPr>
            <p:spPr>
              <a:xfrm>
                <a:off x="4357064" y="3174154"/>
                <a:ext cx="1984500" cy="400200"/>
              </a:xfrm>
              <a:prstGeom prst="rect">
                <a:avLst/>
              </a:prstGeom>
              <a:noFill/>
              <a:ln>
                <a:noFill/>
              </a:ln>
            </p:spPr>
            <p:txBody>
              <a:bodyPr anchorCtr="0" anchor="ctr" bIns="0" lIns="0" spcFirstLastPara="1" rIns="0" wrap="square" tIns="0">
                <a:spAutoFit/>
              </a:bodyPr>
              <a:lstStyle/>
              <a:p>
                <a:pPr indent="-398462" lvl="0" marL="398462" marR="0" rtl="0" algn="ctr">
                  <a:spcBef>
                    <a:spcPts val="0"/>
                  </a:spcBef>
                  <a:spcAft>
                    <a:spcPts val="0"/>
                  </a:spcAft>
                  <a:buNone/>
                </a:pPr>
                <a:r>
                  <a:rPr lang="en-US" sz="1300">
                    <a:solidFill>
                      <a:srgbClr val="262626"/>
                    </a:solidFill>
                    <a:latin typeface="Arial"/>
                    <a:ea typeface="Arial"/>
                    <a:cs typeface="Arial"/>
                    <a:sym typeface="Arial"/>
                  </a:rPr>
                  <a:t>Học máy</a:t>
                </a:r>
                <a:endParaRPr sz="1300">
                  <a:solidFill>
                    <a:srgbClr val="262626"/>
                  </a:solidFill>
                  <a:latin typeface="Arial"/>
                  <a:ea typeface="Arial"/>
                  <a:cs typeface="Arial"/>
                  <a:sym typeface="Arial"/>
                </a:endParaRPr>
              </a:p>
              <a:p>
                <a:pPr indent="-398462" lvl="0" marL="398462" marR="0" rtl="0" algn="ctr">
                  <a:spcBef>
                    <a:spcPts val="0"/>
                  </a:spcBef>
                  <a:spcAft>
                    <a:spcPts val="0"/>
                  </a:spcAft>
                  <a:buNone/>
                </a:pPr>
                <a:r>
                  <a:rPr lang="en-US" sz="1300">
                    <a:solidFill>
                      <a:srgbClr val="262626"/>
                    </a:solidFill>
                    <a:latin typeface="Arial"/>
                    <a:ea typeface="Arial"/>
                    <a:cs typeface="Arial"/>
                    <a:sym typeface="Arial"/>
                  </a:rPr>
                  <a:t>Phân loại mô hình</a:t>
                </a:r>
                <a:endParaRPr/>
              </a:p>
            </p:txBody>
          </p:sp>
          <p:grpSp>
            <p:nvGrpSpPr>
              <p:cNvPr id="502" name="Google Shape;502;p19"/>
              <p:cNvGrpSpPr/>
              <p:nvPr/>
            </p:nvGrpSpPr>
            <p:grpSpPr>
              <a:xfrm>
                <a:off x="4677891" y="3564934"/>
                <a:ext cx="1476788" cy="1667567"/>
                <a:chOff x="4677891" y="3564934"/>
                <a:chExt cx="1476788" cy="1667567"/>
              </a:xfrm>
            </p:grpSpPr>
            <p:sp>
              <p:nvSpPr>
                <p:cNvPr id="503" name="Google Shape;503;p19"/>
                <p:cNvSpPr/>
                <p:nvPr/>
              </p:nvSpPr>
              <p:spPr>
                <a:xfrm>
                  <a:off x="4926788" y="3618830"/>
                  <a:ext cx="948600" cy="1385400"/>
                </a:xfrm>
                <a:prstGeom prst="rect">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19"/>
                <p:cNvSpPr/>
                <p:nvPr/>
              </p:nvSpPr>
              <p:spPr>
                <a:xfrm>
                  <a:off x="4677891" y="3618830"/>
                  <a:ext cx="506985" cy="1381971"/>
                </a:xfrm>
                <a:custGeom>
                  <a:rect b="b" l="l" r="r" t="t"/>
                  <a:pathLst>
                    <a:path extrusionOk="0" h="1381971" w="506985">
                      <a:moveTo>
                        <a:pt x="0" y="0"/>
                      </a:moveTo>
                      <a:lnTo>
                        <a:pt x="349822" y="0"/>
                      </a:lnTo>
                      <a:lnTo>
                        <a:pt x="506985" y="1381971"/>
                      </a:lnTo>
                      <a:lnTo>
                        <a:pt x="0" y="1381971"/>
                      </a:lnTo>
                      <a:lnTo>
                        <a:pt x="0" y="0"/>
                      </a:lnTo>
                      <a:close/>
                    </a:path>
                  </a:pathLst>
                </a:cu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19"/>
                <p:cNvSpPr/>
                <p:nvPr/>
              </p:nvSpPr>
              <p:spPr>
                <a:xfrm rot="10800000">
                  <a:off x="5543153" y="3618830"/>
                  <a:ext cx="506985" cy="1381971"/>
                </a:xfrm>
                <a:custGeom>
                  <a:rect b="b" l="l" r="r" t="t"/>
                  <a:pathLst>
                    <a:path extrusionOk="0" h="1381971" w="506985">
                      <a:moveTo>
                        <a:pt x="0" y="0"/>
                      </a:moveTo>
                      <a:lnTo>
                        <a:pt x="349822" y="0"/>
                      </a:lnTo>
                      <a:lnTo>
                        <a:pt x="506985" y="1381971"/>
                      </a:lnTo>
                      <a:lnTo>
                        <a:pt x="0" y="1381971"/>
                      </a:lnTo>
                      <a:lnTo>
                        <a:pt x="0" y="0"/>
                      </a:lnTo>
                      <a:close/>
                    </a:path>
                  </a:pathLst>
                </a:custGeom>
                <a:solidFill>
                  <a:srgbClr val="00C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06" name="Google Shape;506;p19"/>
                <p:cNvCxnSpPr/>
                <p:nvPr/>
              </p:nvCxnSpPr>
              <p:spPr>
                <a:xfrm>
                  <a:off x="4677891" y="3564934"/>
                  <a:ext cx="0" cy="1440000"/>
                </a:xfrm>
                <a:prstGeom prst="straightConnector1">
                  <a:avLst/>
                </a:prstGeom>
                <a:noFill/>
                <a:ln cap="flat" cmpd="sng" w="19050">
                  <a:solidFill>
                    <a:srgbClr val="A5A5A5"/>
                  </a:solidFill>
                  <a:prstDash val="solid"/>
                  <a:miter lim="800000"/>
                  <a:headEnd len="sm" w="sm" type="none"/>
                  <a:tailEnd len="sm" w="sm" type="none"/>
                </a:ln>
              </p:spPr>
            </p:cxnSp>
            <p:cxnSp>
              <p:nvCxnSpPr>
                <p:cNvPr id="507" name="Google Shape;507;p19"/>
                <p:cNvCxnSpPr/>
                <p:nvPr/>
              </p:nvCxnSpPr>
              <p:spPr>
                <a:xfrm>
                  <a:off x="4677891" y="5004300"/>
                  <a:ext cx="1440000" cy="0"/>
                </a:xfrm>
                <a:prstGeom prst="straightConnector1">
                  <a:avLst/>
                </a:prstGeom>
                <a:noFill/>
                <a:ln cap="flat" cmpd="sng" w="19050">
                  <a:solidFill>
                    <a:srgbClr val="A5A5A5"/>
                  </a:solidFill>
                  <a:prstDash val="solid"/>
                  <a:miter lim="800000"/>
                  <a:headEnd len="sm" w="sm" type="none"/>
                  <a:tailEnd len="sm" w="sm" type="none"/>
                </a:ln>
              </p:spPr>
            </p:cxnSp>
            <p:sp>
              <p:nvSpPr>
                <p:cNvPr id="508" name="Google Shape;508;p19"/>
                <p:cNvSpPr/>
                <p:nvPr/>
              </p:nvSpPr>
              <p:spPr>
                <a:xfrm>
                  <a:off x="4778403" y="4779327"/>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19"/>
                <p:cNvSpPr/>
                <p:nvPr/>
              </p:nvSpPr>
              <p:spPr>
                <a:xfrm>
                  <a:off x="4882412" y="4755217"/>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19"/>
                <p:cNvSpPr/>
                <p:nvPr/>
              </p:nvSpPr>
              <p:spPr>
                <a:xfrm>
                  <a:off x="4990412" y="4774424"/>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19"/>
                <p:cNvSpPr/>
                <p:nvPr/>
              </p:nvSpPr>
              <p:spPr>
                <a:xfrm>
                  <a:off x="4753852" y="4881030"/>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19"/>
                <p:cNvSpPr/>
                <p:nvPr/>
              </p:nvSpPr>
              <p:spPr>
                <a:xfrm>
                  <a:off x="4866818" y="4857730"/>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p19"/>
                <p:cNvSpPr/>
                <p:nvPr/>
              </p:nvSpPr>
              <p:spPr>
                <a:xfrm>
                  <a:off x="4974130" y="4884340"/>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19"/>
                <p:cNvSpPr/>
                <p:nvPr/>
              </p:nvSpPr>
              <p:spPr>
                <a:xfrm>
                  <a:off x="5261527" y="4385100"/>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19"/>
                <p:cNvSpPr/>
                <p:nvPr/>
              </p:nvSpPr>
              <p:spPr>
                <a:xfrm>
                  <a:off x="5358685" y="4397479"/>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19"/>
                <p:cNvSpPr/>
                <p:nvPr/>
              </p:nvSpPr>
              <p:spPr>
                <a:xfrm>
                  <a:off x="5486323" y="4360330"/>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19"/>
                <p:cNvSpPr/>
                <p:nvPr/>
              </p:nvSpPr>
              <p:spPr>
                <a:xfrm>
                  <a:off x="5412976" y="3999329"/>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19"/>
                <p:cNvSpPr/>
                <p:nvPr/>
              </p:nvSpPr>
              <p:spPr>
                <a:xfrm>
                  <a:off x="5445560" y="4127983"/>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19"/>
                <p:cNvSpPr/>
                <p:nvPr/>
              </p:nvSpPr>
              <p:spPr>
                <a:xfrm>
                  <a:off x="5501786" y="4220770"/>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Google Shape;520;p19"/>
                <p:cNvSpPr/>
                <p:nvPr/>
              </p:nvSpPr>
              <p:spPr>
                <a:xfrm>
                  <a:off x="5404211" y="4265470"/>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19"/>
                <p:cNvSpPr/>
                <p:nvPr/>
              </p:nvSpPr>
              <p:spPr>
                <a:xfrm>
                  <a:off x="5287462" y="4268181"/>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19"/>
                <p:cNvSpPr/>
                <p:nvPr/>
              </p:nvSpPr>
              <p:spPr>
                <a:xfrm>
                  <a:off x="5349348" y="4172423"/>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19"/>
                <p:cNvSpPr/>
                <p:nvPr/>
              </p:nvSpPr>
              <p:spPr>
                <a:xfrm>
                  <a:off x="5339822" y="4057038"/>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19"/>
                <p:cNvSpPr/>
                <p:nvPr/>
              </p:nvSpPr>
              <p:spPr>
                <a:xfrm>
                  <a:off x="5619557" y="3981336"/>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19"/>
                <p:cNvSpPr/>
                <p:nvPr/>
              </p:nvSpPr>
              <p:spPr>
                <a:xfrm>
                  <a:off x="5648500" y="4077291"/>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19"/>
                <p:cNvSpPr/>
                <p:nvPr/>
              </p:nvSpPr>
              <p:spPr>
                <a:xfrm>
                  <a:off x="5641268" y="4172423"/>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19"/>
                <p:cNvSpPr/>
                <p:nvPr/>
              </p:nvSpPr>
              <p:spPr>
                <a:xfrm>
                  <a:off x="5667552" y="4280590"/>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19"/>
                <p:cNvSpPr/>
                <p:nvPr/>
              </p:nvSpPr>
              <p:spPr>
                <a:xfrm>
                  <a:off x="5724645" y="3980910"/>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19"/>
                <p:cNvSpPr/>
                <p:nvPr/>
              </p:nvSpPr>
              <p:spPr>
                <a:xfrm>
                  <a:off x="5809808" y="4019506"/>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Google Shape;530;p19"/>
                <p:cNvSpPr/>
                <p:nvPr/>
              </p:nvSpPr>
              <p:spPr>
                <a:xfrm>
                  <a:off x="5819452" y="4116693"/>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19"/>
                <p:cNvSpPr/>
                <p:nvPr/>
              </p:nvSpPr>
              <p:spPr>
                <a:xfrm>
                  <a:off x="5891452" y="4188693"/>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19"/>
                <p:cNvSpPr/>
                <p:nvPr/>
              </p:nvSpPr>
              <p:spPr>
                <a:xfrm>
                  <a:off x="5740829" y="4093038"/>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19"/>
                <p:cNvSpPr/>
                <p:nvPr/>
              </p:nvSpPr>
              <p:spPr>
                <a:xfrm>
                  <a:off x="5747452" y="4193055"/>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19"/>
                <p:cNvSpPr/>
                <p:nvPr/>
              </p:nvSpPr>
              <p:spPr>
                <a:xfrm>
                  <a:off x="5819452" y="4260667"/>
                  <a:ext cx="72000" cy="72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19"/>
                <p:cNvSpPr/>
                <p:nvPr/>
              </p:nvSpPr>
              <p:spPr>
                <a:xfrm>
                  <a:off x="4693131" y="5032401"/>
                  <a:ext cx="507000" cy="200100"/>
                </a:xfrm>
                <a:prstGeom prst="rect">
                  <a:avLst/>
                </a:prstGeom>
                <a:noFill/>
                <a:ln>
                  <a:noFill/>
                </a:ln>
              </p:spPr>
              <p:txBody>
                <a:bodyPr anchorCtr="0" anchor="ctr" bIns="0" lIns="0" spcFirstLastPara="1" rIns="0" wrap="square" tIns="0">
                  <a:spAutoFit/>
                </a:bodyPr>
                <a:lstStyle/>
                <a:p>
                  <a:pPr indent="-398462" lvl="0" marL="398462" marR="0" rtl="0" algn="ctr">
                    <a:spcBef>
                      <a:spcPts val="0"/>
                    </a:spcBef>
                    <a:spcAft>
                      <a:spcPts val="0"/>
                    </a:spcAft>
                    <a:buNone/>
                  </a:pPr>
                  <a:r>
                    <a:rPr lang="en-US" sz="1300">
                      <a:solidFill>
                        <a:srgbClr val="262626"/>
                      </a:solidFill>
                      <a:latin typeface="Arial"/>
                      <a:ea typeface="Arial"/>
                      <a:cs typeface="Arial"/>
                      <a:sym typeface="Arial"/>
                    </a:rPr>
                    <a:t>Mèo</a:t>
                  </a:r>
                  <a:endParaRPr sz="1300">
                    <a:solidFill>
                      <a:srgbClr val="262626"/>
                    </a:solidFill>
                    <a:latin typeface="Arial"/>
                    <a:ea typeface="Arial"/>
                    <a:cs typeface="Arial"/>
                    <a:sym typeface="Arial"/>
                  </a:endParaRPr>
                </a:p>
              </p:txBody>
            </p:sp>
            <p:sp>
              <p:nvSpPr>
                <p:cNvPr id="536" name="Google Shape;536;p19"/>
                <p:cNvSpPr/>
                <p:nvPr/>
              </p:nvSpPr>
              <p:spPr>
                <a:xfrm>
                  <a:off x="5178025" y="5032400"/>
                  <a:ext cx="507000" cy="200100"/>
                </a:xfrm>
                <a:prstGeom prst="rect">
                  <a:avLst/>
                </a:prstGeom>
                <a:noFill/>
                <a:ln>
                  <a:noFill/>
                </a:ln>
              </p:spPr>
              <p:txBody>
                <a:bodyPr anchorCtr="0" anchor="ctr" bIns="0" lIns="0" spcFirstLastPara="1" rIns="0" wrap="square" tIns="0">
                  <a:spAutoFit/>
                </a:bodyPr>
                <a:lstStyle/>
                <a:p>
                  <a:pPr indent="-398462" lvl="0" marL="398462" marR="0" rtl="0" algn="ctr">
                    <a:spcBef>
                      <a:spcPts val="0"/>
                    </a:spcBef>
                    <a:spcAft>
                      <a:spcPts val="0"/>
                    </a:spcAft>
                    <a:buNone/>
                  </a:pPr>
                  <a:r>
                    <a:rPr lang="en-US" sz="1300">
                      <a:solidFill>
                        <a:srgbClr val="262626"/>
                      </a:solidFill>
                      <a:latin typeface="Arial"/>
                      <a:ea typeface="Arial"/>
                      <a:cs typeface="Arial"/>
                      <a:sym typeface="Arial"/>
                    </a:rPr>
                    <a:t>Chó</a:t>
                  </a:r>
                  <a:endParaRPr sz="1300">
                    <a:solidFill>
                      <a:srgbClr val="262626"/>
                    </a:solidFill>
                    <a:latin typeface="Arial"/>
                    <a:ea typeface="Arial"/>
                    <a:cs typeface="Arial"/>
                    <a:sym typeface="Arial"/>
                  </a:endParaRPr>
                </a:p>
              </p:txBody>
            </p:sp>
            <p:sp>
              <p:nvSpPr>
                <p:cNvPr id="537" name="Google Shape;537;p19"/>
                <p:cNvSpPr/>
                <p:nvPr/>
              </p:nvSpPr>
              <p:spPr>
                <a:xfrm>
                  <a:off x="5647679" y="5032400"/>
                  <a:ext cx="507000" cy="200100"/>
                </a:xfrm>
                <a:prstGeom prst="rect">
                  <a:avLst/>
                </a:prstGeom>
                <a:noFill/>
                <a:ln>
                  <a:noFill/>
                </a:ln>
              </p:spPr>
              <p:txBody>
                <a:bodyPr anchorCtr="0" anchor="ctr" bIns="0" lIns="0" spcFirstLastPara="1" rIns="0" wrap="square" tIns="0">
                  <a:spAutoFit/>
                </a:bodyPr>
                <a:lstStyle/>
                <a:p>
                  <a:pPr indent="-398462" lvl="0" marL="398462" marR="0" rtl="0" algn="ctr">
                    <a:spcBef>
                      <a:spcPts val="0"/>
                    </a:spcBef>
                    <a:spcAft>
                      <a:spcPts val="0"/>
                    </a:spcAft>
                    <a:buNone/>
                  </a:pPr>
                  <a:r>
                    <a:rPr lang="en-US" sz="1300">
                      <a:solidFill>
                        <a:srgbClr val="262626"/>
                      </a:solidFill>
                      <a:latin typeface="Arial"/>
                      <a:ea typeface="Arial"/>
                      <a:cs typeface="Arial"/>
                      <a:sym typeface="Arial"/>
                    </a:rPr>
                    <a:t>Vẹt</a:t>
                  </a:r>
                  <a:endParaRPr sz="1300">
                    <a:solidFill>
                      <a:srgbClr val="262626"/>
                    </a:solidFill>
                    <a:latin typeface="Arial"/>
                    <a:ea typeface="Arial"/>
                    <a:cs typeface="Arial"/>
                    <a:sym typeface="Arial"/>
                  </a:endParaRPr>
                </a:p>
              </p:txBody>
            </p:sp>
          </p:grpSp>
        </p:grpSp>
        <p:sp>
          <p:nvSpPr>
            <p:cNvPr id="538" name="Google Shape;538;p19"/>
            <p:cNvSpPr/>
            <p:nvPr/>
          </p:nvSpPr>
          <p:spPr>
            <a:xfrm>
              <a:off x="3369271" y="2935898"/>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19"/>
            <p:cNvSpPr/>
            <p:nvPr/>
          </p:nvSpPr>
          <p:spPr>
            <a:xfrm>
              <a:off x="3217050" y="2957074"/>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19"/>
            <p:cNvSpPr/>
            <p:nvPr/>
          </p:nvSpPr>
          <p:spPr>
            <a:xfrm>
              <a:off x="3367100" y="3023749"/>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19"/>
            <p:cNvSpPr/>
            <p:nvPr/>
          </p:nvSpPr>
          <p:spPr>
            <a:xfrm>
              <a:off x="3074057" y="2888773"/>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19"/>
            <p:cNvSpPr/>
            <p:nvPr/>
          </p:nvSpPr>
          <p:spPr>
            <a:xfrm>
              <a:off x="3165489" y="2924773"/>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19"/>
            <p:cNvSpPr/>
            <p:nvPr/>
          </p:nvSpPr>
          <p:spPr>
            <a:xfrm>
              <a:off x="3079352" y="2942043"/>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19"/>
            <p:cNvSpPr/>
            <p:nvPr/>
          </p:nvSpPr>
          <p:spPr>
            <a:xfrm>
              <a:off x="3078804" y="3041173"/>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19"/>
            <p:cNvSpPr/>
            <p:nvPr/>
          </p:nvSpPr>
          <p:spPr>
            <a:xfrm>
              <a:off x="3250256" y="3160232"/>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p19"/>
            <p:cNvSpPr/>
            <p:nvPr/>
          </p:nvSpPr>
          <p:spPr>
            <a:xfrm>
              <a:off x="3387306" y="3198444"/>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19"/>
            <p:cNvSpPr/>
            <p:nvPr/>
          </p:nvSpPr>
          <p:spPr>
            <a:xfrm>
              <a:off x="3154996" y="3369804"/>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19"/>
            <p:cNvSpPr/>
            <p:nvPr/>
          </p:nvSpPr>
          <p:spPr>
            <a:xfrm>
              <a:off x="3106192" y="3258151"/>
              <a:ext cx="36000" cy="36000"/>
            </a:xfrm>
            <a:prstGeom prst="ellipse">
              <a:avLst/>
            </a:prstGeom>
            <a:solidFill>
              <a:srgbClr val="0077C8">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p19"/>
            <p:cNvSpPr/>
            <p:nvPr/>
          </p:nvSpPr>
          <p:spPr>
            <a:xfrm>
              <a:off x="3403100" y="3725115"/>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p19"/>
            <p:cNvSpPr/>
            <p:nvPr/>
          </p:nvSpPr>
          <p:spPr>
            <a:xfrm>
              <a:off x="3135262" y="3810840"/>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19"/>
            <p:cNvSpPr/>
            <p:nvPr/>
          </p:nvSpPr>
          <p:spPr>
            <a:xfrm>
              <a:off x="3387306" y="3799194"/>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19"/>
            <p:cNvSpPr/>
            <p:nvPr/>
          </p:nvSpPr>
          <p:spPr>
            <a:xfrm>
              <a:off x="3287343" y="3814941"/>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19"/>
            <p:cNvSpPr/>
            <p:nvPr/>
          </p:nvSpPr>
          <p:spPr>
            <a:xfrm>
              <a:off x="3313292" y="3882267"/>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19"/>
            <p:cNvSpPr/>
            <p:nvPr/>
          </p:nvSpPr>
          <p:spPr>
            <a:xfrm>
              <a:off x="3171215" y="4034667"/>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19"/>
            <p:cNvSpPr/>
            <p:nvPr/>
          </p:nvSpPr>
          <p:spPr>
            <a:xfrm>
              <a:off x="3096804" y="4226946"/>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19"/>
            <p:cNvSpPr/>
            <p:nvPr/>
          </p:nvSpPr>
          <p:spPr>
            <a:xfrm>
              <a:off x="3292848" y="4248889"/>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19"/>
            <p:cNvSpPr/>
            <p:nvPr/>
          </p:nvSpPr>
          <p:spPr>
            <a:xfrm>
              <a:off x="3453615" y="4244946"/>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19"/>
            <p:cNvSpPr/>
            <p:nvPr/>
          </p:nvSpPr>
          <p:spPr>
            <a:xfrm>
              <a:off x="3293252" y="4054570"/>
              <a:ext cx="36000" cy="36000"/>
            </a:xfrm>
            <a:prstGeom prst="ellipse">
              <a:avLst/>
            </a:prstGeom>
            <a:solidFill>
              <a:srgbClr val="00B3E3">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59" name="Google Shape;559;p19"/>
            <p:cNvGrpSpPr/>
            <p:nvPr/>
          </p:nvGrpSpPr>
          <p:grpSpPr>
            <a:xfrm>
              <a:off x="1588153" y="4444886"/>
              <a:ext cx="831518" cy="823009"/>
              <a:chOff x="129476" y="4698669"/>
              <a:chExt cx="831518" cy="823009"/>
            </a:xfrm>
          </p:grpSpPr>
          <p:sp>
            <p:nvSpPr>
              <p:cNvPr id="560" name="Google Shape;560;p19"/>
              <p:cNvSpPr/>
              <p:nvPr/>
            </p:nvSpPr>
            <p:spPr>
              <a:xfrm>
                <a:off x="255994" y="4698669"/>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19"/>
              <p:cNvSpPr/>
              <p:nvPr/>
            </p:nvSpPr>
            <p:spPr>
              <a:xfrm>
                <a:off x="192735" y="4757674"/>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19"/>
              <p:cNvSpPr/>
              <p:nvPr/>
            </p:nvSpPr>
            <p:spPr>
              <a:xfrm>
                <a:off x="129476" y="4816678"/>
                <a:ext cx="705000" cy="705000"/>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C:\Users\USER\Downloads\shiba.png" id="563" name="Google Shape;563;p19"/>
            <p:cNvPicPr preferRelativeResize="0"/>
            <p:nvPr/>
          </p:nvPicPr>
          <p:blipFill rotWithShape="1">
            <a:blip r:embed="rId6">
              <a:alphaModFix/>
            </a:blip>
            <a:srcRect b="0" l="0" r="0" t="0"/>
            <a:stretch/>
          </p:blipFill>
          <p:spPr>
            <a:xfrm>
              <a:off x="1671082" y="3746198"/>
              <a:ext cx="550240" cy="550240"/>
            </a:xfrm>
            <a:prstGeom prst="rect">
              <a:avLst/>
            </a:prstGeom>
            <a:noFill/>
            <a:ln>
              <a:noFill/>
            </a:ln>
          </p:spPr>
        </p:pic>
        <p:pic>
          <p:nvPicPr>
            <p:cNvPr descr="C:\Users\USER\Downloads\cat.png" id="564" name="Google Shape;564;p19"/>
            <p:cNvPicPr preferRelativeResize="0"/>
            <p:nvPr/>
          </p:nvPicPr>
          <p:blipFill rotWithShape="1">
            <a:blip r:embed="rId4">
              <a:alphaModFix/>
            </a:blip>
            <a:srcRect b="0" l="0" r="0" t="0"/>
            <a:stretch/>
          </p:blipFill>
          <p:spPr>
            <a:xfrm>
              <a:off x="1671082" y="2888773"/>
              <a:ext cx="513480" cy="513480"/>
            </a:xfrm>
            <a:prstGeom prst="rect">
              <a:avLst/>
            </a:prstGeom>
            <a:noFill/>
            <a:ln>
              <a:noFill/>
            </a:ln>
          </p:spPr>
        </p:pic>
        <p:pic>
          <p:nvPicPr>
            <p:cNvPr descr="C:\Users\USER\Downloads\parrot.png" id="565" name="Google Shape;565;p19"/>
            <p:cNvPicPr preferRelativeResize="0"/>
            <p:nvPr/>
          </p:nvPicPr>
          <p:blipFill rotWithShape="1">
            <a:blip r:embed="rId5">
              <a:alphaModFix/>
            </a:blip>
            <a:srcRect b="0" l="0" r="0" t="0"/>
            <a:stretch/>
          </p:blipFill>
          <p:spPr>
            <a:xfrm>
              <a:off x="1665655" y="4634915"/>
              <a:ext cx="561094" cy="561094"/>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8"/>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Khái niệm Trí tuệ nhân tạo</a:t>
            </a:r>
            <a:endParaRPr b="1" sz="3200">
              <a:solidFill>
                <a:srgbClr val="000000"/>
              </a:solidFill>
              <a:latin typeface="Arial"/>
              <a:ea typeface="Arial"/>
              <a:cs typeface="Arial"/>
              <a:sym typeface="Arial"/>
            </a:endParaRPr>
          </a:p>
        </p:txBody>
      </p:sp>
      <p:sp>
        <p:nvSpPr>
          <p:cNvPr id="572" name="Google Shape;572;p1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573" name="Google Shape;573;p18"/>
          <p:cNvSpPr/>
          <p:nvPr/>
        </p:nvSpPr>
        <p:spPr>
          <a:xfrm>
            <a:off x="1054111" y="3929021"/>
            <a:ext cx="8286680" cy="2092267"/>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Khái niệm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Phân loại và Tập con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Khái niệm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Các ngành liên quan đến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1.5. Các loại và lựa chọn phân tích dữ liệu dựa trên học máy</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Quy trình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1.7. Lý do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1.8. Những hạn chế khi học máy</a:t>
            </a:r>
            <a:endParaRPr sz="1800">
              <a:solidFill>
                <a:srgbClr val="A6A6A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2"/>
          <p:cNvGrpSpPr/>
          <p:nvPr/>
        </p:nvGrpSpPr>
        <p:grpSpPr>
          <a:xfrm>
            <a:off x="719769" y="2070436"/>
            <a:ext cx="7736103" cy="1602464"/>
            <a:chOff x="719769" y="2070436"/>
            <a:chExt cx="7736103" cy="1602464"/>
          </a:xfrm>
        </p:grpSpPr>
        <p:sp>
          <p:nvSpPr>
            <p:cNvPr id="164" name="Google Shape;164;p2"/>
            <p:cNvSpPr/>
            <p:nvPr/>
          </p:nvSpPr>
          <p:spPr>
            <a:xfrm>
              <a:off x="989682" y="2583566"/>
              <a:ext cx="746619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200" u="none" cap="none" strike="noStrike">
                  <a:solidFill>
                    <a:srgbClr val="000000"/>
                  </a:solidFill>
                  <a:latin typeface="Arial"/>
                  <a:ea typeface="Arial"/>
                  <a:cs typeface="Arial"/>
                  <a:sym typeface="Arial"/>
                </a:rPr>
                <a:t>Nhập môn Trí tuệ nhân tạo</a:t>
              </a:r>
              <a:endParaRPr b="1" i="0" sz="3200" u="none" cap="none" strike="noStrike">
                <a:solidFill>
                  <a:srgbClr val="000000"/>
                </a:solidFill>
                <a:latin typeface="Arial"/>
                <a:ea typeface="Arial"/>
                <a:cs typeface="Arial"/>
                <a:sym typeface="Arial"/>
              </a:endParaRPr>
            </a:p>
          </p:txBody>
        </p:sp>
        <p:sp>
          <p:nvSpPr>
            <p:cNvPr id="165" name="Google Shape;165;p2"/>
            <p:cNvSpPr/>
            <p:nvPr/>
          </p:nvSpPr>
          <p:spPr>
            <a:xfrm>
              <a:off x="989682" y="2070436"/>
              <a:ext cx="5477954"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999" u="none" cap="none" strike="noStrike">
                  <a:solidFill>
                    <a:srgbClr val="7F7F7F"/>
                  </a:solidFill>
                  <a:latin typeface="Arial"/>
                  <a:ea typeface="Arial"/>
                  <a:cs typeface="Arial"/>
                  <a:sym typeface="Arial"/>
                </a:rPr>
                <a:t>Chương 1. </a:t>
              </a:r>
              <a:endParaRPr b="1" i="0" sz="5398" u="none" cap="none" strike="noStrike">
                <a:solidFill>
                  <a:srgbClr val="7F7F7F"/>
                </a:solidFill>
                <a:latin typeface="Arial"/>
                <a:ea typeface="Arial"/>
                <a:cs typeface="Arial"/>
                <a:sym typeface="Arial"/>
              </a:endParaRPr>
            </a:p>
          </p:txBody>
        </p:sp>
        <p:sp>
          <p:nvSpPr>
            <p:cNvPr id="166" name="Google Shape;166;p2"/>
            <p:cNvSpPr/>
            <p:nvPr/>
          </p:nvSpPr>
          <p:spPr>
            <a:xfrm>
              <a:off x="719769" y="2095703"/>
              <a:ext cx="59989" cy="1577197"/>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grpSp>
        <p:nvGrpSpPr>
          <p:cNvPr id="167" name="Google Shape;167;p2"/>
          <p:cNvGrpSpPr/>
          <p:nvPr/>
        </p:nvGrpSpPr>
        <p:grpSpPr>
          <a:xfrm>
            <a:off x="719768" y="4157524"/>
            <a:ext cx="4531693" cy="323061"/>
            <a:chOff x="719769" y="4157524"/>
            <a:chExt cx="3978740" cy="323061"/>
          </a:xfrm>
        </p:grpSpPr>
        <p:sp>
          <p:nvSpPr>
            <p:cNvPr id="168" name="Google Shape;168;p2"/>
            <p:cNvSpPr/>
            <p:nvPr/>
          </p:nvSpPr>
          <p:spPr>
            <a:xfrm>
              <a:off x="989682" y="4157536"/>
              <a:ext cx="3708827" cy="32303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099"/>
                <a:buFont typeface="Arial"/>
                <a:buNone/>
              </a:pPr>
              <a:r>
                <a:rPr b="1" i="0" lang="en-US" sz="2099" u="none" cap="none" strike="noStrike">
                  <a:solidFill>
                    <a:srgbClr val="1428A0"/>
                  </a:solidFill>
                  <a:latin typeface="Arial"/>
                  <a:ea typeface="Arial"/>
                  <a:cs typeface="Arial"/>
                  <a:sym typeface="Arial"/>
                </a:rPr>
                <a:t>Trí tuệ nhân tạo</a:t>
              </a:r>
              <a:endParaRPr b="1" i="0" sz="2099" u="none" cap="none" strike="noStrike">
                <a:solidFill>
                  <a:srgbClr val="1428A0"/>
                </a:solidFill>
                <a:latin typeface="Arial"/>
                <a:ea typeface="Arial"/>
                <a:cs typeface="Arial"/>
                <a:sym typeface="Arial"/>
              </a:endParaRPr>
            </a:p>
          </p:txBody>
        </p:sp>
        <p:sp>
          <p:nvSpPr>
            <p:cNvPr id="169" name="Google Shape;169;p2"/>
            <p:cNvSpPr/>
            <p:nvPr/>
          </p:nvSpPr>
          <p:spPr>
            <a:xfrm>
              <a:off x="719769" y="4157524"/>
              <a:ext cx="59989" cy="323061"/>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20"/>
          <p:cNvGrpSpPr/>
          <p:nvPr/>
        </p:nvGrpSpPr>
        <p:grpSpPr>
          <a:xfrm>
            <a:off x="450000" y="450000"/>
            <a:ext cx="9018000" cy="276999"/>
            <a:chOff x="450000" y="450000"/>
            <a:chExt cx="9018000" cy="276999"/>
          </a:xfrm>
        </p:grpSpPr>
        <p:sp>
          <p:nvSpPr>
            <p:cNvPr id="580" name="Google Shape;580;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581" name="Google Shape;581;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582" name="Google Shape;582;p20"/>
          <p:cNvGrpSpPr/>
          <p:nvPr/>
        </p:nvGrpSpPr>
        <p:grpSpPr>
          <a:xfrm>
            <a:off x="558800" y="1844824"/>
            <a:ext cx="8784209" cy="4248472"/>
            <a:chOff x="558800" y="1772816"/>
            <a:chExt cx="8784209" cy="4248472"/>
          </a:xfrm>
        </p:grpSpPr>
        <p:sp>
          <p:nvSpPr>
            <p:cNvPr id="583" name="Google Shape;583;p20"/>
            <p:cNvSpPr/>
            <p:nvPr/>
          </p:nvSpPr>
          <p:spPr>
            <a:xfrm>
              <a:off x="558800" y="1772816"/>
              <a:ext cx="8784209" cy="4248472"/>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20"/>
            <p:cNvSpPr/>
            <p:nvPr/>
          </p:nvSpPr>
          <p:spPr>
            <a:xfrm>
              <a:off x="3153100" y="1844824"/>
              <a:ext cx="359560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1429A0"/>
                  </a:solidFill>
                  <a:latin typeface="Arial"/>
                  <a:ea typeface="Arial"/>
                  <a:cs typeface="Arial"/>
                  <a:sym typeface="Arial"/>
                </a:rPr>
                <a:t>Quy trình học sâu</a:t>
              </a:r>
              <a:endParaRPr b="1" sz="1800">
                <a:solidFill>
                  <a:srgbClr val="1429A0"/>
                </a:solidFill>
                <a:latin typeface="Arial"/>
                <a:ea typeface="Arial"/>
                <a:cs typeface="Arial"/>
                <a:sym typeface="Arial"/>
              </a:endParaRPr>
            </a:p>
          </p:txBody>
        </p:sp>
        <p:sp>
          <p:nvSpPr>
            <p:cNvPr id="585" name="Google Shape;585;p20"/>
            <p:cNvSpPr/>
            <p:nvPr/>
          </p:nvSpPr>
          <p:spPr>
            <a:xfrm>
              <a:off x="7543701" y="5733256"/>
              <a:ext cx="1667686" cy="21236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 MathWorks, Coursera</a:t>
              </a:r>
              <a:endParaRPr/>
            </a:p>
          </p:txBody>
        </p:sp>
        <p:sp>
          <p:nvSpPr>
            <p:cNvPr id="586" name="Google Shape;586;p20"/>
            <p:cNvSpPr/>
            <p:nvPr/>
          </p:nvSpPr>
          <p:spPr>
            <a:xfrm>
              <a:off x="5697983" y="3443050"/>
              <a:ext cx="799956" cy="799955"/>
            </a:xfrm>
            <a:prstGeom prst="rect">
              <a:avLst/>
            </a:prstGeom>
            <a:solidFill>
              <a:schemeClr val="lt1"/>
            </a:solidFill>
            <a:ln cap="flat" cmpd="sng" w="1905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 name="Google Shape;587;p20"/>
            <p:cNvSpPr/>
            <p:nvPr/>
          </p:nvSpPr>
          <p:spPr>
            <a:xfrm>
              <a:off x="5697984" y="4304170"/>
              <a:ext cx="799956" cy="200055"/>
            </a:xfrm>
            <a:prstGeom prst="rect">
              <a:avLst/>
            </a:prstGeom>
            <a:noFill/>
            <a:ln>
              <a:noFill/>
            </a:ln>
          </p:spPr>
          <p:txBody>
            <a:bodyPr anchorCtr="0" anchor="ctr" bIns="0" lIns="0" spcFirstLastPara="1" rIns="0" wrap="square" tIns="0">
              <a:spAutoFit/>
            </a:bodyPr>
            <a:lstStyle/>
            <a:p>
              <a:pPr indent="-398463" lvl="0" marL="398463" marR="0" rtl="0" algn="ctr">
                <a:spcBef>
                  <a:spcPts val="0"/>
                </a:spcBef>
                <a:spcAft>
                  <a:spcPts val="0"/>
                </a:spcAft>
                <a:buNone/>
              </a:pPr>
              <a:r>
                <a:rPr lang="en-US" sz="1300">
                  <a:solidFill>
                    <a:srgbClr val="262626"/>
                  </a:solidFill>
                  <a:latin typeface="Arial"/>
                  <a:ea typeface="Arial"/>
                  <a:cs typeface="Arial"/>
                  <a:sym typeface="Arial"/>
                </a:rPr>
                <a:t>Cat</a:t>
              </a:r>
              <a:endParaRPr sz="1300">
                <a:solidFill>
                  <a:srgbClr val="262626"/>
                </a:solidFill>
                <a:latin typeface="Arial"/>
                <a:ea typeface="Arial"/>
                <a:cs typeface="Arial"/>
                <a:sym typeface="Arial"/>
              </a:endParaRPr>
            </a:p>
          </p:txBody>
        </p:sp>
        <p:sp>
          <p:nvSpPr>
            <p:cNvPr id="588" name="Google Shape;588;p20"/>
            <p:cNvSpPr/>
            <p:nvPr/>
          </p:nvSpPr>
          <p:spPr>
            <a:xfrm>
              <a:off x="3268197" y="4934267"/>
              <a:ext cx="1641540" cy="200055"/>
            </a:xfrm>
            <a:prstGeom prst="rect">
              <a:avLst/>
            </a:prstGeom>
            <a:noFill/>
            <a:ln>
              <a:noFill/>
            </a:ln>
          </p:spPr>
          <p:txBody>
            <a:bodyPr anchorCtr="0" anchor="ctr" bIns="0" lIns="0" spcFirstLastPara="1" rIns="0" wrap="square" tIns="0">
              <a:spAutoFit/>
            </a:bodyPr>
            <a:lstStyle/>
            <a:p>
              <a:pPr indent="-398463" lvl="0" marL="398463" marR="0" rtl="0" algn="ctr">
                <a:spcBef>
                  <a:spcPts val="0"/>
                </a:spcBef>
                <a:spcAft>
                  <a:spcPts val="0"/>
                </a:spcAft>
                <a:buNone/>
              </a:pPr>
              <a:r>
                <a:rPr lang="en-US" sz="1300">
                  <a:solidFill>
                    <a:srgbClr val="262626"/>
                  </a:solidFill>
                  <a:latin typeface="Arial"/>
                  <a:ea typeface="Arial"/>
                  <a:cs typeface="Arial"/>
                  <a:sym typeface="Arial"/>
                </a:rPr>
                <a:t>Mạng nơ-ron (nhân tạo)</a:t>
              </a:r>
              <a:endParaRPr/>
            </a:p>
          </p:txBody>
        </p:sp>
        <p:sp>
          <p:nvSpPr>
            <p:cNvPr id="589" name="Google Shape;589;p20"/>
            <p:cNvSpPr/>
            <p:nvPr/>
          </p:nvSpPr>
          <p:spPr>
            <a:xfrm>
              <a:off x="3933602" y="2542423"/>
              <a:ext cx="1093994" cy="200055"/>
            </a:xfrm>
            <a:prstGeom prst="rect">
              <a:avLst/>
            </a:prstGeom>
            <a:noFill/>
            <a:ln>
              <a:noFill/>
            </a:ln>
          </p:spPr>
          <p:txBody>
            <a:bodyPr anchorCtr="0" anchor="ctr" bIns="0" lIns="0" spcFirstLastPara="1" rIns="0" wrap="square" tIns="0">
              <a:spAutoFit/>
            </a:bodyPr>
            <a:lstStyle/>
            <a:p>
              <a:pPr indent="-398463" lvl="0" marL="398463" marR="0" rtl="0" algn="ctr">
                <a:spcBef>
                  <a:spcPts val="0"/>
                </a:spcBef>
                <a:spcAft>
                  <a:spcPts val="0"/>
                </a:spcAft>
                <a:buNone/>
              </a:pPr>
              <a:r>
                <a:rPr lang="en-US" sz="1300">
                  <a:solidFill>
                    <a:srgbClr val="262626"/>
                  </a:solidFill>
                  <a:latin typeface="Arial"/>
                  <a:ea typeface="Arial"/>
                  <a:cs typeface="Arial"/>
                  <a:sym typeface="Arial"/>
                </a:rPr>
                <a:t>Nơ-ron</a:t>
              </a:r>
              <a:endParaRPr sz="1300">
                <a:solidFill>
                  <a:srgbClr val="262626"/>
                </a:solidFill>
                <a:latin typeface="Arial"/>
                <a:ea typeface="Arial"/>
                <a:cs typeface="Arial"/>
                <a:sym typeface="Arial"/>
              </a:endParaRPr>
            </a:p>
          </p:txBody>
        </p:sp>
        <p:sp>
          <p:nvSpPr>
            <p:cNvPr id="590" name="Google Shape;590;p20"/>
            <p:cNvSpPr/>
            <p:nvPr/>
          </p:nvSpPr>
          <p:spPr>
            <a:xfrm>
              <a:off x="5697983" y="4573030"/>
              <a:ext cx="3513404" cy="100027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Mạng nơ-ron ban đầu được truyền cảm hứng từ não bộ, nhưng thông tin chi tiết về cách thức hoạt động của các mạng nơ-ron gần như không liên quan đến cách thức hoạt động của não bộ sinh học.</a:t>
              </a:r>
              <a:endParaRPr/>
            </a:p>
          </p:txBody>
        </p:sp>
        <p:grpSp>
          <p:nvGrpSpPr>
            <p:cNvPr id="591" name="Google Shape;591;p20"/>
            <p:cNvGrpSpPr/>
            <p:nvPr/>
          </p:nvGrpSpPr>
          <p:grpSpPr>
            <a:xfrm>
              <a:off x="2729548" y="2628738"/>
              <a:ext cx="840620" cy="1573631"/>
              <a:chOff x="3086061" y="3031707"/>
              <a:chExt cx="840620" cy="1573631"/>
            </a:xfrm>
          </p:grpSpPr>
          <p:cxnSp>
            <p:nvCxnSpPr>
              <p:cNvPr id="592" name="Google Shape;592;p20"/>
              <p:cNvCxnSpPr/>
              <p:nvPr/>
            </p:nvCxnSpPr>
            <p:spPr>
              <a:xfrm>
                <a:off x="3086061" y="3045418"/>
                <a:ext cx="823952" cy="600276"/>
              </a:xfrm>
              <a:prstGeom prst="straightConnector1">
                <a:avLst/>
              </a:prstGeom>
              <a:noFill/>
              <a:ln cap="flat" cmpd="sng" w="12700">
                <a:solidFill>
                  <a:srgbClr val="D0CECE"/>
                </a:solidFill>
                <a:prstDash val="solid"/>
                <a:miter lim="800000"/>
                <a:headEnd len="sm" w="sm" type="none"/>
                <a:tailEnd len="sm" w="sm" type="triangle"/>
              </a:ln>
            </p:spPr>
          </p:cxnSp>
          <p:cxnSp>
            <p:nvCxnSpPr>
              <p:cNvPr id="593" name="Google Shape;593;p20"/>
              <p:cNvCxnSpPr/>
              <p:nvPr/>
            </p:nvCxnSpPr>
            <p:spPr>
              <a:xfrm>
                <a:off x="3086061" y="3031708"/>
                <a:ext cx="823952" cy="942598"/>
              </a:xfrm>
              <a:prstGeom prst="straightConnector1">
                <a:avLst/>
              </a:prstGeom>
              <a:noFill/>
              <a:ln cap="flat" cmpd="sng" w="12700">
                <a:solidFill>
                  <a:srgbClr val="D0CECE"/>
                </a:solidFill>
                <a:prstDash val="solid"/>
                <a:miter lim="800000"/>
                <a:headEnd len="sm" w="sm" type="none"/>
                <a:tailEnd len="sm" w="sm" type="triangle"/>
              </a:ln>
            </p:spPr>
          </p:cxnSp>
          <p:cxnSp>
            <p:nvCxnSpPr>
              <p:cNvPr id="594" name="Google Shape;594;p20"/>
              <p:cNvCxnSpPr/>
              <p:nvPr/>
            </p:nvCxnSpPr>
            <p:spPr>
              <a:xfrm>
                <a:off x="3086061" y="3031707"/>
                <a:ext cx="828714" cy="1264068"/>
              </a:xfrm>
              <a:prstGeom prst="straightConnector1">
                <a:avLst/>
              </a:prstGeom>
              <a:noFill/>
              <a:ln cap="flat" cmpd="sng" w="12700">
                <a:solidFill>
                  <a:srgbClr val="D0CECE"/>
                </a:solidFill>
                <a:prstDash val="solid"/>
                <a:miter lim="800000"/>
                <a:headEnd len="sm" w="sm" type="none"/>
                <a:tailEnd len="sm" w="sm" type="triangle"/>
              </a:ln>
            </p:spPr>
          </p:cxnSp>
          <p:cxnSp>
            <p:nvCxnSpPr>
              <p:cNvPr id="595" name="Google Shape;595;p20"/>
              <p:cNvCxnSpPr/>
              <p:nvPr/>
            </p:nvCxnSpPr>
            <p:spPr>
              <a:xfrm>
                <a:off x="3086061" y="3032570"/>
                <a:ext cx="840620" cy="1572768"/>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596" name="Google Shape;596;p20"/>
            <p:cNvGrpSpPr/>
            <p:nvPr/>
          </p:nvGrpSpPr>
          <p:grpSpPr>
            <a:xfrm flipH="1" rot="10800000">
              <a:off x="2729548" y="3416556"/>
              <a:ext cx="833477" cy="1570626"/>
              <a:chOff x="3086061" y="3031706"/>
              <a:chExt cx="833477" cy="1570626"/>
            </a:xfrm>
          </p:grpSpPr>
          <p:cxnSp>
            <p:nvCxnSpPr>
              <p:cNvPr id="597" name="Google Shape;597;p20"/>
              <p:cNvCxnSpPr/>
              <p:nvPr/>
            </p:nvCxnSpPr>
            <p:spPr>
              <a:xfrm>
                <a:off x="3086061" y="3045418"/>
                <a:ext cx="819189" cy="602033"/>
              </a:xfrm>
              <a:prstGeom prst="straightConnector1">
                <a:avLst/>
              </a:prstGeom>
              <a:noFill/>
              <a:ln cap="flat" cmpd="sng" w="12700">
                <a:solidFill>
                  <a:srgbClr val="D0CECE"/>
                </a:solidFill>
                <a:prstDash val="solid"/>
                <a:miter lim="800000"/>
                <a:headEnd len="sm" w="sm" type="none"/>
                <a:tailEnd len="sm" w="sm" type="triangle"/>
              </a:ln>
            </p:spPr>
          </p:cxnSp>
          <p:cxnSp>
            <p:nvCxnSpPr>
              <p:cNvPr id="598" name="Google Shape;598;p20"/>
              <p:cNvCxnSpPr/>
              <p:nvPr/>
            </p:nvCxnSpPr>
            <p:spPr>
              <a:xfrm>
                <a:off x="3086061" y="3031707"/>
                <a:ext cx="821570" cy="932450"/>
              </a:xfrm>
              <a:prstGeom prst="straightConnector1">
                <a:avLst/>
              </a:prstGeom>
              <a:noFill/>
              <a:ln cap="flat" cmpd="sng" w="12700">
                <a:solidFill>
                  <a:srgbClr val="D0CECE"/>
                </a:solidFill>
                <a:prstDash val="solid"/>
                <a:miter lim="800000"/>
                <a:headEnd len="sm" w="sm" type="none"/>
                <a:tailEnd len="sm" w="sm" type="triangle"/>
              </a:ln>
            </p:spPr>
          </p:cxnSp>
          <p:cxnSp>
            <p:nvCxnSpPr>
              <p:cNvPr id="599" name="Google Shape;599;p20"/>
              <p:cNvCxnSpPr/>
              <p:nvPr/>
            </p:nvCxnSpPr>
            <p:spPr>
              <a:xfrm>
                <a:off x="3086061" y="3031706"/>
                <a:ext cx="831095" cy="1249157"/>
              </a:xfrm>
              <a:prstGeom prst="straightConnector1">
                <a:avLst/>
              </a:prstGeom>
              <a:noFill/>
              <a:ln cap="flat" cmpd="sng" w="12700">
                <a:solidFill>
                  <a:srgbClr val="D0CECE"/>
                </a:solidFill>
                <a:prstDash val="solid"/>
                <a:miter lim="800000"/>
                <a:headEnd len="sm" w="sm" type="none"/>
                <a:tailEnd len="sm" w="sm" type="triangle"/>
              </a:ln>
            </p:spPr>
          </p:cxnSp>
          <p:cxnSp>
            <p:nvCxnSpPr>
              <p:cNvPr id="600" name="Google Shape;600;p20"/>
              <p:cNvCxnSpPr/>
              <p:nvPr/>
            </p:nvCxnSpPr>
            <p:spPr>
              <a:xfrm>
                <a:off x="3086061" y="3032570"/>
                <a:ext cx="833477" cy="1569762"/>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01" name="Google Shape;601;p20"/>
            <p:cNvGrpSpPr/>
            <p:nvPr/>
          </p:nvGrpSpPr>
          <p:grpSpPr>
            <a:xfrm>
              <a:off x="2780661" y="3280857"/>
              <a:ext cx="768200" cy="975122"/>
              <a:chOff x="3137174" y="3683826"/>
              <a:chExt cx="768200" cy="975122"/>
            </a:xfrm>
          </p:grpSpPr>
          <p:cxnSp>
            <p:nvCxnSpPr>
              <p:cNvPr id="602" name="Google Shape;602;p20"/>
              <p:cNvCxnSpPr>
                <a:stCxn id="603" idx="3"/>
              </p:cNvCxnSpPr>
              <p:nvPr/>
            </p:nvCxnSpPr>
            <p:spPr>
              <a:xfrm>
                <a:off x="3137174" y="3793626"/>
                <a:ext cx="744300" cy="240300"/>
              </a:xfrm>
              <a:prstGeom prst="straightConnector1">
                <a:avLst/>
              </a:prstGeom>
              <a:noFill/>
              <a:ln cap="flat" cmpd="sng" w="12700">
                <a:solidFill>
                  <a:srgbClr val="D0CECE"/>
                </a:solidFill>
                <a:prstDash val="solid"/>
                <a:miter lim="800000"/>
                <a:headEnd len="sm" w="sm" type="none"/>
                <a:tailEnd len="sm" w="sm" type="triangle"/>
              </a:ln>
            </p:spPr>
          </p:cxnSp>
          <p:cxnSp>
            <p:nvCxnSpPr>
              <p:cNvPr id="604" name="Google Shape;604;p20"/>
              <p:cNvCxnSpPr>
                <a:stCxn id="603" idx="3"/>
              </p:cNvCxnSpPr>
              <p:nvPr/>
            </p:nvCxnSpPr>
            <p:spPr>
              <a:xfrm flipH="1" rot="10800000">
                <a:off x="3137174" y="3683826"/>
                <a:ext cx="758700" cy="109800"/>
              </a:xfrm>
              <a:prstGeom prst="straightConnector1">
                <a:avLst/>
              </a:prstGeom>
              <a:noFill/>
              <a:ln cap="flat" cmpd="sng" w="12700">
                <a:solidFill>
                  <a:srgbClr val="D0CECE"/>
                </a:solidFill>
                <a:prstDash val="solid"/>
                <a:miter lim="800000"/>
                <a:headEnd len="sm" w="sm" type="none"/>
                <a:tailEnd len="sm" w="sm" type="triangle"/>
              </a:ln>
            </p:spPr>
          </p:cxnSp>
          <p:cxnSp>
            <p:nvCxnSpPr>
              <p:cNvPr id="605" name="Google Shape;605;p20"/>
              <p:cNvCxnSpPr/>
              <p:nvPr/>
            </p:nvCxnSpPr>
            <p:spPr>
              <a:xfrm>
                <a:off x="3137174" y="3793626"/>
                <a:ext cx="753789" cy="549774"/>
              </a:xfrm>
              <a:prstGeom prst="straightConnector1">
                <a:avLst/>
              </a:prstGeom>
              <a:noFill/>
              <a:ln cap="flat" cmpd="sng" w="12700">
                <a:solidFill>
                  <a:srgbClr val="D0CECE"/>
                </a:solidFill>
                <a:prstDash val="solid"/>
                <a:miter lim="800000"/>
                <a:headEnd len="sm" w="sm" type="none"/>
                <a:tailEnd len="sm" w="sm" type="triangle"/>
              </a:ln>
            </p:spPr>
          </p:cxnSp>
          <p:cxnSp>
            <p:nvCxnSpPr>
              <p:cNvPr id="606" name="Google Shape;606;p20"/>
              <p:cNvCxnSpPr/>
              <p:nvPr/>
            </p:nvCxnSpPr>
            <p:spPr>
              <a:xfrm>
                <a:off x="3137174" y="3793626"/>
                <a:ext cx="768200" cy="865322"/>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07" name="Google Shape;607;p20"/>
            <p:cNvGrpSpPr/>
            <p:nvPr/>
          </p:nvGrpSpPr>
          <p:grpSpPr>
            <a:xfrm flipH="1" rot="10800000">
              <a:off x="2774875" y="3347500"/>
              <a:ext cx="768200" cy="962713"/>
              <a:chOff x="3137174" y="3716895"/>
              <a:chExt cx="768200" cy="962713"/>
            </a:xfrm>
          </p:grpSpPr>
          <p:cxnSp>
            <p:nvCxnSpPr>
              <p:cNvPr id="608" name="Google Shape;608;p20"/>
              <p:cNvCxnSpPr/>
              <p:nvPr/>
            </p:nvCxnSpPr>
            <p:spPr>
              <a:xfrm>
                <a:off x="3137174" y="3793626"/>
                <a:ext cx="761956" cy="245426"/>
              </a:xfrm>
              <a:prstGeom prst="straightConnector1">
                <a:avLst/>
              </a:prstGeom>
              <a:noFill/>
              <a:ln cap="flat" cmpd="sng" w="12700">
                <a:solidFill>
                  <a:srgbClr val="D0CECE"/>
                </a:solidFill>
                <a:prstDash val="solid"/>
                <a:miter lim="800000"/>
                <a:headEnd len="sm" w="sm" type="none"/>
                <a:tailEnd len="sm" w="sm" type="triangle"/>
              </a:ln>
            </p:spPr>
          </p:cxnSp>
          <p:cxnSp>
            <p:nvCxnSpPr>
              <p:cNvPr id="609" name="Google Shape;609;p20"/>
              <p:cNvCxnSpPr/>
              <p:nvPr/>
            </p:nvCxnSpPr>
            <p:spPr>
              <a:xfrm flipH="1" rot="10800000">
                <a:off x="3137174" y="3716895"/>
                <a:ext cx="768200" cy="76731"/>
              </a:xfrm>
              <a:prstGeom prst="straightConnector1">
                <a:avLst/>
              </a:prstGeom>
              <a:noFill/>
              <a:ln cap="flat" cmpd="sng" w="12700">
                <a:solidFill>
                  <a:srgbClr val="D0CECE"/>
                </a:solidFill>
                <a:prstDash val="solid"/>
                <a:miter lim="800000"/>
                <a:headEnd len="sm" w="sm" type="none"/>
                <a:tailEnd len="sm" w="sm" type="triangle"/>
              </a:ln>
            </p:spPr>
          </p:cxnSp>
          <p:cxnSp>
            <p:nvCxnSpPr>
              <p:cNvPr id="610" name="Google Shape;610;p20"/>
              <p:cNvCxnSpPr/>
              <p:nvPr/>
            </p:nvCxnSpPr>
            <p:spPr>
              <a:xfrm>
                <a:off x="3137174" y="3793626"/>
                <a:ext cx="757193" cy="557370"/>
              </a:xfrm>
              <a:prstGeom prst="straightConnector1">
                <a:avLst/>
              </a:prstGeom>
              <a:noFill/>
              <a:ln cap="flat" cmpd="sng" w="12700">
                <a:solidFill>
                  <a:srgbClr val="D0CECE"/>
                </a:solidFill>
                <a:prstDash val="solid"/>
                <a:miter lim="800000"/>
                <a:headEnd len="sm" w="sm" type="none"/>
                <a:tailEnd len="sm" w="sm" type="triangle"/>
              </a:ln>
            </p:spPr>
          </p:cxnSp>
          <p:cxnSp>
            <p:nvCxnSpPr>
              <p:cNvPr id="611" name="Google Shape;611;p20"/>
              <p:cNvCxnSpPr/>
              <p:nvPr/>
            </p:nvCxnSpPr>
            <p:spPr>
              <a:xfrm>
                <a:off x="3137174" y="3793626"/>
                <a:ext cx="764337" cy="885982"/>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12" name="Google Shape;612;p20"/>
            <p:cNvGrpSpPr/>
            <p:nvPr/>
          </p:nvGrpSpPr>
          <p:grpSpPr>
            <a:xfrm>
              <a:off x="2108690" y="2353506"/>
              <a:ext cx="671971" cy="2921932"/>
              <a:chOff x="2465203" y="2808868"/>
              <a:chExt cx="671971" cy="2921932"/>
            </a:xfrm>
          </p:grpSpPr>
          <p:grpSp>
            <p:nvGrpSpPr>
              <p:cNvPr id="613" name="Google Shape;613;p20"/>
              <p:cNvGrpSpPr/>
              <p:nvPr/>
            </p:nvGrpSpPr>
            <p:grpSpPr>
              <a:xfrm>
                <a:off x="2465203" y="2808868"/>
                <a:ext cx="671971" cy="665095"/>
                <a:chOff x="129476" y="3783237"/>
                <a:chExt cx="831653" cy="823143"/>
              </a:xfrm>
            </p:grpSpPr>
            <p:sp>
              <p:nvSpPr>
                <p:cNvPr id="614" name="Google Shape;614;p20"/>
                <p:cNvSpPr/>
                <p:nvPr/>
              </p:nvSpPr>
              <p:spPr>
                <a:xfrm>
                  <a:off x="255994" y="3783237"/>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 name="Google Shape;615;p20"/>
                <p:cNvSpPr/>
                <p:nvPr/>
              </p:nvSpPr>
              <p:spPr>
                <a:xfrm>
                  <a:off x="192735" y="3842242"/>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20"/>
                <p:cNvSpPr/>
                <p:nvPr/>
              </p:nvSpPr>
              <p:spPr>
                <a:xfrm>
                  <a:off x="129476" y="3901246"/>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17" name="Google Shape;617;p20"/>
              <p:cNvGrpSpPr/>
              <p:nvPr/>
            </p:nvGrpSpPr>
            <p:grpSpPr>
              <a:xfrm>
                <a:off x="2465203" y="3561147"/>
                <a:ext cx="671971" cy="665095"/>
                <a:chOff x="129476" y="2867806"/>
                <a:chExt cx="831653" cy="823143"/>
              </a:xfrm>
            </p:grpSpPr>
            <p:sp>
              <p:nvSpPr>
                <p:cNvPr id="603" name="Google Shape;603;p20"/>
                <p:cNvSpPr/>
                <p:nvPr/>
              </p:nvSpPr>
              <p:spPr>
                <a:xfrm>
                  <a:off x="255994" y="2867806"/>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20"/>
                <p:cNvSpPr/>
                <p:nvPr/>
              </p:nvSpPr>
              <p:spPr>
                <a:xfrm>
                  <a:off x="192735" y="2926811"/>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20"/>
                <p:cNvSpPr/>
                <p:nvPr/>
              </p:nvSpPr>
              <p:spPr>
                <a:xfrm>
                  <a:off x="129476" y="2985815"/>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20" name="Google Shape;620;p20"/>
              <p:cNvGrpSpPr/>
              <p:nvPr/>
            </p:nvGrpSpPr>
            <p:grpSpPr>
              <a:xfrm>
                <a:off x="2465203" y="4313426"/>
                <a:ext cx="671971" cy="665095"/>
                <a:chOff x="129476" y="3783237"/>
                <a:chExt cx="831653" cy="823143"/>
              </a:xfrm>
            </p:grpSpPr>
            <p:sp>
              <p:nvSpPr>
                <p:cNvPr id="621" name="Google Shape;621;p20"/>
                <p:cNvSpPr/>
                <p:nvPr/>
              </p:nvSpPr>
              <p:spPr>
                <a:xfrm>
                  <a:off x="255994" y="3783237"/>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20"/>
                <p:cNvSpPr/>
                <p:nvPr/>
              </p:nvSpPr>
              <p:spPr>
                <a:xfrm>
                  <a:off x="192735" y="3842242"/>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 name="Google Shape;623;p20"/>
                <p:cNvSpPr/>
                <p:nvPr/>
              </p:nvSpPr>
              <p:spPr>
                <a:xfrm>
                  <a:off x="129476" y="3901246"/>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24" name="Google Shape;624;p20"/>
              <p:cNvGrpSpPr/>
              <p:nvPr/>
            </p:nvGrpSpPr>
            <p:grpSpPr>
              <a:xfrm>
                <a:off x="2465203" y="5065705"/>
                <a:ext cx="671971" cy="665095"/>
                <a:chOff x="129476" y="2867806"/>
                <a:chExt cx="831653" cy="823143"/>
              </a:xfrm>
            </p:grpSpPr>
            <p:sp>
              <p:nvSpPr>
                <p:cNvPr id="625" name="Google Shape;625;p20"/>
                <p:cNvSpPr/>
                <p:nvPr/>
              </p:nvSpPr>
              <p:spPr>
                <a:xfrm>
                  <a:off x="255994" y="2867806"/>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 name="Google Shape;626;p20"/>
                <p:cNvSpPr/>
                <p:nvPr/>
              </p:nvSpPr>
              <p:spPr>
                <a:xfrm>
                  <a:off x="192735" y="2926811"/>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 name="Google Shape;627;p20"/>
                <p:cNvSpPr/>
                <p:nvPr/>
              </p:nvSpPr>
              <p:spPr>
                <a:xfrm>
                  <a:off x="129476" y="2985815"/>
                  <a:ext cx="705135" cy="705134"/>
                </a:xfrm>
                <a:prstGeom prst="rect">
                  <a:avLst/>
                </a:prstGeom>
                <a:solidFill>
                  <a:schemeClr val="lt1"/>
                </a:solid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28" name="Google Shape;628;p20"/>
            <p:cNvGrpSpPr/>
            <p:nvPr/>
          </p:nvGrpSpPr>
          <p:grpSpPr>
            <a:xfrm>
              <a:off x="3758460" y="3313926"/>
              <a:ext cx="421308" cy="883680"/>
              <a:chOff x="4114972" y="3716895"/>
              <a:chExt cx="421309" cy="883680"/>
            </a:xfrm>
          </p:grpSpPr>
          <p:cxnSp>
            <p:nvCxnSpPr>
              <p:cNvPr id="629" name="Google Shape;629;p20"/>
              <p:cNvCxnSpPr/>
              <p:nvPr/>
            </p:nvCxnSpPr>
            <p:spPr>
              <a:xfrm>
                <a:off x="4114992" y="3716895"/>
                <a:ext cx="379539" cy="0"/>
              </a:xfrm>
              <a:prstGeom prst="straightConnector1">
                <a:avLst/>
              </a:prstGeom>
              <a:noFill/>
              <a:ln cap="flat" cmpd="sng" w="12700">
                <a:solidFill>
                  <a:srgbClr val="D0CECE"/>
                </a:solidFill>
                <a:prstDash val="solid"/>
                <a:miter lim="800000"/>
                <a:headEnd len="sm" w="sm" type="none"/>
                <a:tailEnd len="sm" w="sm" type="triangle"/>
              </a:ln>
            </p:spPr>
          </p:cxnSp>
          <p:cxnSp>
            <p:nvCxnSpPr>
              <p:cNvPr id="630" name="Google Shape;630;p20"/>
              <p:cNvCxnSpPr/>
              <p:nvPr/>
            </p:nvCxnSpPr>
            <p:spPr>
              <a:xfrm>
                <a:off x="4130550" y="3716895"/>
                <a:ext cx="372394" cy="257411"/>
              </a:xfrm>
              <a:prstGeom prst="straightConnector1">
                <a:avLst/>
              </a:prstGeom>
              <a:noFill/>
              <a:ln cap="flat" cmpd="sng" w="12700">
                <a:solidFill>
                  <a:srgbClr val="D0CECE"/>
                </a:solidFill>
                <a:prstDash val="solid"/>
                <a:miter lim="800000"/>
                <a:headEnd len="sm" w="sm" type="none"/>
                <a:tailEnd len="sm" w="sm" type="triangle"/>
              </a:ln>
            </p:spPr>
          </p:cxnSp>
          <p:cxnSp>
            <p:nvCxnSpPr>
              <p:cNvPr id="631" name="Google Shape;631;p20"/>
              <p:cNvCxnSpPr>
                <a:endCxn id="632" idx="1"/>
              </p:cNvCxnSpPr>
              <p:nvPr/>
            </p:nvCxnSpPr>
            <p:spPr>
              <a:xfrm>
                <a:off x="4114972" y="3717020"/>
                <a:ext cx="419100" cy="574800"/>
              </a:xfrm>
              <a:prstGeom prst="straightConnector1">
                <a:avLst/>
              </a:prstGeom>
              <a:noFill/>
              <a:ln cap="flat" cmpd="sng" w="12700">
                <a:solidFill>
                  <a:srgbClr val="D0CECE"/>
                </a:solidFill>
                <a:prstDash val="solid"/>
                <a:miter lim="800000"/>
                <a:headEnd len="sm" w="sm" type="none"/>
                <a:tailEnd len="sm" w="sm" type="triangle"/>
              </a:ln>
            </p:spPr>
          </p:cxnSp>
          <p:cxnSp>
            <p:nvCxnSpPr>
              <p:cNvPr id="633" name="Google Shape;633;p20"/>
              <p:cNvCxnSpPr/>
              <p:nvPr/>
            </p:nvCxnSpPr>
            <p:spPr>
              <a:xfrm>
                <a:off x="4130550" y="3734446"/>
                <a:ext cx="405731" cy="866129"/>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34" name="Google Shape;634;p20"/>
            <p:cNvGrpSpPr/>
            <p:nvPr/>
          </p:nvGrpSpPr>
          <p:grpSpPr>
            <a:xfrm flipH="1" rot="10800000">
              <a:off x="3761677" y="3419833"/>
              <a:ext cx="419080" cy="905634"/>
              <a:chOff x="4114992" y="3716894"/>
              <a:chExt cx="419080" cy="905634"/>
            </a:xfrm>
          </p:grpSpPr>
          <p:cxnSp>
            <p:nvCxnSpPr>
              <p:cNvPr id="635" name="Google Shape;635;p20"/>
              <p:cNvCxnSpPr/>
              <p:nvPr/>
            </p:nvCxnSpPr>
            <p:spPr>
              <a:xfrm>
                <a:off x="4114992" y="3716895"/>
                <a:ext cx="379539" cy="0"/>
              </a:xfrm>
              <a:prstGeom prst="straightConnector1">
                <a:avLst/>
              </a:prstGeom>
              <a:noFill/>
              <a:ln cap="flat" cmpd="sng" w="12700">
                <a:solidFill>
                  <a:srgbClr val="D0CECE"/>
                </a:solidFill>
                <a:prstDash val="solid"/>
                <a:miter lim="800000"/>
                <a:headEnd len="sm" w="sm" type="none"/>
                <a:tailEnd len="sm" w="sm" type="triangle"/>
              </a:ln>
            </p:spPr>
          </p:cxnSp>
          <p:cxnSp>
            <p:nvCxnSpPr>
              <p:cNvPr id="636" name="Google Shape;636;p20"/>
              <p:cNvCxnSpPr/>
              <p:nvPr/>
            </p:nvCxnSpPr>
            <p:spPr>
              <a:xfrm>
                <a:off x="4130550" y="3716895"/>
                <a:ext cx="364433" cy="273116"/>
              </a:xfrm>
              <a:prstGeom prst="straightConnector1">
                <a:avLst/>
              </a:prstGeom>
              <a:noFill/>
              <a:ln cap="flat" cmpd="sng" w="12700">
                <a:solidFill>
                  <a:srgbClr val="D0CECE"/>
                </a:solidFill>
                <a:prstDash val="solid"/>
                <a:miter lim="800000"/>
                <a:headEnd len="sm" w="sm" type="none"/>
                <a:tailEnd len="sm" w="sm" type="triangle"/>
              </a:ln>
            </p:spPr>
          </p:cxnSp>
          <p:cxnSp>
            <p:nvCxnSpPr>
              <p:cNvPr id="637" name="Google Shape;637;p20"/>
              <p:cNvCxnSpPr/>
              <p:nvPr/>
            </p:nvCxnSpPr>
            <p:spPr>
              <a:xfrm>
                <a:off x="4114992" y="3716894"/>
                <a:ext cx="387135" cy="580298"/>
              </a:xfrm>
              <a:prstGeom prst="straightConnector1">
                <a:avLst/>
              </a:prstGeom>
              <a:noFill/>
              <a:ln cap="flat" cmpd="sng" w="12700">
                <a:solidFill>
                  <a:srgbClr val="D0CECE"/>
                </a:solidFill>
                <a:prstDash val="solid"/>
                <a:miter lim="800000"/>
                <a:headEnd len="sm" w="sm" type="none"/>
                <a:tailEnd len="sm" w="sm" type="triangle"/>
              </a:ln>
            </p:spPr>
          </p:cxnSp>
          <p:cxnSp>
            <p:nvCxnSpPr>
              <p:cNvPr id="638" name="Google Shape;638;p20"/>
              <p:cNvCxnSpPr/>
              <p:nvPr/>
            </p:nvCxnSpPr>
            <p:spPr>
              <a:xfrm>
                <a:off x="4130550" y="3734446"/>
                <a:ext cx="403522" cy="888082"/>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39" name="Google Shape;639;p20"/>
            <p:cNvGrpSpPr/>
            <p:nvPr/>
          </p:nvGrpSpPr>
          <p:grpSpPr>
            <a:xfrm>
              <a:off x="3758477" y="3352291"/>
              <a:ext cx="385573" cy="885796"/>
              <a:chOff x="4114990" y="3755260"/>
              <a:chExt cx="385573" cy="885796"/>
            </a:xfrm>
          </p:grpSpPr>
          <p:cxnSp>
            <p:nvCxnSpPr>
              <p:cNvPr id="640" name="Google Shape;640;p20"/>
              <p:cNvCxnSpPr/>
              <p:nvPr/>
            </p:nvCxnSpPr>
            <p:spPr>
              <a:xfrm>
                <a:off x="4114991" y="4047602"/>
                <a:ext cx="379539" cy="0"/>
              </a:xfrm>
              <a:prstGeom prst="straightConnector1">
                <a:avLst/>
              </a:prstGeom>
              <a:noFill/>
              <a:ln cap="flat" cmpd="sng" w="12700">
                <a:solidFill>
                  <a:srgbClr val="D0CECE"/>
                </a:solidFill>
                <a:prstDash val="solid"/>
                <a:miter lim="800000"/>
                <a:headEnd len="sm" w="sm" type="none"/>
                <a:tailEnd len="sm" w="sm" type="triangle"/>
              </a:ln>
            </p:spPr>
          </p:cxnSp>
          <p:cxnSp>
            <p:nvCxnSpPr>
              <p:cNvPr id="641" name="Google Shape;641;p20"/>
              <p:cNvCxnSpPr/>
              <p:nvPr/>
            </p:nvCxnSpPr>
            <p:spPr>
              <a:xfrm flipH="1" rot="10800000">
                <a:off x="4114990" y="3755260"/>
                <a:ext cx="379539" cy="292342"/>
              </a:xfrm>
              <a:prstGeom prst="straightConnector1">
                <a:avLst/>
              </a:prstGeom>
              <a:noFill/>
              <a:ln cap="flat" cmpd="sng" w="12700">
                <a:solidFill>
                  <a:srgbClr val="D0CECE"/>
                </a:solidFill>
                <a:prstDash val="solid"/>
                <a:miter lim="800000"/>
                <a:headEnd len="sm" w="sm" type="none"/>
                <a:tailEnd len="sm" w="sm" type="triangle"/>
              </a:ln>
            </p:spPr>
          </p:cxnSp>
          <p:cxnSp>
            <p:nvCxnSpPr>
              <p:cNvPr id="642" name="Google Shape;642;p20"/>
              <p:cNvCxnSpPr/>
              <p:nvPr/>
            </p:nvCxnSpPr>
            <p:spPr>
              <a:xfrm>
                <a:off x="4114990" y="4047602"/>
                <a:ext cx="371285" cy="291036"/>
              </a:xfrm>
              <a:prstGeom prst="straightConnector1">
                <a:avLst/>
              </a:prstGeom>
              <a:noFill/>
              <a:ln cap="flat" cmpd="sng" w="12700">
                <a:solidFill>
                  <a:srgbClr val="D0CECE"/>
                </a:solidFill>
                <a:prstDash val="solid"/>
                <a:miter lim="800000"/>
                <a:headEnd len="sm" w="sm" type="none"/>
                <a:tailEnd len="sm" w="sm" type="triangle"/>
              </a:ln>
            </p:spPr>
          </p:cxnSp>
          <p:cxnSp>
            <p:nvCxnSpPr>
              <p:cNvPr id="643" name="Google Shape;643;p20"/>
              <p:cNvCxnSpPr/>
              <p:nvPr/>
            </p:nvCxnSpPr>
            <p:spPr>
              <a:xfrm>
                <a:off x="4114990" y="4056647"/>
                <a:ext cx="385573" cy="584409"/>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44" name="Google Shape;644;p20"/>
            <p:cNvGrpSpPr/>
            <p:nvPr/>
          </p:nvGrpSpPr>
          <p:grpSpPr>
            <a:xfrm flipH="1" rot="10800000">
              <a:off x="3759748" y="3395125"/>
              <a:ext cx="384302" cy="883444"/>
              <a:chOff x="4114990" y="3758657"/>
              <a:chExt cx="384302" cy="883444"/>
            </a:xfrm>
          </p:grpSpPr>
          <p:cxnSp>
            <p:nvCxnSpPr>
              <p:cNvPr id="645" name="Google Shape;645;p20"/>
              <p:cNvCxnSpPr/>
              <p:nvPr/>
            </p:nvCxnSpPr>
            <p:spPr>
              <a:xfrm>
                <a:off x="4114991" y="4047602"/>
                <a:ext cx="379539" cy="0"/>
              </a:xfrm>
              <a:prstGeom prst="straightConnector1">
                <a:avLst/>
              </a:prstGeom>
              <a:noFill/>
              <a:ln cap="flat" cmpd="sng" w="12700">
                <a:solidFill>
                  <a:srgbClr val="D0CECE"/>
                </a:solidFill>
                <a:prstDash val="solid"/>
                <a:miter lim="800000"/>
                <a:headEnd len="sm" w="sm" type="none"/>
                <a:tailEnd len="sm" w="sm" type="triangle"/>
              </a:ln>
            </p:spPr>
          </p:cxnSp>
          <p:cxnSp>
            <p:nvCxnSpPr>
              <p:cNvPr id="646" name="Google Shape;646;p20"/>
              <p:cNvCxnSpPr/>
              <p:nvPr/>
            </p:nvCxnSpPr>
            <p:spPr>
              <a:xfrm flipH="1" rot="10800000">
                <a:off x="4114990" y="3758657"/>
                <a:ext cx="367633" cy="288945"/>
              </a:xfrm>
              <a:prstGeom prst="straightConnector1">
                <a:avLst/>
              </a:prstGeom>
              <a:noFill/>
              <a:ln cap="flat" cmpd="sng" w="12700">
                <a:solidFill>
                  <a:srgbClr val="D0CECE"/>
                </a:solidFill>
                <a:prstDash val="solid"/>
                <a:miter lim="800000"/>
                <a:headEnd len="sm" w="sm" type="none"/>
                <a:tailEnd len="sm" w="sm" type="triangle"/>
              </a:ln>
            </p:spPr>
          </p:cxnSp>
          <p:cxnSp>
            <p:nvCxnSpPr>
              <p:cNvPr id="647" name="Google Shape;647;p20"/>
              <p:cNvCxnSpPr/>
              <p:nvPr/>
            </p:nvCxnSpPr>
            <p:spPr>
              <a:xfrm>
                <a:off x="4114990" y="4047602"/>
                <a:ext cx="367633" cy="292080"/>
              </a:xfrm>
              <a:prstGeom prst="straightConnector1">
                <a:avLst/>
              </a:prstGeom>
              <a:noFill/>
              <a:ln cap="flat" cmpd="sng" w="12700">
                <a:solidFill>
                  <a:srgbClr val="D0CECE"/>
                </a:solidFill>
                <a:prstDash val="solid"/>
                <a:miter lim="800000"/>
                <a:headEnd len="sm" w="sm" type="none"/>
                <a:tailEnd len="sm" w="sm" type="triangle"/>
              </a:ln>
            </p:spPr>
          </p:cxnSp>
          <p:cxnSp>
            <p:nvCxnSpPr>
              <p:cNvPr id="648" name="Google Shape;648;p20"/>
              <p:cNvCxnSpPr/>
              <p:nvPr/>
            </p:nvCxnSpPr>
            <p:spPr>
              <a:xfrm>
                <a:off x="4114990" y="4056647"/>
                <a:ext cx="384302" cy="585454"/>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49" name="Google Shape;649;p20"/>
            <p:cNvGrpSpPr/>
            <p:nvPr/>
          </p:nvGrpSpPr>
          <p:grpSpPr>
            <a:xfrm>
              <a:off x="4273018" y="3331477"/>
              <a:ext cx="349663" cy="542279"/>
              <a:chOff x="4629531" y="3734446"/>
              <a:chExt cx="349663" cy="542279"/>
            </a:xfrm>
          </p:grpSpPr>
          <p:cxnSp>
            <p:nvCxnSpPr>
              <p:cNvPr id="650" name="Google Shape;650;p20"/>
              <p:cNvCxnSpPr/>
              <p:nvPr/>
            </p:nvCxnSpPr>
            <p:spPr>
              <a:xfrm>
                <a:off x="4629531" y="3734446"/>
                <a:ext cx="316325" cy="258910"/>
              </a:xfrm>
              <a:prstGeom prst="straightConnector1">
                <a:avLst/>
              </a:prstGeom>
              <a:noFill/>
              <a:ln cap="flat" cmpd="sng" w="12700">
                <a:solidFill>
                  <a:srgbClr val="D0CECE"/>
                </a:solidFill>
                <a:prstDash val="solid"/>
                <a:miter lim="800000"/>
                <a:headEnd len="sm" w="sm" type="none"/>
                <a:tailEnd len="sm" w="sm" type="triangle"/>
              </a:ln>
            </p:spPr>
          </p:cxnSp>
          <p:cxnSp>
            <p:nvCxnSpPr>
              <p:cNvPr id="651" name="Google Shape;651;p20"/>
              <p:cNvCxnSpPr/>
              <p:nvPr/>
            </p:nvCxnSpPr>
            <p:spPr>
              <a:xfrm>
                <a:off x="4640518" y="3742704"/>
                <a:ext cx="338676" cy="534021"/>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52" name="Google Shape;652;p20"/>
            <p:cNvGrpSpPr/>
            <p:nvPr/>
          </p:nvGrpSpPr>
          <p:grpSpPr>
            <a:xfrm flipH="1" rot="10800000">
              <a:off x="4239429" y="3738025"/>
              <a:ext cx="361821" cy="548513"/>
              <a:chOff x="4629531" y="3734445"/>
              <a:chExt cx="361821" cy="548513"/>
            </a:xfrm>
          </p:grpSpPr>
          <p:cxnSp>
            <p:nvCxnSpPr>
              <p:cNvPr id="653" name="Google Shape;653;p20"/>
              <p:cNvCxnSpPr/>
              <p:nvPr/>
            </p:nvCxnSpPr>
            <p:spPr>
              <a:xfrm>
                <a:off x="4629531" y="3734445"/>
                <a:ext cx="347533" cy="243713"/>
              </a:xfrm>
              <a:prstGeom prst="straightConnector1">
                <a:avLst/>
              </a:prstGeom>
              <a:noFill/>
              <a:ln cap="flat" cmpd="sng" w="12700">
                <a:solidFill>
                  <a:srgbClr val="D0CECE"/>
                </a:solidFill>
                <a:prstDash val="solid"/>
                <a:miter lim="800000"/>
                <a:headEnd len="sm" w="sm" type="none"/>
                <a:tailEnd len="sm" w="sm" type="triangle"/>
              </a:ln>
            </p:spPr>
          </p:cxnSp>
          <p:cxnSp>
            <p:nvCxnSpPr>
              <p:cNvPr id="654" name="Google Shape;654;p20"/>
              <p:cNvCxnSpPr/>
              <p:nvPr/>
            </p:nvCxnSpPr>
            <p:spPr>
              <a:xfrm>
                <a:off x="4640518" y="3742703"/>
                <a:ext cx="350834" cy="540255"/>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55" name="Google Shape;655;p20"/>
            <p:cNvGrpSpPr/>
            <p:nvPr/>
          </p:nvGrpSpPr>
          <p:grpSpPr>
            <a:xfrm>
              <a:off x="4218248" y="3644110"/>
              <a:ext cx="366333" cy="274890"/>
              <a:chOff x="4574761" y="4047079"/>
              <a:chExt cx="366333" cy="274890"/>
            </a:xfrm>
          </p:grpSpPr>
          <p:cxnSp>
            <p:nvCxnSpPr>
              <p:cNvPr id="656" name="Google Shape;656;p20"/>
              <p:cNvCxnSpPr/>
              <p:nvPr/>
            </p:nvCxnSpPr>
            <p:spPr>
              <a:xfrm>
                <a:off x="4574761" y="4047602"/>
                <a:ext cx="356808" cy="0"/>
              </a:xfrm>
              <a:prstGeom prst="straightConnector1">
                <a:avLst/>
              </a:prstGeom>
              <a:noFill/>
              <a:ln cap="flat" cmpd="sng" w="12700">
                <a:solidFill>
                  <a:srgbClr val="D0CECE"/>
                </a:solidFill>
                <a:prstDash val="solid"/>
                <a:miter lim="800000"/>
                <a:headEnd len="sm" w="sm" type="none"/>
                <a:tailEnd len="sm" w="sm" type="triangle"/>
              </a:ln>
            </p:spPr>
          </p:cxnSp>
          <p:cxnSp>
            <p:nvCxnSpPr>
              <p:cNvPr id="657" name="Google Shape;657;p20"/>
              <p:cNvCxnSpPr/>
              <p:nvPr/>
            </p:nvCxnSpPr>
            <p:spPr>
              <a:xfrm>
                <a:off x="4583619" y="4047079"/>
                <a:ext cx="357475" cy="274890"/>
              </a:xfrm>
              <a:prstGeom prst="straightConnector1">
                <a:avLst/>
              </a:prstGeom>
              <a:noFill/>
              <a:ln cap="flat" cmpd="sng" w="12700">
                <a:solidFill>
                  <a:srgbClr val="D0CECE"/>
                </a:solidFill>
                <a:prstDash val="solid"/>
                <a:miter lim="800000"/>
                <a:headEnd len="sm" w="sm" type="none"/>
                <a:tailEnd len="sm" w="sm" type="triangle"/>
              </a:ln>
            </p:spPr>
          </p:cxnSp>
        </p:grpSp>
        <p:grpSp>
          <p:nvGrpSpPr>
            <p:cNvPr id="658" name="Google Shape;658;p20"/>
            <p:cNvGrpSpPr/>
            <p:nvPr/>
          </p:nvGrpSpPr>
          <p:grpSpPr>
            <a:xfrm flipH="1" rot="10800000">
              <a:off x="4212059" y="3704687"/>
              <a:ext cx="365378" cy="290690"/>
              <a:chOff x="4574761" y="4047078"/>
              <a:chExt cx="365378" cy="290690"/>
            </a:xfrm>
          </p:grpSpPr>
          <p:cxnSp>
            <p:nvCxnSpPr>
              <p:cNvPr id="659" name="Google Shape;659;p20"/>
              <p:cNvCxnSpPr/>
              <p:nvPr/>
            </p:nvCxnSpPr>
            <p:spPr>
              <a:xfrm>
                <a:off x="4574761" y="4047602"/>
                <a:ext cx="365378" cy="0"/>
              </a:xfrm>
              <a:prstGeom prst="straightConnector1">
                <a:avLst/>
              </a:prstGeom>
              <a:noFill/>
              <a:ln cap="flat" cmpd="sng" w="12700">
                <a:solidFill>
                  <a:srgbClr val="D0CECE"/>
                </a:solidFill>
                <a:prstDash val="solid"/>
                <a:miter lim="800000"/>
                <a:headEnd len="sm" w="sm" type="none"/>
                <a:tailEnd len="sm" w="sm" type="triangle"/>
              </a:ln>
            </p:spPr>
          </p:cxnSp>
          <p:cxnSp>
            <p:nvCxnSpPr>
              <p:cNvPr id="660" name="Google Shape;660;p20"/>
              <p:cNvCxnSpPr/>
              <p:nvPr/>
            </p:nvCxnSpPr>
            <p:spPr>
              <a:xfrm>
                <a:off x="4583619" y="4047078"/>
                <a:ext cx="356520" cy="290690"/>
              </a:xfrm>
              <a:prstGeom prst="straightConnector1">
                <a:avLst/>
              </a:prstGeom>
              <a:noFill/>
              <a:ln cap="flat" cmpd="sng" w="12700">
                <a:solidFill>
                  <a:srgbClr val="D0CECE"/>
                </a:solidFill>
                <a:prstDash val="solid"/>
                <a:miter lim="800000"/>
                <a:headEnd len="sm" w="sm" type="none"/>
                <a:tailEnd len="sm" w="sm" type="triangle"/>
              </a:ln>
            </p:spPr>
          </p:cxnSp>
        </p:grpSp>
        <p:cxnSp>
          <p:nvCxnSpPr>
            <p:cNvPr id="661" name="Google Shape;661;p20"/>
            <p:cNvCxnSpPr/>
            <p:nvPr/>
          </p:nvCxnSpPr>
          <p:spPr>
            <a:xfrm>
              <a:off x="4734091" y="3644110"/>
              <a:ext cx="331106" cy="131408"/>
            </a:xfrm>
            <a:prstGeom prst="straightConnector1">
              <a:avLst/>
            </a:prstGeom>
            <a:noFill/>
            <a:ln cap="flat" cmpd="sng" w="12700">
              <a:solidFill>
                <a:srgbClr val="D0CECE"/>
              </a:solidFill>
              <a:prstDash val="solid"/>
              <a:miter lim="800000"/>
              <a:headEnd len="sm" w="sm" type="none"/>
              <a:tailEnd len="sm" w="sm" type="triangle"/>
            </a:ln>
          </p:spPr>
        </p:cxnSp>
        <p:cxnSp>
          <p:nvCxnSpPr>
            <p:cNvPr id="662" name="Google Shape;662;p20"/>
            <p:cNvCxnSpPr/>
            <p:nvPr/>
          </p:nvCxnSpPr>
          <p:spPr>
            <a:xfrm flipH="1" rot="10800000">
              <a:off x="4734091" y="3843538"/>
              <a:ext cx="331106" cy="149024"/>
            </a:xfrm>
            <a:prstGeom prst="straightConnector1">
              <a:avLst/>
            </a:prstGeom>
            <a:noFill/>
            <a:ln cap="flat" cmpd="sng" w="12700">
              <a:solidFill>
                <a:srgbClr val="D0CECE"/>
              </a:solidFill>
              <a:prstDash val="solid"/>
              <a:miter lim="800000"/>
              <a:headEnd len="sm" w="sm" type="none"/>
              <a:tailEnd len="sm" w="sm" type="triangle"/>
            </a:ln>
          </p:spPr>
        </p:cxnSp>
        <p:cxnSp>
          <p:nvCxnSpPr>
            <p:cNvPr id="663" name="Google Shape;663;p20"/>
            <p:cNvCxnSpPr/>
            <p:nvPr/>
          </p:nvCxnSpPr>
          <p:spPr>
            <a:xfrm>
              <a:off x="5251351" y="3823318"/>
              <a:ext cx="379539" cy="0"/>
            </a:xfrm>
            <a:prstGeom prst="straightConnector1">
              <a:avLst/>
            </a:prstGeom>
            <a:noFill/>
            <a:ln cap="flat" cmpd="sng" w="12700">
              <a:solidFill>
                <a:srgbClr val="AEABAB"/>
              </a:solidFill>
              <a:prstDash val="solid"/>
              <a:miter lim="800000"/>
              <a:headEnd len="sm" w="sm" type="none"/>
              <a:tailEnd len="sm" w="sm" type="triangle"/>
            </a:ln>
          </p:spPr>
        </p:cxnSp>
        <p:grpSp>
          <p:nvGrpSpPr>
            <p:cNvPr id="664" name="Google Shape;664;p20"/>
            <p:cNvGrpSpPr/>
            <p:nvPr/>
          </p:nvGrpSpPr>
          <p:grpSpPr>
            <a:xfrm>
              <a:off x="3548861" y="3178926"/>
              <a:ext cx="1786336" cy="1271092"/>
              <a:chOff x="3905374" y="3584392"/>
              <a:chExt cx="1786336" cy="1271092"/>
            </a:xfrm>
          </p:grpSpPr>
          <p:sp>
            <p:nvSpPr>
              <p:cNvPr id="665" name="Google Shape;665;p20"/>
              <p:cNvSpPr/>
              <p:nvPr/>
            </p:nvSpPr>
            <p:spPr>
              <a:xfrm>
                <a:off x="3905374" y="3584392"/>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 name="Google Shape;666;p20"/>
              <p:cNvSpPr/>
              <p:nvPr/>
            </p:nvSpPr>
            <p:spPr>
              <a:xfrm>
                <a:off x="3905374" y="3915099"/>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20"/>
              <p:cNvSpPr/>
              <p:nvPr/>
            </p:nvSpPr>
            <p:spPr>
              <a:xfrm>
                <a:off x="3905374" y="4245806"/>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20"/>
              <p:cNvSpPr/>
              <p:nvPr/>
            </p:nvSpPr>
            <p:spPr>
              <a:xfrm>
                <a:off x="3905374" y="4576514"/>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20"/>
              <p:cNvSpPr/>
              <p:nvPr/>
            </p:nvSpPr>
            <p:spPr>
              <a:xfrm>
                <a:off x="4494531" y="3593362"/>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20"/>
              <p:cNvSpPr/>
              <p:nvPr/>
            </p:nvSpPr>
            <p:spPr>
              <a:xfrm>
                <a:off x="4494531" y="3924069"/>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20"/>
              <p:cNvSpPr/>
              <p:nvPr/>
            </p:nvSpPr>
            <p:spPr>
              <a:xfrm>
                <a:off x="4494531" y="4254776"/>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20"/>
              <p:cNvSpPr/>
              <p:nvPr/>
            </p:nvSpPr>
            <p:spPr>
              <a:xfrm>
                <a:off x="4494531" y="4585484"/>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p20"/>
              <p:cNvSpPr/>
              <p:nvPr/>
            </p:nvSpPr>
            <p:spPr>
              <a:xfrm>
                <a:off x="4945460" y="3922718"/>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20"/>
              <p:cNvSpPr/>
              <p:nvPr/>
            </p:nvSpPr>
            <p:spPr>
              <a:xfrm>
                <a:off x="4945460" y="4255937"/>
                <a:ext cx="270000" cy="270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20"/>
              <p:cNvSpPr/>
              <p:nvPr/>
            </p:nvSpPr>
            <p:spPr>
              <a:xfrm>
                <a:off x="5421710" y="4089327"/>
                <a:ext cx="270000" cy="270000"/>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5" name="Google Shape;675;p20"/>
            <p:cNvSpPr/>
            <p:nvPr/>
          </p:nvSpPr>
          <p:spPr>
            <a:xfrm>
              <a:off x="3114444" y="3088956"/>
              <a:ext cx="2326677" cy="1476871"/>
            </a:xfrm>
            <a:prstGeom prst="roundRect">
              <a:avLst>
                <a:gd fmla="val 16667" name="adj"/>
              </a:avLst>
            </a:prstGeom>
            <a:noFill/>
            <a:ln cap="flat" cmpd="sng" w="25400">
              <a:solidFill>
                <a:srgbClr val="0077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76" name="Google Shape;676;p20"/>
            <p:cNvCxnSpPr/>
            <p:nvPr/>
          </p:nvCxnSpPr>
          <p:spPr>
            <a:xfrm rot="5400000">
              <a:off x="4130798" y="2896751"/>
              <a:ext cx="457926" cy="192970"/>
            </a:xfrm>
            <a:prstGeom prst="bentConnector3">
              <a:avLst>
                <a:gd fmla="val 50000" name="adj1"/>
              </a:avLst>
            </a:prstGeom>
            <a:noFill/>
            <a:ln cap="flat" cmpd="sng" w="9525">
              <a:solidFill>
                <a:schemeClr val="dk1"/>
              </a:solidFill>
              <a:prstDash val="solid"/>
              <a:miter lim="800000"/>
              <a:headEnd len="sm" w="sm" type="none"/>
              <a:tailEnd len="med" w="med" type="triangle"/>
            </a:ln>
          </p:spPr>
        </p:cxnSp>
        <p:cxnSp>
          <p:nvCxnSpPr>
            <p:cNvPr id="677" name="Google Shape;677;p20"/>
            <p:cNvCxnSpPr/>
            <p:nvPr/>
          </p:nvCxnSpPr>
          <p:spPr>
            <a:xfrm flipH="1">
              <a:off x="5396588" y="2948620"/>
              <a:ext cx="693403" cy="258386"/>
            </a:xfrm>
            <a:prstGeom prst="bentConnector3">
              <a:avLst>
                <a:gd fmla="val 50000" name="adj1"/>
              </a:avLst>
            </a:prstGeom>
            <a:noFill/>
            <a:ln cap="flat" cmpd="sng" w="9525">
              <a:solidFill>
                <a:schemeClr val="dk1"/>
              </a:solidFill>
              <a:prstDash val="solid"/>
              <a:miter lim="800000"/>
              <a:headEnd len="sm" w="sm" type="none"/>
              <a:tailEnd len="med" w="med" type="triangle"/>
            </a:ln>
          </p:spPr>
        </p:cxnSp>
        <p:sp>
          <p:nvSpPr>
            <p:cNvPr id="678" name="Google Shape;678;p20"/>
            <p:cNvSpPr/>
            <p:nvPr/>
          </p:nvSpPr>
          <p:spPr>
            <a:xfrm>
              <a:off x="5927698" y="2723195"/>
              <a:ext cx="1976042" cy="400110"/>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Phương trình toán học quan trọng</a:t>
              </a:r>
              <a:endParaRPr/>
            </a:p>
          </p:txBody>
        </p:sp>
        <p:sp>
          <p:nvSpPr>
            <p:cNvPr id="679" name="Google Shape;679;p20"/>
            <p:cNvSpPr/>
            <p:nvPr/>
          </p:nvSpPr>
          <p:spPr>
            <a:xfrm rot="5400000">
              <a:off x="4159423" y="3559516"/>
              <a:ext cx="236719" cy="2326676"/>
            </a:xfrm>
            <a:custGeom>
              <a:rect b="b" l="l" r="r" t="t"/>
              <a:pathLst>
                <a:path extrusionOk="0" h="2326676" w="236719">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extrusionOk="0" fill="none" h="2326676" w="236719">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noFill/>
            <a:ln cap="flat" cmpd="sng" w="1905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680" name="Google Shape;680;p20"/>
            <p:cNvCxnSpPr/>
            <p:nvPr/>
          </p:nvCxnSpPr>
          <p:spPr>
            <a:xfrm>
              <a:off x="5179371" y="5036986"/>
              <a:ext cx="430018" cy="0"/>
            </a:xfrm>
            <a:prstGeom prst="straightConnector1">
              <a:avLst/>
            </a:prstGeom>
            <a:noFill/>
            <a:ln cap="flat" cmpd="sng" w="12700">
              <a:solidFill>
                <a:srgbClr val="193EB0"/>
              </a:solidFill>
              <a:prstDash val="solid"/>
              <a:miter lim="800000"/>
              <a:headEnd len="med" w="med" type="oval"/>
              <a:tailEnd len="sm" w="sm" type="none"/>
            </a:ln>
          </p:spPr>
        </p:cxnSp>
        <p:pic>
          <p:nvPicPr>
            <p:cNvPr descr="C:\Users\USER\Downloads\kitten.png" id="681" name="Google Shape;681;p20"/>
            <p:cNvPicPr preferRelativeResize="0"/>
            <p:nvPr/>
          </p:nvPicPr>
          <p:blipFill rotWithShape="1">
            <a:blip r:embed="rId3">
              <a:alphaModFix/>
            </a:blip>
            <a:srcRect b="0" l="0" r="0" t="0"/>
            <a:stretch/>
          </p:blipFill>
          <p:spPr>
            <a:xfrm>
              <a:off x="5798026" y="3534224"/>
              <a:ext cx="599872" cy="599872"/>
            </a:xfrm>
            <a:prstGeom prst="rect">
              <a:avLst/>
            </a:prstGeom>
            <a:noFill/>
            <a:ln>
              <a:noFill/>
            </a:ln>
          </p:spPr>
        </p:pic>
        <p:pic>
          <p:nvPicPr>
            <p:cNvPr descr="C:\Users\USER\Downloads\cat.png" id="682" name="Google Shape;682;p20"/>
            <p:cNvPicPr preferRelativeResize="0"/>
            <p:nvPr/>
          </p:nvPicPr>
          <p:blipFill rotWithShape="1">
            <a:blip r:embed="rId4">
              <a:alphaModFix/>
            </a:blip>
            <a:srcRect b="0" l="0" r="0" t="0"/>
            <a:stretch/>
          </p:blipFill>
          <p:spPr>
            <a:xfrm>
              <a:off x="2202903" y="3294398"/>
              <a:ext cx="396000" cy="396000"/>
            </a:xfrm>
            <a:prstGeom prst="rect">
              <a:avLst/>
            </a:prstGeom>
            <a:noFill/>
            <a:ln>
              <a:noFill/>
            </a:ln>
          </p:spPr>
        </p:pic>
        <p:pic>
          <p:nvPicPr>
            <p:cNvPr descr="C:\Users\USER\Downloads\cat.png" id="683" name="Google Shape;683;p20"/>
            <p:cNvPicPr preferRelativeResize="0"/>
            <p:nvPr/>
          </p:nvPicPr>
          <p:blipFill rotWithShape="1">
            <a:blip r:embed="rId4">
              <a:alphaModFix/>
            </a:blip>
            <a:srcRect b="0" l="0" r="0" t="0"/>
            <a:stretch/>
          </p:blipFill>
          <p:spPr>
            <a:xfrm>
              <a:off x="2202903" y="4788738"/>
              <a:ext cx="396000" cy="396000"/>
            </a:xfrm>
            <a:prstGeom prst="rect">
              <a:avLst/>
            </a:prstGeom>
            <a:noFill/>
            <a:ln>
              <a:noFill/>
            </a:ln>
          </p:spPr>
        </p:pic>
        <p:pic>
          <p:nvPicPr>
            <p:cNvPr descr="C:\Users\USER\Downloads\shiba.png" id="684" name="Google Shape;684;p20"/>
            <p:cNvPicPr preferRelativeResize="0"/>
            <p:nvPr/>
          </p:nvPicPr>
          <p:blipFill rotWithShape="1">
            <a:blip r:embed="rId5">
              <a:alphaModFix/>
            </a:blip>
            <a:srcRect b="0" l="0" r="0" t="0"/>
            <a:stretch/>
          </p:blipFill>
          <p:spPr>
            <a:xfrm>
              <a:off x="2198140" y="4047334"/>
              <a:ext cx="396000" cy="396000"/>
            </a:xfrm>
            <a:prstGeom prst="rect">
              <a:avLst/>
            </a:prstGeom>
            <a:noFill/>
            <a:ln>
              <a:noFill/>
            </a:ln>
          </p:spPr>
        </p:pic>
        <p:pic>
          <p:nvPicPr>
            <p:cNvPr descr="C:\Users\USER\Downloads\shiba.png" id="685" name="Google Shape;685;p20"/>
            <p:cNvPicPr preferRelativeResize="0"/>
            <p:nvPr/>
          </p:nvPicPr>
          <p:blipFill rotWithShape="1">
            <a:blip r:embed="rId5">
              <a:alphaModFix/>
            </a:blip>
            <a:srcRect b="0" l="0" r="0" t="0"/>
            <a:stretch/>
          </p:blipFill>
          <p:spPr>
            <a:xfrm>
              <a:off x="2198140" y="2533567"/>
              <a:ext cx="396000" cy="396000"/>
            </a:xfrm>
            <a:prstGeom prst="rect">
              <a:avLst/>
            </a:prstGeom>
            <a:noFill/>
            <a:ln>
              <a:noFill/>
            </a:ln>
          </p:spPr>
        </p:pic>
      </p:grpSp>
      <p:sp>
        <p:nvSpPr>
          <p:cNvPr id="686" name="Google Shape;686;p2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máy và Học sâu</a:t>
            </a:r>
            <a:endParaRPr sz="14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21"/>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phân tích một lượng lớn dữ liệu bằng cách áp dụng công nghệ học máy, có thể tìm thấy các mẫu không nhìn thấy được– đây được gọi là khai thác dữ liệu. Khai thác dữ liệu giải quyết bốn vấn đề sau.</a:t>
            </a:r>
            <a:endParaRPr sz="1300">
              <a:solidFill>
                <a:srgbClr val="262626"/>
              </a:solidFill>
              <a:latin typeface="Arial"/>
              <a:ea typeface="Arial"/>
              <a:cs typeface="Arial"/>
              <a:sym typeface="Arial"/>
            </a:endParaRPr>
          </a:p>
        </p:txBody>
      </p:sp>
      <p:grpSp>
        <p:nvGrpSpPr>
          <p:cNvPr id="693" name="Google Shape;693;p21"/>
          <p:cNvGrpSpPr/>
          <p:nvPr/>
        </p:nvGrpSpPr>
        <p:grpSpPr>
          <a:xfrm>
            <a:off x="450000" y="450000"/>
            <a:ext cx="9018000" cy="276999"/>
            <a:chOff x="450000" y="450000"/>
            <a:chExt cx="9018000" cy="276999"/>
          </a:xfrm>
        </p:grpSpPr>
        <p:sp>
          <p:nvSpPr>
            <p:cNvPr id="694" name="Google Shape;694;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695" name="Google Shape;695;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696" name="Google Shape;696;p21"/>
          <p:cNvGrpSpPr/>
          <p:nvPr/>
        </p:nvGrpSpPr>
        <p:grpSpPr>
          <a:xfrm>
            <a:off x="702939" y="2348880"/>
            <a:ext cx="8808257" cy="3982126"/>
            <a:chOff x="702939" y="2396913"/>
            <a:chExt cx="8808257" cy="3982126"/>
          </a:xfrm>
        </p:grpSpPr>
        <p:grpSp>
          <p:nvGrpSpPr>
            <p:cNvPr id="697" name="Google Shape;697;p21"/>
            <p:cNvGrpSpPr/>
            <p:nvPr/>
          </p:nvGrpSpPr>
          <p:grpSpPr>
            <a:xfrm>
              <a:off x="3521142" y="2804906"/>
              <a:ext cx="2889046" cy="2881930"/>
              <a:chOff x="2997870" y="2276872"/>
              <a:chExt cx="3897486" cy="3887888"/>
            </a:xfrm>
          </p:grpSpPr>
          <p:sp>
            <p:nvSpPr>
              <p:cNvPr id="698" name="Google Shape;698;p21"/>
              <p:cNvSpPr/>
              <p:nvPr/>
            </p:nvSpPr>
            <p:spPr>
              <a:xfrm>
                <a:off x="2997870" y="2276872"/>
                <a:ext cx="3887886" cy="3887886"/>
              </a:xfrm>
              <a:prstGeom prst="pie">
                <a:avLst>
                  <a:gd fmla="val 0" name="adj1"/>
                  <a:gd fmla="val 5416695" name="adj2"/>
                </a:avLst>
              </a:prstGeom>
              <a:solidFill>
                <a:srgbClr val="FFCC99"/>
              </a:solidFill>
              <a:ln cap="flat" cmpd="sng" w="12700">
                <a:solidFill>
                  <a:srgbClr val="FF5B0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21"/>
              <p:cNvSpPr/>
              <p:nvPr/>
            </p:nvSpPr>
            <p:spPr>
              <a:xfrm flipH="1" rot="10800000">
                <a:off x="3007470" y="2276874"/>
                <a:ext cx="3887886" cy="3887886"/>
              </a:xfrm>
              <a:prstGeom prst="pie">
                <a:avLst>
                  <a:gd fmla="val 10800000" name="adj1"/>
                  <a:gd fmla="val 16200000" name="adj2"/>
                </a:avLst>
              </a:prstGeom>
              <a:solidFill>
                <a:srgbClr val="CCCCFF"/>
              </a:solidFill>
              <a:ln cap="flat" cmpd="sng" w="12700">
                <a:solidFill>
                  <a:srgbClr val="9999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 name="Google Shape;700;p21"/>
              <p:cNvSpPr/>
              <p:nvPr/>
            </p:nvSpPr>
            <p:spPr>
              <a:xfrm flipH="1">
                <a:off x="2997870" y="2276872"/>
                <a:ext cx="3887886" cy="3887886"/>
              </a:xfrm>
              <a:prstGeom prst="pie">
                <a:avLst>
                  <a:gd fmla="val 10800000" name="adj1"/>
                  <a:gd fmla="val 16200000" name="adj2"/>
                </a:avLst>
              </a:prstGeom>
              <a:solidFill>
                <a:srgbClr val="D8E2F3"/>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 name="Google Shape;701;p21"/>
              <p:cNvSpPr/>
              <p:nvPr/>
            </p:nvSpPr>
            <p:spPr>
              <a:xfrm>
                <a:off x="3007470" y="2276872"/>
                <a:ext cx="3887886" cy="3887886"/>
              </a:xfrm>
              <a:prstGeom prst="pie">
                <a:avLst>
                  <a:gd fmla="val 10800000" name="adj1"/>
                  <a:gd fmla="val 16200000" name="adj2"/>
                </a:avLst>
              </a:prstGeom>
              <a:solidFill>
                <a:srgbClr val="E1EFD8"/>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02" name="Google Shape;702;p21"/>
            <p:cNvGrpSpPr/>
            <p:nvPr/>
          </p:nvGrpSpPr>
          <p:grpSpPr>
            <a:xfrm>
              <a:off x="3881672" y="3165477"/>
              <a:ext cx="2167986" cy="2160785"/>
              <a:chOff x="3501380" y="2780382"/>
              <a:chExt cx="2890466" cy="2880866"/>
            </a:xfrm>
          </p:grpSpPr>
          <p:sp>
            <p:nvSpPr>
              <p:cNvPr id="703" name="Google Shape;703;p21"/>
              <p:cNvSpPr/>
              <p:nvPr/>
            </p:nvSpPr>
            <p:spPr>
              <a:xfrm>
                <a:off x="3501380" y="2780382"/>
                <a:ext cx="2880866" cy="2880866"/>
              </a:xfrm>
              <a:prstGeom prst="ellipse">
                <a:avLst/>
              </a:prstGeom>
              <a:solidFill>
                <a:srgbClr val="BBD6EE"/>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 name="Google Shape;704;p21"/>
              <p:cNvSpPr/>
              <p:nvPr/>
            </p:nvSpPr>
            <p:spPr>
              <a:xfrm>
                <a:off x="3510980" y="2780382"/>
                <a:ext cx="2880866" cy="2880866"/>
              </a:xfrm>
              <a:prstGeom prst="chord">
                <a:avLst>
                  <a:gd fmla="val 5401479" name="adj1"/>
                  <a:gd fmla="val 16200000" name="adj2"/>
                </a:avLst>
              </a:prstGeom>
              <a:solidFill>
                <a:srgbClr val="FEE599"/>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5" name="Google Shape;705;p21"/>
            <p:cNvSpPr/>
            <p:nvPr/>
          </p:nvSpPr>
          <p:spPr>
            <a:xfrm>
              <a:off x="4308866" y="3656714"/>
              <a:ext cx="1290619" cy="1178310"/>
            </a:xfrm>
            <a:prstGeom prst="ellipse">
              <a:avLst/>
            </a:prstGeom>
            <a:solidFill>
              <a:schemeClr val="lt1"/>
            </a:solidFill>
            <a:ln cap="flat" cmpd="sng" w="12700">
              <a:solidFill>
                <a:srgbClr val="42719B"/>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Các vấn đề trong khai thác dữ liệu</a:t>
              </a:r>
              <a:endParaRPr b="1" sz="1400">
                <a:solidFill>
                  <a:srgbClr val="262626"/>
                </a:solidFill>
                <a:latin typeface="Arial"/>
                <a:ea typeface="Arial"/>
                <a:cs typeface="Arial"/>
                <a:sym typeface="Arial"/>
              </a:endParaRPr>
            </a:p>
          </p:txBody>
        </p:sp>
        <p:sp>
          <p:nvSpPr>
            <p:cNvPr id="706" name="Google Shape;706;p21"/>
            <p:cNvSpPr/>
            <p:nvPr/>
          </p:nvSpPr>
          <p:spPr>
            <a:xfrm rot="5400000">
              <a:off x="4916849" y="4105972"/>
              <a:ext cx="1309236" cy="279797"/>
            </a:xfrm>
            <a:prstGeom prst="rect">
              <a:avLst/>
            </a:prstGeom>
          </p:spPr>
          <p:txBody>
            <a:bodyPr>
              <a:prstTxWarp prst="textPlain"/>
            </a:bodyPr>
            <a:lstStyle/>
            <a:p>
              <a:pPr lvl="0" algn="ctr"/>
              <a:r>
                <a:rPr b="1" i="0">
                  <a:ln>
                    <a:noFill/>
                  </a:ln>
                  <a:solidFill>
                    <a:srgbClr val="262626"/>
                  </a:solidFill>
                  <a:latin typeface="Arial"/>
                </a:rPr>
                <a:t>Không được theo dõi</a:t>
              </a:r>
            </a:p>
          </p:txBody>
        </p:sp>
        <p:sp>
          <p:nvSpPr>
            <p:cNvPr id="707" name="Google Shape;707;p21"/>
            <p:cNvSpPr/>
            <p:nvPr/>
          </p:nvSpPr>
          <p:spPr>
            <a:xfrm rot="5400000">
              <a:off x="3601169" y="4105974"/>
              <a:ext cx="1309236" cy="279797"/>
            </a:xfrm>
            <a:prstGeom prst="rect">
              <a:avLst/>
            </a:prstGeom>
          </p:spPr>
          <p:txBody>
            <a:bodyPr>
              <a:prstTxWarp prst="textPlain"/>
            </a:bodyPr>
            <a:lstStyle/>
            <a:p>
              <a:pPr lvl="0" algn="ctr"/>
              <a:r>
                <a:rPr b="1" i="0">
                  <a:ln>
                    <a:noFill/>
                  </a:ln>
                  <a:solidFill>
                    <a:srgbClr val="262626"/>
                  </a:solidFill>
                  <a:latin typeface="Arial"/>
                </a:rPr>
                <a:t>Được theo dõi</a:t>
              </a:r>
            </a:p>
          </p:txBody>
        </p:sp>
        <p:cxnSp>
          <p:nvCxnSpPr>
            <p:cNvPr id="708" name="Google Shape;708;p21"/>
            <p:cNvCxnSpPr/>
            <p:nvPr/>
          </p:nvCxnSpPr>
          <p:spPr>
            <a:xfrm flipH="1" rot="10800000">
              <a:off x="5160117" y="2544111"/>
              <a:ext cx="1119146" cy="260794"/>
            </a:xfrm>
            <a:prstGeom prst="bentConnector3">
              <a:avLst>
                <a:gd fmla="val 482" name="adj1"/>
              </a:avLst>
            </a:prstGeom>
            <a:noFill/>
            <a:ln cap="flat" cmpd="sng" w="22225">
              <a:solidFill>
                <a:schemeClr val="dk1"/>
              </a:solidFill>
              <a:prstDash val="solid"/>
              <a:miter lim="800000"/>
              <a:headEnd len="sm" w="sm" type="none"/>
              <a:tailEnd len="med" w="med" type="oval"/>
            </a:ln>
          </p:spPr>
        </p:cxnSp>
        <p:sp>
          <p:nvSpPr>
            <p:cNvPr id="709" name="Google Shape;709;p21"/>
            <p:cNvSpPr/>
            <p:nvPr/>
          </p:nvSpPr>
          <p:spPr>
            <a:xfrm>
              <a:off x="6410188" y="2396913"/>
              <a:ext cx="2683125" cy="9835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Phân nhóm</a:t>
              </a:r>
              <a:endParaRPr b="1" sz="1400">
                <a:solidFill>
                  <a:srgbClr val="1429A0"/>
                </a:solidFill>
                <a:latin typeface="Arial"/>
                <a:ea typeface="Arial"/>
                <a:cs typeface="Arial"/>
                <a:sym typeface="Arial"/>
              </a:endParaRPr>
            </a:p>
            <a:p>
              <a:pPr indent="0" lvl="0" marL="0" marR="0" rtl="0" algn="l">
                <a:spcBef>
                  <a:spcPts val="900"/>
                </a:spcBef>
                <a:spcAft>
                  <a:spcPts val="0"/>
                </a:spcAft>
                <a:buNone/>
              </a:pPr>
              <a:r>
                <a:rPr b="1" lang="en-US" sz="1300">
                  <a:solidFill>
                    <a:srgbClr val="262626"/>
                  </a:solidFill>
                  <a:latin typeface="Arial"/>
                  <a:ea typeface="Arial"/>
                  <a:cs typeface="Arial"/>
                  <a:sym typeface="Arial"/>
                </a:rPr>
                <a:t>So sánh các thuộc tính của dữ liệu và hình thành các cụm dựa trên các đặc điểm tương tự</a:t>
              </a:r>
              <a:endParaRPr b="1" sz="1300">
                <a:solidFill>
                  <a:srgbClr val="262626"/>
                </a:solidFill>
                <a:latin typeface="Arial"/>
                <a:ea typeface="Arial"/>
                <a:cs typeface="Arial"/>
                <a:sym typeface="Arial"/>
              </a:endParaRPr>
            </a:p>
          </p:txBody>
        </p:sp>
        <p:grpSp>
          <p:nvGrpSpPr>
            <p:cNvPr id="710" name="Google Shape;710;p21"/>
            <p:cNvGrpSpPr/>
            <p:nvPr/>
          </p:nvGrpSpPr>
          <p:grpSpPr>
            <a:xfrm>
              <a:off x="6533995" y="3340210"/>
              <a:ext cx="2559317" cy="692496"/>
              <a:chOff x="7327676" y="3892964"/>
              <a:chExt cx="2815248" cy="761746"/>
            </a:xfrm>
          </p:grpSpPr>
          <p:sp>
            <p:nvSpPr>
              <p:cNvPr id="711" name="Google Shape;711;p21"/>
              <p:cNvSpPr/>
              <p:nvPr/>
            </p:nvSpPr>
            <p:spPr>
              <a:xfrm>
                <a:off x="7327676" y="3937275"/>
                <a:ext cx="248933" cy="212364"/>
              </a:xfrm>
              <a:prstGeom prst="roundRect">
                <a:avLst>
                  <a:gd fmla="val 16667"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Ex</a:t>
                </a:r>
                <a:endParaRPr/>
              </a:p>
            </p:txBody>
          </p:sp>
          <p:sp>
            <p:nvSpPr>
              <p:cNvPr id="712" name="Google Shape;712;p21"/>
              <p:cNvSpPr/>
              <p:nvPr/>
            </p:nvSpPr>
            <p:spPr>
              <a:xfrm>
                <a:off x="7517097" y="3892964"/>
                <a:ext cx="2625827" cy="7617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Phân cụm các quy trình có đặc điểm tương tự ra khỏi các quy trình khác nhau.</a:t>
                </a:r>
                <a:endParaRPr sz="1300">
                  <a:solidFill>
                    <a:srgbClr val="262626"/>
                  </a:solidFill>
                  <a:latin typeface="Arial"/>
                  <a:ea typeface="Arial"/>
                  <a:cs typeface="Arial"/>
                  <a:sym typeface="Arial"/>
                </a:endParaRPr>
              </a:p>
            </p:txBody>
          </p:sp>
        </p:grpSp>
        <p:cxnSp>
          <p:nvCxnSpPr>
            <p:cNvPr id="713" name="Google Shape;713;p21"/>
            <p:cNvCxnSpPr/>
            <p:nvPr/>
          </p:nvCxnSpPr>
          <p:spPr>
            <a:xfrm>
              <a:off x="5160117" y="5686835"/>
              <a:ext cx="1119146" cy="260794"/>
            </a:xfrm>
            <a:prstGeom prst="bentConnector3">
              <a:avLst>
                <a:gd fmla="val 482" name="adj1"/>
              </a:avLst>
            </a:prstGeom>
            <a:noFill/>
            <a:ln cap="flat" cmpd="sng" w="22225">
              <a:solidFill>
                <a:schemeClr val="dk1"/>
              </a:solidFill>
              <a:prstDash val="solid"/>
              <a:miter lim="800000"/>
              <a:headEnd len="sm" w="sm" type="none"/>
              <a:tailEnd len="med" w="med" type="oval"/>
            </a:ln>
          </p:spPr>
        </p:cxnSp>
        <p:sp>
          <p:nvSpPr>
            <p:cNvPr id="714" name="Google Shape;714;p21"/>
            <p:cNvSpPr/>
            <p:nvPr/>
          </p:nvSpPr>
          <p:spPr>
            <a:xfrm>
              <a:off x="6410189" y="4478640"/>
              <a:ext cx="3005719" cy="10233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Hình thành quy tắc chung</a:t>
              </a:r>
              <a:endParaRPr b="1" sz="1400">
                <a:solidFill>
                  <a:srgbClr val="1429A0"/>
                </a:solidFill>
                <a:latin typeface="Arial"/>
                <a:ea typeface="Arial"/>
                <a:cs typeface="Arial"/>
                <a:sym typeface="Arial"/>
              </a:endParaRPr>
            </a:p>
            <a:p>
              <a:pPr indent="0" lvl="0" marL="0" marR="0" rtl="0" algn="l">
                <a:spcBef>
                  <a:spcPts val="900"/>
                </a:spcBef>
                <a:spcAft>
                  <a:spcPts val="0"/>
                </a:spcAft>
                <a:buNone/>
              </a:pPr>
              <a:r>
                <a:rPr b="1" lang="en-US" sz="1300">
                  <a:solidFill>
                    <a:srgbClr val="262626"/>
                  </a:solidFill>
                  <a:latin typeface="Arial"/>
                  <a:ea typeface="Arial"/>
                  <a:cs typeface="Arial"/>
                  <a:sym typeface="Arial"/>
                </a:rPr>
                <a:t>Xác định các thuộc tính hoặc mối quan hệ giữa các mục mà một kiểu xuất hiện ngụ ý sự xuất hiện của một kiểu khác</a:t>
              </a:r>
              <a:endParaRPr b="1" sz="1300">
                <a:solidFill>
                  <a:srgbClr val="262626"/>
                </a:solidFill>
                <a:latin typeface="Arial"/>
                <a:ea typeface="Arial"/>
                <a:cs typeface="Arial"/>
                <a:sym typeface="Arial"/>
              </a:endParaRPr>
            </a:p>
          </p:txBody>
        </p:sp>
        <p:grpSp>
          <p:nvGrpSpPr>
            <p:cNvPr id="715" name="Google Shape;715;p21"/>
            <p:cNvGrpSpPr/>
            <p:nvPr/>
          </p:nvGrpSpPr>
          <p:grpSpPr>
            <a:xfrm>
              <a:off x="6533995" y="5621492"/>
              <a:ext cx="2977201" cy="711936"/>
              <a:chOff x="7327676" y="3883646"/>
              <a:chExt cx="3274921" cy="783130"/>
            </a:xfrm>
          </p:grpSpPr>
          <p:sp>
            <p:nvSpPr>
              <p:cNvPr id="716" name="Google Shape;716;p21"/>
              <p:cNvSpPr/>
              <p:nvPr/>
            </p:nvSpPr>
            <p:spPr>
              <a:xfrm>
                <a:off x="7327676" y="3883646"/>
                <a:ext cx="248933" cy="212364"/>
              </a:xfrm>
              <a:prstGeom prst="roundRect">
                <a:avLst>
                  <a:gd fmla="val 16667"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Ex</a:t>
                </a:r>
                <a:endParaRPr/>
              </a:p>
            </p:txBody>
          </p:sp>
          <p:sp>
            <p:nvSpPr>
              <p:cNvPr id="717" name="Google Shape;717;p21"/>
              <p:cNvSpPr/>
              <p:nvPr/>
            </p:nvSpPr>
            <p:spPr>
              <a:xfrm>
                <a:off x="7517097" y="3905076"/>
                <a:ext cx="3085500" cy="7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Dự đoán điều gì sẽ xảy ra với toàn bộ quy trình khi có một mô hình bất thường trong một quy trình.</a:t>
                </a:r>
                <a:endParaRPr sz="1300">
                  <a:solidFill>
                    <a:srgbClr val="262626"/>
                  </a:solidFill>
                  <a:latin typeface="Arial"/>
                  <a:ea typeface="Arial"/>
                  <a:cs typeface="Arial"/>
                  <a:sym typeface="Arial"/>
                </a:endParaRPr>
              </a:p>
            </p:txBody>
          </p:sp>
        </p:grpSp>
        <p:cxnSp>
          <p:nvCxnSpPr>
            <p:cNvPr id="718" name="Google Shape;718;p21"/>
            <p:cNvCxnSpPr/>
            <p:nvPr/>
          </p:nvCxnSpPr>
          <p:spPr>
            <a:xfrm rot="10800000">
              <a:off x="3627227" y="2544111"/>
              <a:ext cx="1119146" cy="260794"/>
            </a:xfrm>
            <a:prstGeom prst="bentConnector3">
              <a:avLst>
                <a:gd fmla="val 482" name="adj1"/>
              </a:avLst>
            </a:prstGeom>
            <a:noFill/>
            <a:ln cap="flat" cmpd="sng" w="22225">
              <a:solidFill>
                <a:schemeClr val="dk1"/>
              </a:solidFill>
              <a:prstDash val="solid"/>
              <a:miter lim="800000"/>
              <a:headEnd len="sm" w="sm" type="none"/>
              <a:tailEnd len="med" w="med" type="oval"/>
            </a:ln>
          </p:spPr>
        </p:cxnSp>
        <p:cxnSp>
          <p:nvCxnSpPr>
            <p:cNvPr id="719" name="Google Shape;719;p21"/>
            <p:cNvCxnSpPr/>
            <p:nvPr/>
          </p:nvCxnSpPr>
          <p:spPr>
            <a:xfrm flipH="1">
              <a:off x="3627227" y="5686835"/>
              <a:ext cx="1119146" cy="260794"/>
            </a:xfrm>
            <a:prstGeom prst="bentConnector3">
              <a:avLst>
                <a:gd fmla="val 482" name="adj1"/>
              </a:avLst>
            </a:prstGeom>
            <a:noFill/>
            <a:ln cap="flat" cmpd="sng" w="22225">
              <a:solidFill>
                <a:schemeClr val="dk1"/>
              </a:solidFill>
              <a:prstDash val="solid"/>
              <a:miter lim="800000"/>
              <a:headEnd len="sm" w="sm" type="none"/>
              <a:tailEnd len="med" w="med" type="oval"/>
            </a:ln>
          </p:spPr>
        </p:cxnSp>
        <p:sp>
          <p:nvSpPr>
            <p:cNvPr id="720" name="Google Shape;720;p21"/>
            <p:cNvSpPr/>
            <p:nvPr/>
          </p:nvSpPr>
          <p:spPr>
            <a:xfrm>
              <a:off x="710057" y="2396913"/>
              <a:ext cx="2818202" cy="102335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rgbClr val="1429A0"/>
                  </a:solidFill>
                  <a:latin typeface="Arial"/>
                  <a:ea typeface="Arial"/>
                  <a:cs typeface="Arial"/>
                  <a:sym typeface="Arial"/>
                </a:rPr>
                <a:t>Dự đoán</a:t>
              </a:r>
              <a:endParaRPr b="1" sz="1400">
                <a:solidFill>
                  <a:srgbClr val="1429A0"/>
                </a:solidFill>
                <a:latin typeface="Arial"/>
                <a:ea typeface="Arial"/>
                <a:cs typeface="Arial"/>
                <a:sym typeface="Arial"/>
              </a:endParaRPr>
            </a:p>
            <a:p>
              <a:pPr indent="0" lvl="0" marL="0" marR="0" rtl="0" algn="r">
                <a:spcBef>
                  <a:spcPts val="900"/>
                </a:spcBef>
                <a:spcAft>
                  <a:spcPts val="0"/>
                </a:spcAft>
                <a:buNone/>
              </a:pPr>
              <a:r>
                <a:rPr b="1" lang="en-US" sz="1300">
                  <a:solidFill>
                    <a:srgbClr val="262626"/>
                  </a:solidFill>
                  <a:latin typeface="Arial"/>
                  <a:ea typeface="Arial"/>
                  <a:cs typeface="Arial"/>
                  <a:sym typeface="Arial"/>
                </a:rPr>
                <a:t>Tạo mô hình dựa trên dữ liệu đã cho, sau đó sử dụng mô hình cho các trường hợp mới để đưa ra dự đoán</a:t>
              </a:r>
              <a:endParaRPr b="1" sz="1300">
                <a:solidFill>
                  <a:srgbClr val="262626"/>
                </a:solidFill>
                <a:latin typeface="Arial"/>
                <a:ea typeface="Arial"/>
                <a:cs typeface="Arial"/>
                <a:sym typeface="Arial"/>
              </a:endParaRPr>
            </a:p>
          </p:txBody>
        </p:sp>
        <p:grpSp>
          <p:nvGrpSpPr>
            <p:cNvPr id="721" name="Google Shape;721;p21"/>
            <p:cNvGrpSpPr/>
            <p:nvPr/>
          </p:nvGrpSpPr>
          <p:grpSpPr>
            <a:xfrm>
              <a:off x="829477" y="3452321"/>
              <a:ext cx="2684978" cy="1209474"/>
              <a:chOff x="829477" y="3540168"/>
              <a:chExt cx="2684978" cy="1209474"/>
            </a:xfrm>
          </p:grpSpPr>
          <p:sp>
            <p:nvSpPr>
              <p:cNvPr id="722" name="Google Shape;722;p21"/>
              <p:cNvSpPr/>
              <p:nvPr/>
            </p:nvSpPr>
            <p:spPr>
              <a:xfrm>
                <a:off x="829477" y="3540168"/>
                <a:ext cx="226303" cy="193058"/>
              </a:xfrm>
              <a:prstGeom prst="roundRect">
                <a:avLst>
                  <a:gd fmla="val 16667"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Ex</a:t>
                </a:r>
                <a:endParaRPr/>
              </a:p>
            </p:txBody>
          </p:sp>
          <p:sp>
            <p:nvSpPr>
              <p:cNvPr id="723" name="Google Shape;723;p21"/>
              <p:cNvSpPr/>
              <p:nvPr/>
            </p:nvSpPr>
            <p:spPr>
              <a:xfrm>
                <a:off x="1056255" y="3657042"/>
                <a:ext cx="2458200" cy="10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Dự đoán các thông số kỹ thuật chất lượng do các thành phần và môi trường (áp suất, nhiệt độ, độ ẩm, v.v.) trong ngành đánh bắt cá.</a:t>
                </a:r>
                <a:endParaRPr sz="1300">
                  <a:solidFill>
                    <a:srgbClr val="262626"/>
                  </a:solidFill>
                  <a:latin typeface="Arial"/>
                  <a:ea typeface="Arial"/>
                  <a:cs typeface="Arial"/>
                  <a:sym typeface="Arial"/>
                </a:endParaRPr>
              </a:p>
            </p:txBody>
          </p:sp>
        </p:grpSp>
        <p:sp>
          <p:nvSpPr>
            <p:cNvPr id="724" name="Google Shape;724;p21"/>
            <p:cNvSpPr/>
            <p:nvPr/>
          </p:nvSpPr>
          <p:spPr>
            <a:xfrm>
              <a:off x="702939" y="4694664"/>
              <a:ext cx="2818202" cy="102335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rgbClr val="1429A0"/>
                  </a:solidFill>
                  <a:latin typeface="Arial"/>
                  <a:ea typeface="Arial"/>
                  <a:cs typeface="Arial"/>
                  <a:sym typeface="Arial"/>
                </a:rPr>
                <a:t>Phân loại</a:t>
              </a:r>
              <a:endParaRPr b="1" sz="1400">
                <a:solidFill>
                  <a:srgbClr val="1429A0"/>
                </a:solidFill>
                <a:latin typeface="Arial"/>
                <a:ea typeface="Arial"/>
                <a:cs typeface="Arial"/>
                <a:sym typeface="Arial"/>
              </a:endParaRPr>
            </a:p>
            <a:p>
              <a:pPr indent="0" lvl="0" marL="0" marR="0" rtl="0" algn="r">
                <a:spcBef>
                  <a:spcPts val="900"/>
                </a:spcBef>
                <a:spcAft>
                  <a:spcPts val="0"/>
                </a:spcAft>
                <a:buNone/>
              </a:pPr>
              <a:r>
                <a:rPr b="1" lang="en-US" sz="1300">
                  <a:solidFill>
                    <a:srgbClr val="262626"/>
                  </a:solidFill>
                  <a:latin typeface="Arial"/>
                  <a:ea typeface="Arial"/>
                  <a:cs typeface="Arial"/>
                  <a:sym typeface="Arial"/>
                </a:rPr>
                <a:t>Xác định nơi một trường hợp cụ thể thuộc về một loạt các danh mục đã phân loại</a:t>
              </a:r>
              <a:endParaRPr b="1" sz="1300">
                <a:solidFill>
                  <a:srgbClr val="262626"/>
                </a:solidFill>
                <a:latin typeface="Arial"/>
                <a:ea typeface="Arial"/>
                <a:cs typeface="Arial"/>
                <a:sym typeface="Arial"/>
              </a:endParaRPr>
            </a:p>
          </p:txBody>
        </p:sp>
        <p:grpSp>
          <p:nvGrpSpPr>
            <p:cNvPr id="725" name="Google Shape;725;p21"/>
            <p:cNvGrpSpPr/>
            <p:nvPr/>
          </p:nvGrpSpPr>
          <p:grpSpPr>
            <a:xfrm>
              <a:off x="829477" y="5686543"/>
              <a:ext cx="2691664" cy="692496"/>
              <a:chOff x="829477" y="5593202"/>
              <a:chExt cx="2691664" cy="692496"/>
            </a:xfrm>
          </p:grpSpPr>
          <p:sp>
            <p:nvSpPr>
              <p:cNvPr id="726" name="Google Shape;726;p21"/>
              <p:cNvSpPr/>
              <p:nvPr/>
            </p:nvSpPr>
            <p:spPr>
              <a:xfrm>
                <a:off x="829477" y="5635159"/>
                <a:ext cx="226303" cy="193058"/>
              </a:xfrm>
              <a:prstGeom prst="roundRect">
                <a:avLst>
                  <a:gd fmla="val 16667"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Ex</a:t>
                </a:r>
                <a:endParaRPr/>
              </a:p>
            </p:txBody>
          </p:sp>
          <p:sp>
            <p:nvSpPr>
              <p:cNvPr id="727" name="Google Shape;727;p21"/>
              <p:cNvSpPr/>
              <p:nvPr/>
            </p:nvSpPr>
            <p:spPr>
              <a:xfrm>
                <a:off x="1062895" y="5593202"/>
                <a:ext cx="2458246" cy="6924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Xếp hạng chất lượng từ tốt/bình thường/xấu. Xác định chất lượng sản phẩm mới.</a:t>
                </a:r>
                <a:endParaRPr sz="1300">
                  <a:solidFill>
                    <a:srgbClr val="262626"/>
                  </a:solidFill>
                  <a:latin typeface="Arial"/>
                  <a:ea typeface="Arial"/>
                  <a:cs typeface="Arial"/>
                  <a:sym typeface="Arial"/>
                </a:endParaRPr>
              </a:p>
            </p:txBody>
          </p:sp>
        </p:grpSp>
      </p:grpSp>
      <p:sp>
        <p:nvSpPr>
          <p:cNvPr id="728" name="Google Shape;728;p2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loại phân tích dữ liệu dựa trên học máy</a:t>
            </a:r>
            <a:endParaRPr sz="14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22"/>
          <p:cNvSpPr/>
          <p:nvPr/>
        </p:nvSpPr>
        <p:spPr>
          <a:xfrm>
            <a:off x="702940" y="1700808"/>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có nhiều tiêu chí khác nhau để phân loại các kỹ thuật phân tích dữ liệu dựa trên máy học từ nhiều góc độ khác nhau, nhưng nhìn chung, chúng được phân loại thành học có giám sát và tự học (hoặc học không giám sát), tùy thuộc vào sự tồn tại của các biến mục tiêu (hoặc biến phản hồi, xuất giá trị mục tiêu, v.v.)</a:t>
            </a:r>
            <a:endParaRPr sz="1300">
              <a:solidFill>
                <a:srgbClr val="262626"/>
              </a:solidFill>
              <a:latin typeface="Arial"/>
              <a:ea typeface="Arial"/>
              <a:cs typeface="Arial"/>
              <a:sym typeface="Arial"/>
            </a:endParaRPr>
          </a:p>
        </p:txBody>
      </p:sp>
      <p:grpSp>
        <p:nvGrpSpPr>
          <p:cNvPr id="735" name="Google Shape;735;p22"/>
          <p:cNvGrpSpPr/>
          <p:nvPr/>
        </p:nvGrpSpPr>
        <p:grpSpPr>
          <a:xfrm>
            <a:off x="450000" y="450000"/>
            <a:ext cx="9018000" cy="276999"/>
            <a:chOff x="450000" y="450000"/>
            <a:chExt cx="9018000" cy="276999"/>
          </a:xfrm>
        </p:grpSpPr>
        <p:sp>
          <p:nvSpPr>
            <p:cNvPr id="736" name="Google Shape;736;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737" name="Google Shape;737;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738" name="Google Shape;738;p2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loại phân tích dữ liệu dựa trên học máy</a:t>
            </a:r>
            <a:endParaRPr sz="1400">
              <a:solidFill>
                <a:schemeClr val="dk1"/>
              </a:solidFill>
              <a:latin typeface="Arial"/>
              <a:ea typeface="Arial"/>
              <a:cs typeface="Arial"/>
              <a:sym typeface="Arial"/>
            </a:endParaRPr>
          </a:p>
        </p:txBody>
      </p:sp>
      <p:grpSp>
        <p:nvGrpSpPr>
          <p:cNvPr id="739" name="Google Shape;739;p22"/>
          <p:cNvGrpSpPr/>
          <p:nvPr/>
        </p:nvGrpSpPr>
        <p:grpSpPr>
          <a:xfrm>
            <a:off x="2548831" y="3230441"/>
            <a:ext cx="4351354" cy="3627561"/>
            <a:chOff x="2723356" y="2597841"/>
            <a:chExt cx="4351354" cy="3627561"/>
          </a:xfrm>
        </p:grpSpPr>
        <p:pic>
          <p:nvPicPr>
            <p:cNvPr id="740" name="Google Shape;740;p22"/>
            <p:cNvPicPr preferRelativeResize="0"/>
            <p:nvPr/>
          </p:nvPicPr>
          <p:blipFill rotWithShape="1">
            <a:blip r:embed="rId3">
              <a:alphaModFix/>
            </a:blip>
            <a:srcRect b="0" l="0" r="0" t="0"/>
            <a:stretch/>
          </p:blipFill>
          <p:spPr>
            <a:xfrm>
              <a:off x="2963994" y="2597841"/>
              <a:ext cx="4110716" cy="3627561"/>
            </a:xfrm>
            <a:prstGeom prst="rect">
              <a:avLst/>
            </a:prstGeom>
            <a:noFill/>
            <a:ln>
              <a:noFill/>
            </a:ln>
          </p:spPr>
        </p:pic>
        <p:sp>
          <p:nvSpPr>
            <p:cNvPr id="741" name="Google Shape;741;p22"/>
            <p:cNvSpPr/>
            <p:nvPr/>
          </p:nvSpPr>
          <p:spPr>
            <a:xfrm>
              <a:off x="6416446" y="4058218"/>
              <a:ext cx="432048" cy="288032"/>
            </a:xfrm>
            <a:prstGeom prst="ellipse">
              <a:avLst/>
            </a:prstGeom>
            <a:solidFill>
              <a:srgbClr val="EF64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22"/>
            <p:cNvSpPr txBox="1"/>
            <p:nvPr/>
          </p:nvSpPr>
          <p:spPr>
            <a:xfrm>
              <a:off x="6295862" y="4095696"/>
              <a:ext cx="699882" cy="22653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Regression</a:t>
              </a:r>
              <a:endParaRPr b="1" sz="900">
                <a:solidFill>
                  <a:schemeClr val="lt1"/>
                </a:solidFill>
                <a:latin typeface="Arial"/>
                <a:ea typeface="Arial"/>
                <a:cs typeface="Arial"/>
                <a:sym typeface="Arial"/>
              </a:endParaRPr>
            </a:p>
          </p:txBody>
        </p:sp>
        <p:sp>
          <p:nvSpPr>
            <p:cNvPr id="743" name="Google Shape;743;p22"/>
            <p:cNvSpPr/>
            <p:nvPr/>
          </p:nvSpPr>
          <p:spPr>
            <a:xfrm>
              <a:off x="5715035" y="3484524"/>
              <a:ext cx="622445" cy="717710"/>
            </a:xfrm>
            <a:prstGeom prst="ellipse">
              <a:avLst/>
            </a:prstGeom>
            <a:solidFill>
              <a:srgbClr val="D648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 name="Google Shape;744;p22"/>
            <p:cNvSpPr txBox="1"/>
            <p:nvPr/>
          </p:nvSpPr>
          <p:spPr>
            <a:xfrm>
              <a:off x="5676316" y="3745611"/>
              <a:ext cx="699882" cy="22653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Supervised</a:t>
              </a:r>
              <a:br>
                <a:rPr b="1" lang="en-US" sz="1050">
                  <a:solidFill>
                    <a:schemeClr val="lt1"/>
                  </a:solidFill>
                  <a:latin typeface="Arial"/>
                  <a:ea typeface="Arial"/>
                  <a:cs typeface="Arial"/>
                  <a:sym typeface="Arial"/>
                </a:rPr>
              </a:br>
              <a:r>
                <a:rPr b="1" lang="en-US" sz="1050">
                  <a:solidFill>
                    <a:schemeClr val="lt1"/>
                  </a:solidFill>
                  <a:latin typeface="Arial"/>
                  <a:ea typeface="Arial"/>
                  <a:cs typeface="Arial"/>
                  <a:sym typeface="Arial"/>
                </a:rPr>
                <a:t>Learning</a:t>
              </a:r>
              <a:endParaRPr b="1" sz="1050">
                <a:solidFill>
                  <a:schemeClr val="lt1"/>
                </a:solidFill>
                <a:latin typeface="Arial"/>
                <a:ea typeface="Arial"/>
                <a:cs typeface="Arial"/>
                <a:sym typeface="Arial"/>
              </a:endParaRPr>
            </a:p>
          </p:txBody>
        </p:sp>
        <p:sp>
          <p:nvSpPr>
            <p:cNvPr id="745" name="Google Shape;745;p22"/>
            <p:cNvSpPr txBox="1"/>
            <p:nvPr/>
          </p:nvSpPr>
          <p:spPr>
            <a:xfrm>
              <a:off x="3722712" y="4639173"/>
              <a:ext cx="936104" cy="30350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900">
                  <a:solidFill>
                    <a:srgbClr val="2AA6DC"/>
                  </a:solidFill>
                  <a:latin typeface="Arial"/>
                  <a:ea typeface="Arial"/>
                  <a:cs typeface="Arial"/>
                  <a:sym typeface="Arial"/>
                </a:rPr>
                <a:t>Customer</a:t>
              </a:r>
              <a:br>
                <a:rPr b="1" lang="en-US" sz="900">
                  <a:solidFill>
                    <a:srgbClr val="2AA6DC"/>
                  </a:solidFill>
                  <a:latin typeface="Arial"/>
                  <a:ea typeface="Arial"/>
                  <a:cs typeface="Arial"/>
                  <a:sym typeface="Arial"/>
                </a:rPr>
              </a:br>
              <a:r>
                <a:rPr b="1" lang="en-US" sz="900">
                  <a:solidFill>
                    <a:srgbClr val="2AA6DC"/>
                  </a:solidFill>
                  <a:latin typeface="Arial"/>
                  <a:ea typeface="Arial"/>
                  <a:cs typeface="Arial"/>
                  <a:sym typeface="Arial"/>
                </a:rPr>
                <a:t>Segmentation</a:t>
              </a:r>
              <a:endParaRPr b="1" sz="900">
                <a:solidFill>
                  <a:srgbClr val="2AA6DC"/>
                </a:solidFill>
                <a:latin typeface="Arial"/>
                <a:ea typeface="Arial"/>
                <a:cs typeface="Arial"/>
                <a:sym typeface="Arial"/>
              </a:endParaRPr>
            </a:p>
          </p:txBody>
        </p:sp>
        <p:sp>
          <p:nvSpPr>
            <p:cNvPr id="746" name="Google Shape;746;p22"/>
            <p:cNvSpPr txBox="1"/>
            <p:nvPr/>
          </p:nvSpPr>
          <p:spPr>
            <a:xfrm>
              <a:off x="2723356" y="2987134"/>
              <a:ext cx="758718" cy="171599"/>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1" lang="en-US" sz="900">
                  <a:solidFill>
                    <a:srgbClr val="2AA6DC"/>
                  </a:solidFill>
                  <a:latin typeface="Arial"/>
                  <a:ea typeface="Arial"/>
                  <a:cs typeface="Arial"/>
                  <a:sym typeface="Arial"/>
                </a:rPr>
                <a:t>Big data</a:t>
              </a:r>
              <a:endParaRPr b="1" sz="900">
                <a:solidFill>
                  <a:srgbClr val="2AA6DC"/>
                </a:solidFill>
                <a:latin typeface="Arial"/>
                <a:ea typeface="Arial"/>
                <a:cs typeface="Arial"/>
                <a:sym typeface="Arial"/>
              </a:endParaRPr>
            </a:p>
          </p:txBody>
        </p:sp>
        <p:grpSp>
          <p:nvGrpSpPr>
            <p:cNvPr id="747" name="Google Shape;747;p22"/>
            <p:cNvGrpSpPr/>
            <p:nvPr/>
          </p:nvGrpSpPr>
          <p:grpSpPr>
            <a:xfrm>
              <a:off x="4444624" y="4162925"/>
              <a:ext cx="1194434" cy="338554"/>
              <a:chOff x="4977739" y="4216837"/>
              <a:chExt cx="1095750" cy="338554"/>
            </a:xfrm>
          </p:grpSpPr>
          <p:sp>
            <p:nvSpPr>
              <p:cNvPr id="748" name="Google Shape;748;p22"/>
              <p:cNvSpPr/>
              <p:nvPr/>
            </p:nvSpPr>
            <p:spPr>
              <a:xfrm>
                <a:off x="5157507" y="4260320"/>
                <a:ext cx="736214" cy="220812"/>
              </a:xfrm>
              <a:prstGeom prst="rect">
                <a:avLst/>
              </a:prstGeom>
              <a:solidFill>
                <a:srgbClr val="6C5A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Google Shape;749;p22"/>
              <p:cNvSpPr txBox="1"/>
              <p:nvPr/>
            </p:nvSpPr>
            <p:spPr>
              <a:xfrm>
                <a:off x="4977739" y="4216837"/>
                <a:ext cx="1095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Machine</a:t>
                </a:r>
                <a:endParaRPr sz="1600">
                  <a:solidFill>
                    <a:schemeClr val="lt1"/>
                  </a:solidFill>
                  <a:latin typeface="Arial"/>
                  <a:ea typeface="Arial"/>
                  <a:cs typeface="Arial"/>
                  <a:sym typeface="Arial"/>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23"/>
          <p:cNvSpPr/>
          <p:nvPr/>
        </p:nvSpPr>
        <p:spPr>
          <a:xfrm>
            <a:off x="702940" y="1700808"/>
            <a:ext cx="8632825" cy="164838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có giám sát tập trung vào việc thể hiện mối quan hệ giữa các biến giải thích (được thể hiện dưới dạng biến độc lập, đặc trưng, v.v.) và biến khách quan (được thể hiện dưới dạng biến phản hồi, biến phụ thuộc, biến mục tiêu, giá trị đầu ra) cũng như dự đoán các quan sát trong tương lai. Nó chủ yếu phù hợp để giải quyết các vấn đề như nhận dạng, phân loại, chẩn đoán và dự đoán.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kỹ thuật chính trong học có giám sát có thể được phân loại lại thành các phương pháp phân loại và dự đoán số tùy thuộc vào biến mục tiêu (hoặc biến phản hồi, biến phụ thuộc) và liệu lời giải thích hoặc dự đoán của nó là số (biến định lượng) hay phân loại (biến định tính).</a:t>
            </a:r>
            <a:endParaRPr sz="1300">
              <a:solidFill>
                <a:srgbClr val="262626"/>
              </a:solidFill>
              <a:latin typeface="Arial"/>
              <a:ea typeface="Arial"/>
              <a:cs typeface="Arial"/>
              <a:sym typeface="Arial"/>
            </a:endParaRPr>
          </a:p>
        </p:txBody>
      </p:sp>
      <p:grpSp>
        <p:nvGrpSpPr>
          <p:cNvPr id="756" name="Google Shape;756;p23"/>
          <p:cNvGrpSpPr/>
          <p:nvPr/>
        </p:nvGrpSpPr>
        <p:grpSpPr>
          <a:xfrm>
            <a:off x="450000" y="450000"/>
            <a:ext cx="9018000" cy="276999"/>
            <a:chOff x="450000" y="450000"/>
            <a:chExt cx="9018000" cy="276999"/>
          </a:xfrm>
        </p:grpSpPr>
        <p:sp>
          <p:nvSpPr>
            <p:cNvPr id="757" name="Google Shape;757;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758" name="Google Shape;758;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759" name="Google Shape;759;p2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tập có giám sát</a:t>
            </a:r>
            <a:endParaRPr sz="1400">
              <a:solidFill>
                <a:schemeClr val="dk1"/>
              </a:solidFill>
              <a:latin typeface="Arial"/>
              <a:ea typeface="Arial"/>
              <a:cs typeface="Arial"/>
              <a:sym typeface="Arial"/>
            </a:endParaRPr>
          </a:p>
        </p:txBody>
      </p:sp>
      <p:sp>
        <p:nvSpPr>
          <p:cNvPr id="760" name="Google Shape;760;p23"/>
          <p:cNvSpPr/>
          <p:nvPr/>
        </p:nvSpPr>
        <p:spPr>
          <a:xfrm>
            <a:off x="702940" y="58746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đào tạo được đưa vào thuật toán bao gồm một câu trả lời mong muốn được gọi là nhãn.</a:t>
            </a:r>
            <a:endParaRPr sz="1300">
              <a:solidFill>
                <a:srgbClr val="262626"/>
              </a:solidFill>
              <a:latin typeface="Arial"/>
              <a:ea typeface="Arial"/>
              <a:cs typeface="Arial"/>
              <a:sym typeface="Arial"/>
            </a:endParaRPr>
          </a:p>
        </p:txBody>
      </p:sp>
      <p:grpSp>
        <p:nvGrpSpPr>
          <p:cNvPr id="761" name="Google Shape;761;p23"/>
          <p:cNvGrpSpPr/>
          <p:nvPr/>
        </p:nvGrpSpPr>
        <p:grpSpPr>
          <a:xfrm>
            <a:off x="915309" y="3406653"/>
            <a:ext cx="7854609" cy="2381405"/>
            <a:chOff x="915309" y="3406653"/>
            <a:chExt cx="7854609" cy="2381405"/>
          </a:xfrm>
        </p:grpSpPr>
        <p:sp>
          <p:nvSpPr>
            <p:cNvPr id="762" name="Google Shape;762;p23"/>
            <p:cNvSpPr/>
            <p:nvPr/>
          </p:nvSpPr>
          <p:spPr>
            <a:xfrm>
              <a:off x="915309" y="3563332"/>
              <a:ext cx="7854609" cy="2224726"/>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23"/>
            <p:cNvSpPr/>
            <p:nvPr/>
          </p:nvSpPr>
          <p:spPr>
            <a:xfrm>
              <a:off x="1226330" y="3406653"/>
              <a:ext cx="7137280" cy="3231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rgbClr val="1429A0"/>
                  </a:solidFill>
                  <a:latin typeface="Arial"/>
                  <a:ea typeface="Arial"/>
                  <a:cs typeface="Arial"/>
                  <a:sym typeface="Arial"/>
                </a:rPr>
                <a:t>Tập huấn luyện được gắn nhãn để phân loại thư rác (Ví dụ về học tập có giám sát)</a:t>
              </a:r>
              <a:endParaRPr b="1" sz="1500">
                <a:solidFill>
                  <a:srgbClr val="1429A0"/>
                </a:solidFill>
                <a:latin typeface="Arial"/>
                <a:ea typeface="Arial"/>
                <a:cs typeface="Arial"/>
                <a:sym typeface="Arial"/>
              </a:endParaRPr>
            </a:p>
          </p:txBody>
        </p:sp>
        <p:sp>
          <p:nvSpPr>
            <p:cNvPr id="764" name="Google Shape;764;p23"/>
            <p:cNvSpPr/>
            <p:nvPr/>
          </p:nvSpPr>
          <p:spPr>
            <a:xfrm>
              <a:off x="5779210" y="4677979"/>
              <a:ext cx="461334" cy="374787"/>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65" name="Google Shape;765;p23"/>
            <p:cNvGrpSpPr/>
            <p:nvPr/>
          </p:nvGrpSpPr>
          <p:grpSpPr>
            <a:xfrm>
              <a:off x="6377207" y="4357125"/>
              <a:ext cx="1815701" cy="1095339"/>
              <a:chOff x="6707145" y="4413687"/>
              <a:chExt cx="1815701" cy="1095339"/>
            </a:xfrm>
          </p:grpSpPr>
          <p:pic>
            <p:nvPicPr>
              <p:cNvPr descr="C:\Users\USER\Downloads\mail.png" id="766" name="Google Shape;766;p23"/>
              <p:cNvPicPr preferRelativeResize="0"/>
              <p:nvPr/>
            </p:nvPicPr>
            <p:blipFill rotWithShape="1">
              <a:blip r:embed="rId3">
                <a:alphaModFix/>
              </a:blip>
              <a:srcRect b="0" l="0" r="0" t="0"/>
              <a:stretch/>
            </p:blipFill>
            <p:spPr>
              <a:xfrm>
                <a:off x="7563402" y="4486402"/>
                <a:ext cx="749093" cy="749093"/>
              </a:xfrm>
              <a:prstGeom prst="rect">
                <a:avLst/>
              </a:prstGeom>
              <a:noFill/>
              <a:ln>
                <a:noFill/>
              </a:ln>
            </p:spPr>
          </p:pic>
          <p:grpSp>
            <p:nvGrpSpPr>
              <p:cNvPr id="767" name="Google Shape;767;p23"/>
              <p:cNvGrpSpPr/>
              <p:nvPr/>
            </p:nvGrpSpPr>
            <p:grpSpPr>
              <a:xfrm>
                <a:off x="6707145" y="4413687"/>
                <a:ext cx="691942" cy="627907"/>
                <a:chOff x="7073959" y="4310095"/>
                <a:chExt cx="761135" cy="690698"/>
              </a:xfrm>
            </p:grpSpPr>
            <p:pic>
              <p:nvPicPr>
                <p:cNvPr id="768" name="Google Shape;768;p23"/>
                <p:cNvPicPr preferRelativeResize="0"/>
                <p:nvPr/>
              </p:nvPicPr>
              <p:blipFill rotWithShape="1">
                <a:blip r:embed="rId4">
                  <a:alphaModFix/>
                </a:blip>
                <a:srcRect b="0" l="0" r="0" t="0"/>
                <a:stretch/>
              </p:blipFill>
              <p:spPr>
                <a:xfrm rot="-1968754">
                  <a:off x="7132977" y="4451858"/>
                  <a:ext cx="643100" cy="407172"/>
                </a:xfrm>
                <a:prstGeom prst="rect">
                  <a:avLst/>
                </a:prstGeom>
                <a:noFill/>
                <a:ln>
                  <a:noFill/>
                </a:ln>
              </p:spPr>
            </p:pic>
            <p:pic>
              <p:nvPicPr>
                <p:cNvPr descr="C:\Users\USER\Downloads\question-mark.png" id="769" name="Google Shape;769;p23"/>
                <p:cNvPicPr preferRelativeResize="0"/>
                <p:nvPr/>
              </p:nvPicPr>
              <p:blipFill rotWithShape="1">
                <a:blip r:embed="rId5">
                  <a:alphaModFix/>
                </a:blip>
                <a:srcRect b="0" l="0" r="0" t="0"/>
                <a:stretch/>
              </p:blipFill>
              <p:spPr>
                <a:xfrm rot="-1968270">
                  <a:off x="7325239" y="4492775"/>
                  <a:ext cx="292388" cy="292388"/>
                </a:xfrm>
                <a:prstGeom prst="rect">
                  <a:avLst/>
                </a:prstGeom>
                <a:noFill/>
                <a:ln>
                  <a:noFill/>
                </a:ln>
              </p:spPr>
            </p:pic>
          </p:grpSp>
          <p:sp>
            <p:nvSpPr>
              <p:cNvPr id="770" name="Google Shape;770;p23"/>
              <p:cNvSpPr/>
              <p:nvPr/>
            </p:nvSpPr>
            <p:spPr>
              <a:xfrm>
                <a:off x="7232327" y="4503781"/>
                <a:ext cx="331076" cy="258104"/>
              </a:xfrm>
              <a:prstGeom prst="arc">
                <a:avLst>
                  <a:gd fmla="val 12077785" name="adj1"/>
                  <a:gd fmla="val 0" name="adj2"/>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23"/>
              <p:cNvSpPr/>
              <p:nvPr/>
            </p:nvSpPr>
            <p:spPr>
              <a:xfrm>
                <a:off x="7353051" y="5216638"/>
                <a:ext cx="1169795"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Mẫu mới</a:t>
                </a:r>
                <a:endParaRPr sz="1300">
                  <a:solidFill>
                    <a:srgbClr val="262626"/>
                  </a:solidFill>
                  <a:latin typeface="Arial"/>
                  <a:ea typeface="Arial"/>
                  <a:cs typeface="Arial"/>
                  <a:sym typeface="Arial"/>
                </a:endParaRPr>
              </a:p>
            </p:txBody>
          </p:sp>
        </p:grpSp>
        <p:sp>
          <p:nvSpPr>
            <p:cNvPr id="772" name="Google Shape;772;p23"/>
            <p:cNvSpPr/>
            <p:nvPr/>
          </p:nvSpPr>
          <p:spPr>
            <a:xfrm>
              <a:off x="1112357" y="3931763"/>
              <a:ext cx="4553100" cy="1812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73" name="Google Shape;773;p23"/>
            <p:cNvGrpSpPr/>
            <p:nvPr/>
          </p:nvGrpSpPr>
          <p:grpSpPr>
            <a:xfrm>
              <a:off x="1650304" y="3970717"/>
              <a:ext cx="3757022" cy="1542505"/>
              <a:chOff x="1280720" y="3894062"/>
              <a:chExt cx="4359424" cy="1789831"/>
            </a:xfrm>
          </p:grpSpPr>
          <p:pic>
            <p:nvPicPr>
              <p:cNvPr descr="C:\Users\USER\Downloads\mail.png" id="774" name="Google Shape;774;p23"/>
              <p:cNvPicPr preferRelativeResize="0"/>
              <p:nvPr/>
            </p:nvPicPr>
            <p:blipFill rotWithShape="1">
              <a:blip r:embed="rId6">
                <a:alphaModFix/>
              </a:blip>
              <a:srcRect b="0" l="0" r="0" t="0"/>
              <a:stretch/>
            </p:blipFill>
            <p:spPr>
              <a:xfrm>
                <a:off x="2254829" y="4193775"/>
                <a:ext cx="448396" cy="448397"/>
              </a:xfrm>
              <a:prstGeom prst="rect">
                <a:avLst/>
              </a:prstGeom>
              <a:noFill/>
              <a:ln>
                <a:noFill/>
              </a:ln>
            </p:spPr>
          </p:pic>
          <p:pic>
            <p:nvPicPr>
              <p:cNvPr descr="C:\Users\USER\Downloads\mail.png" id="775" name="Google Shape;775;p23"/>
              <p:cNvPicPr preferRelativeResize="0"/>
              <p:nvPr/>
            </p:nvPicPr>
            <p:blipFill rotWithShape="1">
              <a:blip r:embed="rId6">
                <a:alphaModFix/>
              </a:blip>
              <a:srcRect b="0" l="0" r="0" t="0"/>
              <a:stretch/>
            </p:blipFill>
            <p:spPr>
              <a:xfrm>
                <a:off x="3783168" y="4193775"/>
                <a:ext cx="448396" cy="448397"/>
              </a:xfrm>
              <a:prstGeom prst="rect">
                <a:avLst/>
              </a:prstGeom>
              <a:noFill/>
              <a:ln>
                <a:noFill/>
              </a:ln>
            </p:spPr>
          </p:pic>
          <p:pic>
            <p:nvPicPr>
              <p:cNvPr descr="C:\Users\USER\Downloads\mail.png" id="776" name="Google Shape;776;p23"/>
              <p:cNvPicPr preferRelativeResize="0"/>
              <p:nvPr/>
            </p:nvPicPr>
            <p:blipFill rotWithShape="1">
              <a:blip r:embed="rId6">
                <a:alphaModFix/>
              </a:blip>
              <a:srcRect b="0" l="0" r="0" t="0"/>
              <a:stretch/>
            </p:blipFill>
            <p:spPr>
              <a:xfrm>
                <a:off x="5191748" y="4152163"/>
                <a:ext cx="448396" cy="448397"/>
              </a:xfrm>
              <a:prstGeom prst="rect">
                <a:avLst/>
              </a:prstGeom>
              <a:noFill/>
              <a:ln>
                <a:noFill/>
              </a:ln>
            </p:spPr>
          </p:pic>
          <p:pic>
            <p:nvPicPr>
              <p:cNvPr descr="C:\Users\USER\Downloads\mail.png" id="777" name="Google Shape;777;p23"/>
              <p:cNvPicPr preferRelativeResize="0"/>
              <p:nvPr/>
            </p:nvPicPr>
            <p:blipFill rotWithShape="1">
              <a:blip r:embed="rId6">
                <a:alphaModFix/>
              </a:blip>
              <a:srcRect b="0" l="0" r="0" t="0"/>
              <a:stretch/>
            </p:blipFill>
            <p:spPr>
              <a:xfrm>
                <a:off x="1928493" y="5180738"/>
                <a:ext cx="448396" cy="448397"/>
              </a:xfrm>
              <a:prstGeom prst="rect">
                <a:avLst/>
              </a:prstGeom>
              <a:noFill/>
              <a:ln>
                <a:noFill/>
              </a:ln>
            </p:spPr>
          </p:pic>
          <p:pic>
            <p:nvPicPr>
              <p:cNvPr descr="C:\Users\USER\Downloads\mail.png" id="778" name="Google Shape;778;p23"/>
              <p:cNvPicPr preferRelativeResize="0"/>
              <p:nvPr/>
            </p:nvPicPr>
            <p:blipFill rotWithShape="1">
              <a:blip r:embed="rId6">
                <a:alphaModFix/>
              </a:blip>
              <a:srcRect b="0" l="0" r="0" t="0"/>
              <a:stretch/>
            </p:blipFill>
            <p:spPr>
              <a:xfrm>
                <a:off x="2910420" y="4823736"/>
                <a:ext cx="448396" cy="448397"/>
              </a:xfrm>
              <a:prstGeom prst="rect">
                <a:avLst/>
              </a:prstGeom>
              <a:noFill/>
              <a:ln>
                <a:noFill/>
              </a:ln>
            </p:spPr>
          </p:pic>
          <p:pic>
            <p:nvPicPr>
              <p:cNvPr descr="C:\Users\USER\Downloads\mail.png" id="779" name="Google Shape;779;p23"/>
              <p:cNvPicPr preferRelativeResize="0"/>
              <p:nvPr/>
            </p:nvPicPr>
            <p:blipFill rotWithShape="1">
              <a:blip r:embed="rId6">
                <a:alphaModFix/>
              </a:blip>
              <a:srcRect b="0" l="0" r="0" t="0"/>
              <a:stretch/>
            </p:blipFill>
            <p:spPr>
              <a:xfrm>
                <a:off x="4743351" y="5235496"/>
                <a:ext cx="448396" cy="448397"/>
              </a:xfrm>
              <a:prstGeom prst="rect">
                <a:avLst/>
              </a:prstGeom>
              <a:noFill/>
              <a:ln>
                <a:noFill/>
              </a:ln>
            </p:spPr>
          </p:pic>
          <p:sp>
            <p:nvSpPr>
              <p:cNvPr id="780" name="Google Shape;780;p23"/>
              <p:cNvSpPr/>
              <p:nvPr/>
            </p:nvSpPr>
            <p:spPr>
              <a:xfrm>
                <a:off x="2646676" y="3894062"/>
                <a:ext cx="866415" cy="3392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Nhãn</a:t>
                </a:r>
                <a:endParaRPr sz="1300">
                  <a:solidFill>
                    <a:srgbClr val="262626"/>
                  </a:solidFill>
                  <a:latin typeface="Arial"/>
                  <a:ea typeface="Arial"/>
                  <a:cs typeface="Arial"/>
                  <a:sym typeface="Arial"/>
                </a:endParaRPr>
              </a:p>
            </p:txBody>
          </p:sp>
          <p:sp>
            <p:nvSpPr>
              <p:cNvPr id="781" name="Google Shape;781;p23"/>
              <p:cNvSpPr/>
              <p:nvPr/>
            </p:nvSpPr>
            <p:spPr>
              <a:xfrm>
                <a:off x="3570909" y="4655974"/>
                <a:ext cx="866415" cy="3392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Mẫu</a:t>
                </a:r>
                <a:endParaRPr sz="1300">
                  <a:solidFill>
                    <a:srgbClr val="262626"/>
                  </a:solidFill>
                  <a:latin typeface="Arial"/>
                  <a:ea typeface="Arial"/>
                  <a:cs typeface="Arial"/>
                  <a:sym typeface="Arial"/>
                </a:endParaRPr>
              </a:p>
            </p:txBody>
          </p:sp>
          <p:grpSp>
            <p:nvGrpSpPr>
              <p:cNvPr id="782" name="Google Shape;782;p23"/>
              <p:cNvGrpSpPr/>
              <p:nvPr/>
            </p:nvGrpSpPr>
            <p:grpSpPr>
              <a:xfrm>
                <a:off x="1609177" y="4135352"/>
                <a:ext cx="712086" cy="482018"/>
                <a:chOff x="1647837" y="4003926"/>
                <a:chExt cx="783295" cy="530219"/>
              </a:xfrm>
            </p:grpSpPr>
            <p:grpSp>
              <p:nvGrpSpPr>
                <p:cNvPr id="783" name="Google Shape;783;p23"/>
                <p:cNvGrpSpPr/>
                <p:nvPr/>
              </p:nvGrpSpPr>
              <p:grpSpPr>
                <a:xfrm rot="-1067409">
                  <a:off x="1695698" y="4072466"/>
                  <a:ext cx="510189" cy="393140"/>
                  <a:chOff x="1531978" y="4019631"/>
                  <a:chExt cx="647324" cy="498811"/>
                </a:xfrm>
              </p:grpSpPr>
              <p:pic>
                <p:nvPicPr>
                  <p:cNvPr id="784" name="Google Shape;784;p23"/>
                  <p:cNvPicPr preferRelativeResize="0"/>
                  <p:nvPr/>
                </p:nvPicPr>
                <p:blipFill rotWithShape="1">
                  <a:blip r:embed="rId7">
                    <a:alphaModFix/>
                  </a:blip>
                  <a:srcRect b="0" l="0" r="0" t="0"/>
                  <a:stretch/>
                </p:blipFill>
                <p:spPr>
                  <a:xfrm rot="-901345">
                    <a:off x="1569196" y="4087678"/>
                    <a:ext cx="572888" cy="362716"/>
                  </a:xfrm>
                  <a:prstGeom prst="rect">
                    <a:avLst/>
                  </a:prstGeom>
                  <a:noFill/>
                  <a:ln>
                    <a:noFill/>
                  </a:ln>
                </p:spPr>
              </p:pic>
              <p:pic>
                <p:nvPicPr>
                  <p:cNvPr descr="C:\Users\USER\Downloads\check.png" id="785" name="Google Shape;785;p23"/>
                  <p:cNvPicPr preferRelativeResize="0"/>
                  <p:nvPr/>
                </p:nvPicPr>
                <p:blipFill rotWithShape="1">
                  <a:blip r:embed="rId8">
                    <a:alphaModFix/>
                  </a:blip>
                  <a:srcRect b="0" l="0" r="0" t="0"/>
                  <a:stretch/>
                </p:blipFill>
                <p:spPr>
                  <a:xfrm rot="-891273">
                    <a:off x="1700936" y="4125592"/>
                    <a:ext cx="286888" cy="286888"/>
                  </a:xfrm>
                  <a:prstGeom prst="rect">
                    <a:avLst/>
                  </a:prstGeom>
                  <a:noFill/>
                  <a:ln>
                    <a:noFill/>
                  </a:ln>
                </p:spPr>
              </p:pic>
            </p:grpSp>
            <p:sp>
              <p:nvSpPr>
                <p:cNvPr id="786" name="Google Shape;786;p23"/>
                <p:cNvSpPr/>
                <p:nvPr/>
              </p:nvSpPr>
              <p:spPr>
                <a:xfrm>
                  <a:off x="2066949" y="4030895"/>
                  <a:ext cx="364183" cy="283915"/>
                </a:xfrm>
                <a:prstGeom prst="arc">
                  <a:avLst>
                    <a:gd fmla="val 12077785" name="adj1"/>
                    <a:gd fmla="val 0" name="adj2"/>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7" name="Google Shape;787;p23"/>
              <p:cNvGrpSpPr/>
              <p:nvPr/>
            </p:nvGrpSpPr>
            <p:grpSpPr>
              <a:xfrm>
                <a:off x="3091765" y="4118323"/>
                <a:ext cx="712086" cy="482018"/>
                <a:chOff x="1647837" y="4003926"/>
                <a:chExt cx="783295" cy="530219"/>
              </a:xfrm>
            </p:grpSpPr>
            <p:grpSp>
              <p:nvGrpSpPr>
                <p:cNvPr id="788" name="Google Shape;788;p23"/>
                <p:cNvGrpSpPr/>
                <p:nvPr/>
              </p:nvGrpSpPr>
              <p:grpSpPr>
                <a:xfrm rot="-1067409">
                  <a:off x="1695698" y="4072466"/>
                  <a:ext cx="510189" cy="393140"/>
                  <a:chOff x="1531978" y="4019631"/>
                  <a:chExt cx="647324" cy="498811"/>
                </a:xfrm>
              </p:grpSpPr>
              <p:pic>
                <p:nvPicPr>
                  <p:cNvPr id="789" name="Google Shape;789;p23"/>
                  <p:cNvPicPr preferRelativeResize="0"/>
                  <p:nvPr/>
                </p:nvPicPr>
                <p:blipFill rotWithShape="1">
                  <a:blip r:embed="rId7">
                    <a:alphaModFix/>
                  </a:blip>
                  <a:srcRect b="0" l="0" r="0" t="0"/>
                  <a:stretch/>
                </p:blipFill>
                <p:spPr>
                  <a:xfrm rot="-901345">
                    <a:off x="1569196" y="4087678"/>
                    <a:ext cx="572888" cy="362716"/>
                  </a:xfrm>
                  <a:prstGeom prst="rect">
                    <a:avLst/>
                  </a:prstGeom>
                  <a:noFill/>
                  <a:ln>
                    <a:noFill/>
                  </a:ln>
                </p:spPr>
              </p:pic>
              <p:pic>
                <p:nvPicPr>
                  <p:cNvPr descr="C:\Users\USER\Downloads\check.png" id="790" name="Google Shape;790;p23"/>
                  <p:cNvPicPr preferRelativeResize="0"/>
                  <p:nvPr/>
                </p:nvPicPr>
                <p:blipFill rotWithShape="1">
                  <a:blip r:embed="rId8">
                    <a:alphaModFix/>
                  </a:blip>
                  <a:srcRect b="0" l="0" r="0" t="0"/>
                  <a:stretch/>
                </p:blipFill>
                <p:spPr>
                  <a:xfrm rot="-891273">
                    <a:off x="1700936" y="4125592"/>
                    <a:ext cx="286888" cy="286888"/>
                  </a:xfrm>
                  <a:prstGeom prst="rect">
                    <a:avLst/>
                  </a:prstGeom>
                  <a:noFill/>
                  <a:ln>
                    <a:noFill/>
                  </a:ln>
                </p:spPr>
              </p:pic>
            </p:grpSp>
            <p:sp>
              <p:nvSpPr>
                <p:cNvPr id="791" name="Google Shape;791;p23"/>
                <p:cNvSpPr/>
                <p:nvPr/>
              </p:nvSpPr>
              <p:spPr>
                <a:xfrm>
                  <a:off x="2066949" y="4030895"/>
                  <a:ext cx="364183" cy="283915"/>
                </a:xfrm>
                <a:prstGeom prst="arc">
                  <a:avLst>
                    <a:gd fmla="val 12077785" name="adj1"/>
                    <a:gd fmla="val 0" name="adj2"/>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2" name="Google Shape;792;p23"/>
              <p:cNvGrpSpPr/>
              <p:nvPr/>
            </p:nvGrpSpPr>
            <p:grpSpPr>
              <a:xfrm>
                <a:off x="4031265" y="5156221"/>
                <a:ext cx="712086" cy="482018"/>
                <a:chOff x="1647837" y="4003926"/>
                <a:chExt cx="783295" cy="530219"/>
              </a:xfrm>
            </p:grpSpPr>
            <p:grpSp>
              <p:nvGrpSpPr>
                <p:cNvPr id="793" name="Google Shape;793;p23"/>
                <p:cNvGrpSpPr/>
                <p:nvPr/>
              </p:nvGrpSpPr>
              <p:grpSpPr>
                <a:xfrm rot="-1067409">
                  <a:off x="1695698" y="4072466"/>
                  <a:ext cx="510189" cy="393140"/>
                  <a:chOff x="1531978" y="4019631"/>
                  <a:chExt cx="647324" cy="498811"/>
                </a:xfrm>
              </p:grpSpPr>
              <p:pic>
                <p:nvPicPr>
                  <p:cNvPr id="794" name="Google Shape;794;p23"/>
                  <p:cNvPicPr preferRelativeResize="0"/>
                  <p:nvPr/>
                </p:nvPicPr>
                <p:blipFill rotWithShape="1">
                  <a:blip r:embed="rId7">
                    <a:alphaModFix/>
                  </a:blip>
                  <a:srcRect b="0" l="0" r="0" t="0"/>
                  <a:stretch/>
                </p:blipFill>
                <p:spPr>
                  <a:xfrm rot="-901345">
                    <a:off x="1569196" y="4087678"/>
                    <a:ext cx="572888" cy="362716"/>
                  </a:xfrm>
                  <a:prstGeom prst="rect">
                    <a:avLst/>
                  </a:prstGeom>
                  <a:noFill/>
                  <a:ln>
                    <a:noFill/>
                  </a:ln>
                </p:spPr>
              </p:pic>
              <p:pic>
                <p:nvPicPr>
                  <p:cNvPr descr="C:\Users\USER\Downloads\check.png" id="795" name="Google Shape;795;p23"/>
                  <p:cNvPicPr preferRelativeResize="0"/>
                  <p:nvPr/>
                </p:nvPicPr>
                <p:blipFill rotWithShape="1">
                  <a:blip r:embed="rId8">
                    <a:alphaModFix/>
                  </a:blip>
                  <a:srcRect b="0" l="0" r="0" t="0"/>
                  <a:stretch/>
                </p:blipFill>
                <p:spPr>
                  <a:xfrm rot="-891273">
                    <a:off x="1700936" y="4125592"/>
                    <a:ext cx="286888" cy="286888"/>
                  </a:xfrm>
                  <a:prstGeom prst="rect">
                    <a:avLst/>
                  </a:prstGeom>
                  <a:noFill/>
                  <a:ln>
                    <a:noFill/>
                  </a:ln>
                </p:spPr>
              </p:pic>
            </p:grpSp>
            <p:sp>
              <p:nvSpPr>
                <p:cNvPr id="796" name="Google Shape;796;p23"/>
                <p:cNvSpPr/>
                <p:nvPr/>
              </p:nvSpPr>
              <p:spPr>
                <a:xfrm>
                  <a:off x="2066949" y="4030895"/>
                  <a:ext cx="364183" cy="283915"/>
                </a:xfrm>
                <a:prstGeom prst="arc">
                  <a:avLst>
                    <a:gd fmla="val 12077785" name="adj1"/>
                    <a:gd fmla="val 0" name="adj2"/>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7" name="Google Shape;797;p23"/>
              <p:cNvGrpSpPr/>
              <p:nvPr/>
            </p:nvGrpSpPr>
            <p:grpSpPr>
              <a:xfrm>
                <a:off x="2258284" y="4761594"/>
                <a:ext cx="661627" cy="440855"/>
                <a:chOff x="2361854" y="4692792"/>
                <a:chExt cx="727790" cy="484940"/>
              </a:xfrm>
            </p:grpSpPr>
            <p:grpSp>
              <p:nvGrpSpPr>
                <p:cNvPr id="798" name="Google Shape;798;p23"/>
                <p:cNvGrpSpPr/>
                <p:nvPr/>
              </p:nvGrpSpPr>
              <p:grpSpPr>
                <a:xfrm>
                  <a:off x="2361854" y="4692792"/>
                  <a:ext cx="534395" cy="484940"/>
                  <a:chOff x="2342107" y="4714145"/>
                  <a:chExt cx="534395" cy="484940"/>
                </a:xfrm>
              </p:grpSpPr>
              <p:pic>
                <p:nvPicPr>
                  <p:cNvPr id="799" name="Google Shape;799;p23"/>
                  <p:cNvPicPr preferRelativeResize="0"/>
                  <p:nvPr/>
                </p:nvPicPr>
                <p:blipFill rotWithShape="1">
                  <a:blip r:embed="rId7">
                    <a:alphaModFix/>
                  </a:blip>
                  <a:srcRect b="0" l="0" r="0" t="0"/>
                  <a:stretch/>
                </p:blipFill>
                <p:spPr>
                  <a:xfrm rot="-1968754">
                    <a:off x="2383543" y="4813677"/>
                    <a:ext cx="451522" cy="285876"/>
                  </a:xfrm>
                  <a:prstGeom prst="rect">
                    <a:avLst/>
                  </a:prstGeom>
                  <a:noFill/>
                  <a:ln>
                    <a:noFill/>
                  </a:ln>
                </p:spPr>
              </p:pic>
              <p:pic>
                <p:nvPicPr>
                  <p:cNvPr descr="C:\Users\USER\Downloads\block.png" id="800" name="Google Shape;800;p23"/>
                  <p:cNvPicPr preferRelativeResize="0"/>
                  <p:nvPr/>
                </p:nvPicPr>
                <p:blipFill rotWithShape="1">
                  <a:blip r:embed="rId9">
                    <a:alphaModFix/>
                  </a:blip>
                  <a:srcRect b="0" l="0" r="0" t="0"/>
                  <a:stretch/>
                </p:blipFill>
                <p:spPr>
                  <a:xfrm flipH="1" rot="10800000">
                    <a:off x="2488515" y="4836622"/>
                    <a:ext cx="241578" cy="241578"/>
                  </a:xfrm>
                  <a:prstGeom prst="rect">
                    <a:avLst/>
                  </a:prstGeom>
                  <a:noFill/>
                  <a:ln>
                    <a:noFill/>
                  </a:ln>
                </p:spPr>
              </p:pic>
            </p:grpSp>
            <p:sp>
              <p:nvSpPr>
                <p:cNvPr id="801" name="Google Shape;801;p23"/>
                <p:cNvSpPr/>
                <p:nvPr/>
              </p:nvSpPr>
              <p:spPr>
                <a:xfrm>
                  <a:off x="2725461" y="4718474"/>
                  <a:ext cx="364183" cy="283915"/>
                </a:xfrm>
                <a:prstGeom prst="arc">
                  <a:avLst>
                    <a:gd fmla="val 12474758" name="adj1"/>
                    <a:gd fmla="val 0" name="adj2"/>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2" name="Google Shape;802;p23"/>
              <p:cNvGrpSpPr/>
              <p:nvPr/>
            </p:nvGrpSpPr>
            <p:grpSpPr>
              <a:xfrm>
                <a:off x="4547382" y="4067602"/>
                <a:ext cx="661627" cy="440855"/>
                <a:chOff x="2361854" y="4692792"/>
                <a:chExt cx="727790" cy="484940"/>
              </a:xfrm>
            </p:grpSpPr>
            <p:grpSp>
              <p:nvGrpSpPr>
                <p:cNvPr id="803" name="Google Shape;803;p23"/>
                <p:cNvGrpSpPr/>
                <p:nvPr/>
              </p:nvGrpSpPr>
              <p:grpSpPr>
                <a:xfrm>
                  <a:off x="2361854" y="4692792"/>
                  <a:ext cx="534395" cy="484940"/>
                  <a:chOff x="2342107" y="4714145"/>
                  <a:chExt cx="534395" cy="484940"/>
                </a:xfrm>
              </p:grpSpPr>
              <p:pic>
                <p:nvPicPr>
                  <p:cNvPr id="804" name="Google Shape;804;p23"/>
                  <p:cNvPicPr preferRelativeResize="0"/>
                  <p:nvPr/>
                </p:nvPicPr>
                <p:blipFill rotWithShape="1">
                  <a:blip r:embed="rId7">
                    <a:alphaModFix/>
                  </a:blip>
                  <a:srcRect b="0" l="0" r="0" t="0"/>
                  <a:stretch/>
                </p:blipFill>
                <p:spPr>
                  <a:xfrm rot="-1968754">
                    <a:off x="2383543" y="4813677"/>
                    <a:ext cx="451522" cy="285876"/>
                  </a:xfrm>
                  <a:prstGeom prst="rect">
                    <a:avLst/>
                  </a:prstGeom>
                  <a:noFill/>
                  <a:ln>
                    <a:noFill/>
                  </a:ln>
                </p:spPr>
              </p:pic>
              <p:pic>
                <p:nvPicPr>
                  <p:cNvPr descr="C:\Users\USER\Downloads\block.png" id="805" name="Google Shape;805;p23"/>
                  <p:cNvPicPr preferRelativeResize="0"/>
                  <p:nvPr/>
                </p:nvPicPr>
                <p:blipFill rotWithShape="1">
                  <a:blip r:embed="rId9">
                    <a:alphaModFix/>
                  </a:blip>
                  <a:srcRect b="0" l="0" r="0" t="0"/>
                  <a:stretch/>
                </p:blipFill>
                <p:spPr>
                  <a:xfrm flipH="1" rot="10800000">
                    <a:off x="2488515" y="4836622"/>
                    <a:ext cx="241578" cy="241578"/>
                  </a:xfrm>
                  <a:prstGeom prst="rect">
                    <a:avLst/>
                  </a:prstGeom>
                  <a:noFill/>
                  <a:ln>
                    <a:noFill/>
                  </a:ln>
                </p:spPr>
              </p:pic>
            </p:grpSp>
            <p:sp>
              <p:nvSpPr>
                <p:cNvPr id="806" name="Google Shape;806;p23"/>
                <p:cNvSpPr/>
                <p:nvPr/>
              </p:nvSpPr>
              <p:spPr>
                <a:xfrm>
                  <a:off x="2725461" y="4718474"/>
                  <a:ext cx="364183" cy="283915"/>
                </a:xfrm>
                <a:prstGeom prst="arc">
                  <a:avLst>
                    <a:gd fmla="val 12474758" name="adj1"/>
                    <a:gd fmla="val 0" name="adj2"/>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7" name="Google Shape;807;p23"/>
              <p:cNvGrpSpPr/>
              <p:nvPr/>
            </p:nvGrpSpPr>
            <p:grpSpPr>
              <a:xfrm>
                <a:off x="1280720" y="5105296"/>
                <a:ext cx="661627" cy="440855"/>
                <a:chOff x="2361854" y="4692792"/>
                <a:chExt cx="727790" cy="484940"/>
              </a:xfrm>
            </p:grpSpPr>
            <p:grpSp>
              <p:nvGrpSpPr>
                <p:cNvPr id="808" name="Google Shape;808;p23"/>
                <p:cNvGrpSpPr/>
                <p:nvPr/>
              </p:nvGrpSpPr>
              <p:grpSpPr>
                <a:xfrm>
                  <a:off x="2361854" y="4692792"/>
                  <a:ext cx="534395" cy="484940"/>
                  <a:chOff x="2342107" y="4714145"/>
                  <a:chExt cx="534395" cy="484940"/>
                </a:xfrm>
              </p:grpSpPr>
              <p:pic>
                <p:nvPicPr>
                  <p:cNvPr id="809" name="Google Shape;809;p23"/>
                  <p:cNvPicPr preferRelativeResize="0"/>
                  <p:nvPr/>
                </p:nvPicPr>
                <p:blipFill rotWithShape="1">
                  <a:blip r:embed="rId7">
                    <a:alphaModFix/>
                  </a:blip>
                  <a:srcRect b="0" l="0" r="0" t="0"/>
                  <a:stretch/>
                </p:blipFill>
                <p:spPr>
                  <a:xfrm rot="-1968754">
                    <a:off x="2383543" y="4813677"/>
                    <a:ext cx="451522" cy="285876"/>
                  </a:xfrm>
                  <a:prstGeom prst="rect">
                    <a:avLst/>
                  </a:prstGeom>
                  <a:noFill/>
                  <a:ln>
                    <a:noFill/>
                  </a:ln>
                </p:spPr>
              </p:pic>
              <p:pic>
                <p:nvPicPr>
                  <p:cNvPr descr="C:\Users\USER\Downloads\block.png" id="810" name="Google Shape;810;p23"/>
                  <p:cNvPicPr preferRelativeResize="0"/>
                  <p:nvPr/>
                </p:nvPicPr>
                <p:blipFill rotWithShape="1">
                  <a:blip r:embed="rId9">
                    <a:alphaModFix/>
                  </a:blip>
                  <a:srcRect b="0" l="0" r="0" t="0"/>
                  <a:stretch/>
                </p:blipFill>
                <p:spPr>
                  <a:xfrm flipH="1" rot="10800000">
                    <a:off x="2488515" y="4836622"/>
                    <a:ext cx="241578" cy="241578"/>
                  </a:xfrm>
                  <a:prstGeom prst="rect">
                    <a:avLst/>
                  </a:prstGeom>
                  <a:noFill/>
                  <a:ln>
                    <a:noFill/>
                  </a:ln>
                </p:spPr>
              </p:pic>
            </p:grpSp>
            <p:sp>
              <p:nvSpPr>
                <p:cNvPr id="811" name="Google Shape;811;p23"/>
                <p:cNvSpPr/>
                <p:nvPr/>
              </p:nvSpPr>
              <p:spPr>
                <a:xfrm>
                  <a:off x="2725461" y="4718474"/>
                  <a:ext cx="364183" cy="283915"/>
                </a:xfrm>
                <a:prstGeom prst="arc">
                  <a:avLst>
                    <a:gd fmla="val 12474758" name="adj1"/>
                    <a:gd fmla="val 0" name="adj2"/>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812" name="Google Shape;812;p23"/>
            <p:cNvSpPr txBox="1"/>
            <p:nvPr/>
          </p:nvSpPr>
          <p:spPr>
            <a:xfrm>
              <a:off x="1059620" y="3918125"/>
              <a:ext cx="119412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Tập huấn</a:t>
              </a:r>
              <a:endParaRPr sz="1200">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grpSp>
        <p:nvGrpSpPr>
          <p:cNvPr id="818" name="Google Shape;818;p24"/>
          <p:cNvGrpSpPr/>
          <p:nvPr/>
        </p:nvGrpSpPr>
        <p:grpSpPr>
          <a:xfrm>
            <a:off x="450000" y="450000"/>
            <a:ext cx="9018000" cy="276999"/>
            <a:chOff x="450000" y="450000"/>
            <a:chExt cx="9018000" cy="276999"/>
          </a:xfrm>
        </p:grpSpPr>
        <p:sp>
          <p:nvSpPr>
            <p:cNvPr id="819" name="Google Shape;819;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820" name="Google Shape;820;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821" name="Google Shape;821;p24"/>
          <p:cNvSpPr/>
          <p:nvPr/>
        </p:nvSpPr>
        <p:spPr>
          <a:xfrm>
            <a:off x="702940" y="170080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Khai thác dữ liệu là sự kết hợp giữa thống kê và học máy (hoặc trí tuệ nhân tạo). Vấn đề được giải quyết bằng học máy phù hợp với vấn đề khai thác dữ liệu.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bên dưới hiển thị hướng dẫn giải quyết vấn đề với Scikit-learning, một thư viện máy học Python.</a:t>
            </a:r>
            <a:endParaRPr sz="1300">
              <a:solidFill>
                <a:srgbClr val="262626"/>
              </a:solidFill>
              <a:latin typeface="Arial"/>
              <a:ea typeface="Arial"/>
              <a:cs typeface="Arial"/>
              <a:sym typeface="Arial"/>
            </a:endParaRPr>
          </a:p>
        </p:txBody>
      </p:sp>
      <p:sp>
        <p:nvSpPr>
          <p:cNvPr id="822" name="Google Shape;822;p2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có giám sát</a:t>
            </a:r>
            <a:endParaRPr sz="1400">
              <a:solidFill>
                <a:schemeClr val="dk1"/>
              </a:solidFill>
              <a:latin typeface="Arial"/>
              <a:ea typeface="Arial"/>
              <a:cs typeface="Arial"/>
              <a:sym typeface="Arial"/>
            </a:endParaRPr>
          </a:p>
        </p:txBody>
      </p:sp>
      <p:grpSp>
        <p:nvGrpSpPr>
          <p:cNvPr id="823" name="Google Shape;823;p24"/>
          <p:cNvGrpSpPr/>
          <p:nvPr/>
        </p:nvGrpSpPr>
        <p:grpSpPr>
          <a:xfrm>
            <a:off x="1147963" y="2672362"/>
            <a:ext cx="7363528" cy="3742133"/>
            <a:chOff x="1147963" y="2596162"/>
            <a:chExt cx="7363528" cy="3742133"/>
          </a:xfrm>
        </p:grpSpPr>
        <p:sp>
          <p:nvSpPr>
            <p:cNvPr id="824" name="Google Shape;824;p24"/>
            <p:cNvSpPr txBox="1"/>
            <p:nvPr/>
          </p:nvSpPr>
          <p:spPr>
            <a:xfrm>
              <a:off x="3896167" y="5815075"/>
              <a:ext cx="201622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scikit-learn algorithm cheat-sheet </a:t>
              </a:r>
              <a:endParaRPr b="1" sz="1400">
                <a:solidFill>
                  <a:srgbClr val="262626"/>
                </a:solidFill>
                <a:latin typeface="Arial"/>
                <a:ea typeface="Arial"/>
                <a:cs typeface="Arial"/>
                <a:sym typeface="Arial"/>
              </a:endParaRPr>
            </a:p>
          </p:txBody>
        </p:sp>
        <p:pic>
          <p:nvPicPr>
            <p:cNvPr id="825" name="Google Shape;825;p24"/>
            <p:cNvPicPr preferRelativeResize="0"/>
            <p:nvPr/>
          </p:nvPicPr>
          <p:blipFill rotWithShape="1">
            <a:blip r:embed="rId3">
              <a:alphaModFix/>
            </a:blip>
            <a:srcRect b="0" l="0" r="0" t="0"/>
            <a:stretch/>
          </p:blipFill>
          <p:spPr>
            <a:xfrm>
              <a:off x="1191548" y="2596162"/>
              <a:ext cx="7319943" cy="3690335"/>
            </a:xfrm>
            <a:prstGeom prst="rect">
              <a:avLst/>
            </a:prstGeom>
            <a:noFill/>
            <a:ln>
              <a:noFill/>
            </a:ln>
          </p:spPr>
        </p:pic>
        <p:sp>
          <p:nvSpPr>
            <p:cNvPr id="826" name="Google Shape;826;p24"/>
            <p:cNvSpPr/>
            <p:nvPr/>
          </p:nvSpPr>
          <p:spPr>
            <a:xfrm>
              <a:off x="4509204" y="3012440"/>
              <a:ext cx="52636" cy="96520"/>
            </a:xfrm>
            <a:prstGeom prst="rect">
              <a:avLst/>
            </a:prstGeom>
            <a:solidFill>
              <a:srgbClr val="D5E0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27" name="Google Shape;827;p24"/>
            <p:cNvGrpSpPr/>
            <p:nvPr/>
          </p:nvGrpSpPr>
          <p:grpSpPr>
            <a:xfrm>
              <a:off x="1874905" y="3346516"/>
              <a:ext cx="749797" cy="292388"/>
              <a:chOff x="1874905" y="3346516"/>
              <a:chExt cx="749797" cy="292388"/>
            </a:xfrm>
          </p:grpSpPr>
          <p:sp>
            <p:nvSpPr>
              <p:cNvPr id="828" name="Google Shape;828;p24"/>
              <p:cNvSpPr/>
              <p:nvPr/>
            </p:nvSpPr>
            <p:spPr>
              <a:xfrm>
                <a:off x="1965960" y="3404234"/>
                <a:ext cx="575310" cy="194311"/>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 name="Google Shape;829;p24"/>
              <p:cNvSpPr txBox="1"/>
              <p:nvPr/>
            </p:nvSpPr>
            <p:spPr>
              <a:xfrm>
                <a:off x="1874905" y="3346516"/>
                <a:ext cx="74979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50">
                    <a:solidFill>
                      <a:srgbClr val="353F3A"/>
                    </a:solidFill>
                    <a:latin typeface="Arial"/>
                    <a:ea typeface="Arial"/>
                    <a:cs typeface="Arial"/>
                    <a:sym typeface="Arial"/>
                  </a:rPr>
                  <a:t>kernel</a:t>
                </a:r>
                <a:endParaRPr/>
              </a:p>
              <a:p>
                <a:pPr indent="0" lvl="0" marL="0" marR="0" rtl="0" algn="ctr">
                  <a:spcBef>
                    <a:spcPts val="0"/>
                  </a:spcBef>
                  <a:spcAft>
                    <a:spcPts val="0"/>
                  </a:spcAft>
                  <a:buNone/>
                </a:pPr>
                <a:r>
                  <a:rPr lang="en-US" sz="650">
                    <a:solidFill>
                      <a:srgbClr val="353F3A"/>
                    </a:solidFill>
                    <a:latin typeface="Arial"/>
                    <a:ea typeface="Arial"/>
                    <a:cs typeface="Arial"/>
                    <a:sym typeface="Arial"/>
                  </a:rPr>
                  <a:t>approximation</a:t>
                </a:r>
                <a:endParaRPr sz="650">
                  <a:solidFill>
                    <a:srgbClr val="353F3A"/>
                  </a:solidFill>
                  <a:latin typeface="Arial"/>
                  <a:ea typeface="Arial"/>
                  <a:cs typeface="Arial"/>
                  <a:sym typeface="Arial"/>
                </a:endParaRPr>
              </a:p>
            </p:txBody>
          </p:sp>
        </p:grpSp>
        <p:grpSp>
          <p:nvGrpSpPr>
            <p:cNvPr id="830" name="Google Shape;830;p24"/>
            <p:cNvGrpSpPr/>
            <p:nvPr/>
          </p:nvGrpSpPr>
          <p:grpSpPr>
            <a:xfrm>
              <a:off x="6756960" y="3845808"/>
              <a:ext cx="987133" cy="472772"/>
              <a:chOff x="6756960" y="3845808"/>
              <a:chExt cx="987133" cy="472772"/>
            </a:xfrm>
          </p:grpSpPr>
          <p:sp>
            <p:nvSpPr>
              <p:cNvPr id="831" name="Google Shape;831;p24"/>
              <p:cNvSpPr/>
              <p:nvPr/>
            </p:nvSpPr>
            <p:spPr>
              <a:xfrm>
                <a:off x="6807356" y="3894379"/>
                <a:ext cx="850744" cy="90882"/>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p24"/>
              <p:cNvSpPr txBox="1"/>
              <p:nvPr/>
            </p:nvSpPr>
            <p:spPr>
              <a:xfrm>
                <a:off x="6778272" y="3845808"/>
                <a:ext cx="965821" cy="1923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50">
                    <a:solidFill>
                      <a:srgbClr val="353F3A"/>
                    </a:solidFill>
                    <a:latin typeface="Arial"/>
                    <a:ea typeface="Arial"/>
                    <a:cs typeface="Arial"/>
                    <a:sym typeface="Arial"/>
                  </a:rPr>
                  <a:t>SVR (kernel=‘linear’)</a:t>
                </a:r>
                <a:endParaRPr sz="650">
                  <a:solidFill>
                    <a:srgbClr val="353F3A"/>
                  </a:solidFill>
                  <a:latin typeface="Arial"/>
                  <a:ea typeface="Arial"/>
                  <a:cs typeface="Arial"/>
                  <a:sym typeface="Arial"/>
                </a:endParaRPr>
              </a:p>
            </p:txBody>
          </p:sp>
          <p:sp>
            <p:nvSpPr>
              <p:cNvPr id="833" name="Google Shape;833;p24"/>
              <p:cNvSpPr/>
              <p:nvPr/>
            </p:nvSpPr>
            <p:spPr>
              <a:xfrm>
                <a:off x="6786044" y="4174791"/>
                <a:ext cx="850744" cy="90882"/>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 name="Google Shape;834;p24"/>
              <p:cNvSpPr txBox="1"/>
              <p:nvPr/>
            </p:nvSpPr>
            <p:spPr>
              <a:xfrm>
                <a:off x="6756960" y="4126220"/>
                <a:ext cx="965821" cy="1923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50">
                    <a:solidFill>
                      <a:srgbClr val="353F3A"/>
                    </a:solidFill>
                    <a:latin typeface="Arial"/>
                    <a:ea typeface="Arial"/>
                    <a:cs typeface="Arial"/>
                    <a:sym typeface="Arial"/>
                  </a:rPr>
                  <a:t>SVR (kernel=‘rbf’)</a:t>
                </a:r>
                <a:endParaRPr sz="650">
                  <a:solidFill>
                    <a:srgbClr val="353F3A"/>
                  </a:solidFill>
                  <a:latin typeface="Arial"/>
                  <a:ea typeface="Arial"/>
                  <a:cs typeface="Arial"/>
                  <a:sym typeface="Arial"/>
                </a:endParaRPr>
              </a:p>
            </p:txBody>
          </p:sp>
        </p:grpSp>
        <p:grpSp>
          <p:nvGrpSpPr>
            <p:cNvPr id="835" name="Google Shape;835;p24"/>
            <p:cNvGrpSpPr/>
            <p:nvPr/>
          </p:nvGrpSpPr>
          <p:grpSpPr>
            <a:xfrm>
              <a:off x="4092816" y="3814785"/>
              <a:ext cx="749797" cy="192360"/>
              <a:chOff x="4092816" y="3814785"/>
              <a:chExt cx="749797" cy="192360"/>
            </a:xfrm>
          </p:grpSpPr>
          <p:sp>
            <p:nvSpPr>
              <p:cNvPr id="836" name="Google Shape;836;p24"/>
              <p:cNvSpPr/>
              <p:nvPr/>
            </p:nvSpPr>
            <p:spPr>
              <a:xfrm>
                <a:off x="4220790" y="3872865"/>
                <a:ext cx="488370" cy="80010"/>
              </a:xfrm>
              <a:prstGeom prst="rect">
                <a:avLst/>
              </a:prstGeom>
              <a:solidFill>
                <a:srgbClr val="D5E0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 name="Google Shape;837;p24"/>
              <p:cNvSpPr txBox="1"/>
              <p:nvPr/>
            </p:nvSpPr>
            <p:spPr>
              <a:xfrm>
                <a:off x="4092816" y="3814785"/>
                <a:ext cx="749797" cy="1923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50">
                    <a:solidFill>
                      <a:srgbClr val="353F3A"/>
                    </a:solidFill>
                    <a:latin typeface="Arial"/>
                    <a:ea typeface="Arial"/>
                    <a:cs typeface="Arial"/>
                    <a:sym typeface="Arial"/>
                  </a:rPr>
                  <a:t>labeled data</a:t>
                </a:r>
                <a:endParaRPr sz="650">
                  <a:solidFill>
                    <a:srgbClr val="353F3A"/>
                  </a:solidFill>
                  <a:latin typeface="Arial"/>
                  <a:ea typeface="Arial"/>
                  <a:cs typeface="Arial"/>
                  <a:sym typeface="Arial"/>
                </a:endParaRPr>
              </a:p>
            </p:txBody>
          </p:sp>
        </p:grpSp>
        <p:grpSp>
          <p:nvGrpSpPr>
            <p:cNvPr id="838" name="Google Shape;838;p24"/>
            <p:cNvGrpSpPr/>
            <p:nvPr/>
          </p:nvGrpSpPr>
          <p:grpSpPr>
            <a:xfrm>
              <a:off x="2772122" y="5065739"/>
              <a:ext cx="938818" cy="292388"/>
              <a:chOff x="4001758" y="4011364"/>
              <a:chExt cx="938818" cy="292388"/>
            </a:xfrm>
          </p:grpSpPr>
          <p:sp>
            <p:nvSpPr>
              <p:cNvPr id="839" name="Google Shape;839;p24"/>
              <p:cNvSpPr/>
              <p:nvPr/>
            </p:nvSpPr>
            <p:spPr>
              <a:xfrm>
                <a:off x="4010936" y="4058645"/>
                <a:ext cx="929640" cy="222885"/>
              </a:xfrm>
              <a:prstGeom prst="ellipse">
                <a:avLst/>
              </a:prstGeom>
              <a:solidFill>
                <a:srgbClr val="D5E0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p24"/>
              <p:cNvSpPr txBox="1"/>
              <p:nvPr/>
            </p:nvSpPr>
            <p:spPr>
              <a:xfrm>
                <a:off x="4001758" y="4011364"/>
                <a:ext cx="936104"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50">
                    <a:solidFill>
                      <a:srgbClr val="353F3A"/>
                    </a:solidFill>
                    <a:latin typeface="Arial"/>
                    <a:ea typeface="Arial"/>
                    <a:cs typeface="Arial"/>
                    <a:sym typeface="Arial"/>
                  </a:rPr>
                  <a:t>number of </a:t>
                </a:r>
                <a:endParaRPr/>
              </a:p>
              <a:p>
                <a:pPr indent="0" lvl="0" marL="0" marR="0" rtl="0" algn="ctr">
                  <a:spcBef>
                    <a:spcPts val="0"/>
                  </a:spcBef>
                  <a:spcAft>
                    <a:spcPts val="0"/>
                  </a:spcAft>
                  <a:buNone/>
                </a:pPr>
                <a:r>
                  <a:rPr lang="en-US" sz="650">
                    <a:solidFill>
                      <a:srgbClr val="353F3A"/>
                    </a:solidFill>
                    <a:latin typeface="Arial"/>
                    <a:ea typeface="Arial"/>
                    <a:cs typeface="Arial"/>
                    <a:sym typeface="Arial"/>
                  </a:rPr>
                  <a:t>categories known</a:t>
                </a:r>
                <a:endParaRPr sz="650">
                  <a:solidFill>
                    <a:srgbClr val="353F3A"/>
                  </a:solidFill>
                  <a:latin typeface="Arial"/>
                  <a:ea typeface="Arial"/>
                  <a:cs typeface="Arial"/>
                  <a:sym typeface="Arial"/>
                </a:endParaRPr>
              </a:p>
            </p:txBody>
          </p:sp>
        </p:grpSp>
        <p:grpSp>
          <p:nvGrpSpPr>
            <p:cNvPr id="841" name="Google Shape;841;p24"/>
            <p:cNvGrpSpPr/>
            <p:nvPr/>
          </p:nvGrpSpPr>
          <p:grpSpPr>
            <a:xfrm>
              <a:off x="1147963" y="3733738"/>
              <a:ext cx="749797" cy="307777"/>
              <a:chOff x="1959888" y="3795270"/>
              <a:chExt cx="749797" cy="307777"/>
            </a:xfrm>
          </p:grpSpPr>
          <p:sp>
            <p:nvSpPr>
              <p:cNvPr id="842" name="Google Shape;842;p24"/>
              <p:cNvSpPr/>
              <p:nvPr/>
            </p:nvSpPr>
            <p:spPr>
              <a:xfrm>
                <a:off x="2135505" y="3854386"/>
                <a:ext cx="411875" cy="188595"/>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p24"/>
              <p:cNvSpPr txBox="1"/>
              <p:nvPr/>
            </p:nvSpPr>
            <p:spPr>
              <a:xfrm>
                <a:off x="1959888" y="3795270"/>
                <a:ext cx="74979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353F3A"/>
                    </a:solidFill>
                    <a:latin typeface="Arial"/>
                    <a:ea typeface="Arial"/>
                    <a:cs typeface="Arial"/>
                    <a:sym typeface="Arial"/>
                  </a:rPr>
                  <a:t>Ensemble</a:t>
                </a:r>
                <a:endParaRPr/>
              </a:p>
              <a:p>
                <a:pPr indent="0" lvl="0" marL="0" marR="0" rtl="0" algn="ctr">
                  <a:spcBef>
                    <a:spcPts val="0"/>
                  </a:spcBef>
                  <a:spcAft>
                    <a:spcPts val="0"/>
                  </a:spcAft>
                  <a:buNone/>
                </a:pPr>
                <a:r>
                  <a:rPr lang="en-US" sz="700">
                    <a:solidFill>
                      <a:srgbClr val="353F3A"/>
                    </a:solidFill>
                    <a:latin typeface="Arial"/>
                    <a:ea typeface="Arial"/>
                    <a:cs typeface="Arial"/>
                    <a:sym typeface="Arial"/>
                  </a:rPr>
                  <a:t>Classifiers</a:t>
                </a:r>
                <a:endParaRPr sz="700">
                  <a:solidFill>
                    <a:srgbClr val="353F3A"/>
                  </a:solidFill>
                  <a:latin typeface="Arial"/>
                  <a:ea typeface="Arial"/>
                  <a:cs typeface="Arial"/>
                  <a:sym typeface="Arial"/>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25"/>
          <p:cNvSpPr/>
          <p:nvPr/>
        </p:nvSpPr>
        <p:spPr>
          <a:xfrm>
            <a:off x="702940" y="1700808"/>
            <a:ext cx="8632825" cy="175610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Nhìn vào hình dưới đây, phân tích dựa trên thống kê là không thể tránh khỏi khi có ít dữ liệu.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Thống kê cho thấy khoảng 30 mẫu được hiểu là tối thiểu để ước lượng các đặc trưng (tham số) của tổng thể.</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số lượng mẫu tăng lên, chúng trở nên gần với các tham số hơn. Một số giả định có thể được thực hiện dựa trên khoảng 30 dữ liệu, đây là mức tối thiểu.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định ở đây là nếu có hơn 30 mẫu thông qua định luật đại số, thì phân phối chuẩn được giả định và tuân theo.</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Lượng dữ liệu lớn rất cần thiết trong khai thác dữ liệu hoặc học máy và tiêu chí được coi là xấp xỉ 100.000 trở lên.</a:t>
            </a:r>
            <a:endParaRPr sz="1300">
              <a:solidFill>
                <a:srgbClr val="262626"/>
              </a:solidFill>
              <a:latin typeface="Arial"/>
              <a:ea typeface="Arial"/>
              <a:cs typeface="Arial"/>
              <a:sym typeface="Arial"/>
            </a:endParaRPr>
          </a:p>
        </p:txBody>
      </p:sp>
      <p:grpSp>
        <p:nvGrpSpPr>
          <p:cNvPr id="850" name="Google Shape;850;p25"/>
          <p:cNvGrpSpPr/>
          <p:nvPr/>
        </p:nvGrpSpPr>
        <p:grpSpPr>
          <a:xfrm>
            <a:off x="450000" y="450000"/>
            <a:ext cx="9018000" cy="276999"/>
            <a:chOff x="450000" y="450000"/>
            <a:chExt cx="9018000" cy="276999"/>
          </a:xfrm>
        </p:grpSpPr>
        <p:sp>
          <p:nvSpPr>
            <p:cNvPr id="851" name="Google Shape;851;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852" name="Google Shape;852;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853" name="Google Shape;853;p2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Trong trường hợp số liệu thiếu hiệu quả</a:t>
            </a:r>
            <a:endParaRPr sz="1400">
              <a:solidFill>
                <a:schemeClr val="dk1"/>
              </a:solidFill>
              <a:latin typeface="Arial"/>
              <a:ea typeface="Arial"/>
              <a:cs typeface="Arial"/>
              <a:sym typeface="Arial"/>
            </a:endParaRPr>
          </a:p>
        </p:txBody>
      </p:sp>
      <p:grpSp>
        <p:nvGrpSpPr>
          <p:cNvPr id="854" name="Google Shape;854;p25"/>
          <p:cNvGrpSpPr/>
          <p:nvPr/>
        </p:nvGrpSpPr>
        <p:grpSpPr>
          <a:xfrm>
            <a:off x="5455468" y="4176257"/>
            <a:ext cx="2776960" cy="2065664"/>
            <a:chOff x="5207730" y="3620520"/>
            <a:chExt cx="3008529" cy="2616792"/>
          </a:xfrm>
        </p:grpSpPr>
        <p:sp>
          <p:nvSpPr>
            <p:cNvPr id="855" name="Google Shape;855;p25"/>
            <p:cNvSpPr/>
            <p:nvPr/>
          </p:nvSpPr>
          <p:spPr>
            <a:xfrm>
              <a:off x="5207730" y="3620520"/>
              <a:ext cx="3008529" cy="2616792"/>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56" name="Google Shape;856;p25"/>
            <p:cNvGrpSpPr/>
            <p:nvPr/>
          </p:nvGrpSpPr>
          <p:grpSpPr>
            <a:xfrm>
              <a:off x="5767988" y="3693754"/>
              <a:ext cx="2042712" cy="2468746"/>
              <a:chOff x="4700253" y="3256373"/>
              <a:chExt cx="985500" cy="1191041"/>
            </a:xfrm>
          </p:grpSpPr>
          <p:sp>
            <p:nvSpPr>
              <p:cNvPr id="857" name="Google Shape;857;p25"/>
              <p:cNvSpPr/>
              <p:nvPr/>
            </p:nvSpPr>
            <p:spPr>
              <a:xfrm>
                <a:off x="4700253" y="3256373"/>
                <a:ext cx="412314" cy="412314"/>
              </a:xfrm>
              <a:prstGeom prst="ellipse">
                <a:avLst/>
              </a:prstGeom>
              <a:solidFill>
                <a:srgbClr val="BBD6EE"/>
              </a:solid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Thu thập thêm dữ liệu</a:t>
                </a:r>
                <a:endParaRPr b="1" sz="1400">
                  <a:solidFill>
                    <a:srgbClr val="262626"/>
                  </a:solidFill>
                  <a:latin typeface="Arial"/>
                  <a:ea typeface="Arial"/>
                  <a:cs typeface="Arial"/>
                  <a:sym typeface="Arial"/>
                </a:endParaRPr>
              </a:p>
            </p:txBody>
          </p:sp>
          <p:sp>
            <p:nvSpPr>
              <p:cNvPr id="858" name="Google Shape;858;p25"/>
              <p:cNvSpPr/>
              <p:nvPr/>
            </p:nvSpPr>
            <p:spPr>
              <a:xfrm>
                <a:off x="5260660" y="3609956"/>
                <a:ext cx="425093" cy="412314"/>
              </a:xfrm>
              <a:prstGeom prst="ellipse">
                <a:avLst/>
              </a:prstGeom>
              <a:solidFill>
                <a:srgbClr val="BBD6EE"/>
              </a:solid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&gt;50</a:t>
                </a:r>
                <a:r>
                  <a:rPr b="1" lang="en-US" sz="1100">
                    <a:solidFill>
                      <a:srgbClr val="262626"/>
                    </a:solidFill>
                    <a:latin typeface="Arial"/>
                    <a:ea typeface="Arial"/>
                    <a:cs typeface="Arial"/>
                    <a:sym typeface="Arial"/>
                  </a:rPr>
                  <a:t> mẫu</a:t>
                </a:r>
                <a:endParaRPr b="1" sz="1200">
                  <a:solidFill>
                    <a:srgbClr val="262626"/>
                  </a:solidFill>
                  <a:latin typeface="Arial"/>
                  <a:ea typeface="Arial"/>
                  <a:cs typeface="Arial"/>
                  <a:sym typeface="Arial"/>
                </a:endParaRPr>
              </a:p>
            </p:txBody>
          </p:sp>
          <p:sp>
            <p:nvSpPr>
              <p:cNvPr id="859" name="Google Shape;859;p25"/>
              <p:cNvSpPr/>
              <p:nvPr/>
            </p:nvSpPr>
            <p:spPr>
              <a:xfrm>
                <a:off x="4704245" y="4035101"/>
                <a:ext cx="504000" cy="412313"/>
              </a:xfrm>
              <a:prstGeom prst="ellipse">
                <a:avLst/>
              </a:prstGeom>
              <a:solidFill>
                <a:srgbClr val="BBD6EE"/>
              </a:solid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Dự đoán hệ thống nhóm</a:t>
                </a:r>
                <a:endParaRPr b="1" sz="1100">
                  <a:solidFill>
                    <a:srgbClr val="262626"/>
                  </a:solidFill>
                  <a:latin typeface="Arial"/>
                  <a:ea typeface="Arial"/>
                  <a:cs typeface="Arial"/>
                  <a:sym typeface="Arial"/>
                </a:endParaRPr>
              </a:p>
            </p:txBody>
          </p:sp>
          <p:cxnSp>
            <p:nvCxnSpPr>
              <p:cNvPr id="860" name="Google Shape;860;p25"/>
              <p:cNvCxnSpPr>
                <a:endCxn id="859" idx="7"/>
              </p:cNvCxnSpPr>
              <p:nvPr/>
            </p:nvCxnSpPr>
            <p:spPr>
              <a:xfrm flipH="1">
                <a:off x="5134436" y="3906483"/>
                <a:ext cx="121200" cy="189000"/>
              </a:xfrm>
              <a:prstGeom prst="straightConnector1">
                <a:avLst/>
              </a:prstGeom>
              <a:noFill/>
              <a:ln cap="flat" cmpd="sng" w="28575">
                <a:solidFill>
                  <a:schemeClr val="accent6"/>
                </a:solidFill>
                <a:prstDash val="solid"/>
                <a:miter lim="800000"/>
                <a:headEnd len="sm" w="sm" type="none"/>
                <a:tailEnd len="med" w="med" type="triangle"/>
              </a:ln>
            </p:spPr>
          </p:cxnSp>
          <p:cxnSp>
            <p:nvCxnSpPr>
              <p:cNvPr id="861" name="Google Shape;861;p25"/>
              <p:cNvCxnSpPr>
                <a:stCxn id="858" idx="1"/>
              </p:cNvCxnSpPr>
              <p:nvPr/>
            </p:nvCxnSpPr>
            <p:spPr>
              <a:xfrm rot="10800000">
                <a:off x="5112613" y="3552738"/>
                <a:ext cx="210300" cy="117600"/>
              </a:xfrm>
              <a:prstGeom prst="straightConnector1">
                <a:avLst/>
              </a:prstGeom>
              <a:noFill/>
              <a:ln cap="flat" cmpd="sng" w="28575">
                <a:solidFill>
                  <a:srgbClr val="FF0000"/>
                </a:solidFill>
                <a:prstDash val="solid"/>
                <a:miter lim="800000"/>
                <a:headEnd len="sm" w="sm" type="none"/>
                <a:tailEnd len="med" w="med" type="triangle"/>
              </a:ln>
            </p:spPr>
          </p:cxnSp>
          <p:sp>
            <p:nvSpPr>
              <p:cNvPr id="862" name="Google Shape;862;p25"/>
              <p:cNvSpPr txBox="1"/>
              <p:nvPr/>
            </p:nvSpPr>
            <p:spPr>
              <a:xfrm>
                <a:off x="5180226" y="3490037"/>
                <a:ext cx="281687" cy="155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FF0000"/>
                    </a:solidFill>
                    <a:latin typeface="Arial"/>
                    <a:ea typeface="Arial"/>
                    <a:cs typeface="Arial"/>
                    <a:sym typeface="Arial"/>
                  </a:rPr>
                  <a:t>Không</a:t>
                </a:r>
                <a:endParaRPr b="1" sz="1050">
                  <a:solidFill>
                    <a:srgbClr val="FF0000"/>
                  </a:solidFill>
                  <a:latin typeface="Arial"/>
                  <a:ea typeface="Arial"/>
                  <a:cs typeface="Arial"/>
                  <a:sym typeface="Arial"/>
                </a:endParaRPr>
              </a:p>
            </p:txBody>
          </p:sp>
          <p:sp>
            <p:nvSpPr>
              <p:cNvPr id="863" name="Google Shape;863;p25"/>
              <p:cNvSpPr txBox="1"/>
              <p:nvPr/>
            </p:nvSpPr>
            <p:spPr>
              <a:xfrm>
                <a:off x="4943305" y="3801529"/>
                <a:ext cx="181144" cy="155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chemeClr val="accent6"/>
                    </a:solidFill>
                    <a:latin typeface="Arial"/>
                    <a:ea typeface="Arial"/>
                    <a:cs typeface="Arial"/>
                    <a:sym typeface="Arial"/>
                  </a:rPr>
                  <a:t>CÓ</a:t>
                </a:r>
                <a:endParaRPr b="1" sz="1050">
                  <a:solidFill>
                    <a:schemeClr val="accent6"/>
                  </a:solidFill>
                  <a:latin typeface="Arial"/>
                  <a:ea typeface="Arial"/>
                  <a:cs typeface="Arial"/>
                  <a:sym typeface="Arial"/>
                </a:endParaRPr>
              </a:p>
            </p:txBody>
          </p:sp>
        </p:grpSp>
      </p:grpSp>
      <p:pic>
        <p:nvPicPr>
          <p:cNvPr id="864" name="Google Shape;864;p25"/>
          <p:cNvPicPr preferRelativeResize="0"/>
          <p:nvPr/>
        </p:nvPicPr>
        <p:blipFill rotWithShape="1">
          <a:blip r:embed="rId3">
            <a:alphaModFix/>
          </a:blip>
          <a:srcRect b="0" l="0" r="0" t="0"/>
          <a:stretch/>
        </p:blipFill>
        <p:spPr>
          <a:xfrm>
            <a:off x="1546341" y="4176257"/>
            <a:ext cx="3731741" cy="2065664"/>
          </a:xfrm>
          <a:prstGeom prst="rect">
            <a:avLst/>
          </a:prstGeom>
          <a:noFill/>
          <a:ln>
            <a:noFill/>
          </a:ln>
        </p:spPr>
      </p:pic>
      <p:sp>
        <p:nvSpPr>
          <p:cNvPr id="865" name="Google Shape;865;p25"/>
          <p:cNvSpPr/>
          <p:nvPr/>
        </p:nvSpPr>
        <p:spPr>
          <a:xfrm>
            <a:off x="3888406" y="4500732"/>
            <a:ext cx="1720541" cy="193817"/>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26"/>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hình dưới đây, có thể thấy rằng nếu có một câu trả lời trong số các câu hỏi dự đoán và câu trả lời là một loại số, thì đó là một </a:t>
            </a:r>
            <a:r>
              <a:rPr b="1" lang="en-US" sz="1300">
                <a:solidFill>
                  <a:srgbClr val="1429A0"/>
                </a:solidFill>
                <a:latin typeface="Arial"/>
                <a:ea typeface="Arial"/>
                <a:cs typeface="Arial"/>
                <a:sym typeface="Arial"/>
              </a:rPr>
              <a:t>hồi quy</a:t>
            </a:r>
            <a:r>
              <a:rPr lang="en-US" sz="1300">
                <a:solidFill>
                  <a:srgbClr val="262626"/>
                </a:solidFill>
                <a:latin typeface="Arial"/>
                <a:ea typeface="Arial"/>
                <a:cs typeface="Arial"/>
                <a:sym typeface="Arial"/>
              </a:rPr>
              <a:t>. Nếu câu trả lời là một loại phân loại, thì đó là một </a:t>
            </a:r>
            <a:r>
              <a:rPr b="1" lang="en-US" sz="1300">
                <a:solidFill>
                  <a:srgbClr val="1429A0"/>
                </a:solidFill>
                <a:latin typeface="Arial"/>
                <a:ea typeface="Arial"/>
                <a:cs typeface="Arial"/>
                <a:sym typeface="Arial"/>
              </a:rPr>
              <a:t>nhóm phân loại</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872" name="Google Shape;872;p26"/>
          <p:cNvGrpSpPr/>
          <p:nvPr/>
        </p:nvGrpSpPr>
        <p:grpSpPr>
          <a:xfrm>
            <a:off x="450000" y="450000"/>
            <a:ext cx="9018000" cy="276999"/>
            <a:chOff x="450000" y="450000"/>
            <a:chExt cx="9018000" cy="276999"/>
          </a:xfrm>
        </p:grpSpPr>
        <p:sp>
          <p:nvSpPr>
            <p:cNvPr id="873" name="Google Shape;873;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874" name="Google Shape;874;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875" name="Google Shape;875;p2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có giám sát</a:t>
            </a:r>
            <a:endParaRPr sz="1400">
              <a:solidFill>
                <a:schemeClr val="dk1"/>
              </a:solidFill>
              <a:latin typeface="Arial"/>
              <a:ea typeface="Arial"/>
              <a:cs typeface="Arial"/>
              <a:sym typeface="Arial"/>
            </a:endParaRPr>
          </a:p>
        </p:txBody>
      </p:sp>
      <p:grpSp>
        <p:nvGrpSpPr>
          <p:cNvPr id="876" name="Google Shape;876;p26"/>
          <p:cNvGrpSpPr/>
          <p:nvPr/>
        </p:nvGrpSpPr>
        <p:grpSpPr>
          <a:xfrm>
            <a:off x="913712" y="2370318"/>
            <a:ext cx="8211280" cy="3891377"/>
            <a:chOff x="913712" y="2370318"/>
            <a:chExt cx="8211280" cy="3891377"/>
          </a:xfrm>
        </p:grpSpPr>
        <p:grpSp>
          <p:nvGrpSpPr>
            <p:cNvPr id="877" name="Google Shape;877;p26"/>
            <p:cNvGrpSpPr/>
            <p:nvPr/>
          </p:nvGrpSpPr>
          <p:grpSpPr>
            <a:xfrm>
              <a:off x="913712" y="2370318"/>
              <a:ext cx="8211280" cy="3891377"/>
              <a:chOff x="913712" y="2370318"/>
              <a:chExt cx="8211280" cy="3891377"/>
            </a:xfrm>
          </p:grpSpPr>
          <p:grpSp>
            <p:nvGrpSpPr>
              <p:cNvPr id="878" name="Google Shape;878;p26"/>
              <p:cNvGrpSpPr/>
              <p:nvPr/>
            </p:nvGrpSpPr>
            <p:grpSpPr>
              <a:xfrm>
                <a:off x="913712" y="2370318"/>
                <a:ext cx="8211280" cy="3891377"/>
                <a:chOff x="913712" y="2370318"/>
                <a:chExt cx="8211280" cy="3891377"/>
              </a:xfrm>
            </p:grpSpPr>
            <p:grpSp>
              <p:nvGrpSpPr>
                <p:cNvPr id="879" name="Google Shape;879;p26"/>
                <p:cNvGrpSpPr/>
                <p:nvPr/>
              </p:nvGrpSpPr>
              <p:grpSpPr>
                <a:xfrm>
                  <a:off x="913712" y="2370318"/>
                  <a:ext cx="8211280" cy="3891377"/>
                  <a:chOff x="1161708" y="2410773"/>
                  <a:chExt cx="7628585" cy="3615234"/>
                </a:xfrm>
              </p:grpSpPr>
              <p:pic>
                <p:nvPicPr>
                  <p:cNvPr id="880" name="Google Shape;880;p26"/>
                  <p:cNvPicPr preferRelativeResize="0"/>
                  <p:nvPr/>
                </p:nvPicPr>
                <p:blipFill rotWithShape="1">
                  <a:blip r:embed="rId3">
                    <a:alphaModFix/>
                  </a:blip>
                  <a:srcRect b="0" l="0" r="0" t="0"/>
                  <a:stretch/>
                </p:blipFill>
                <p:spPr>
                  <a:xfrm>
                    <a:off x="1436466" y="2410773"/>
                    <a:ext cx="7029893" cy="3615234"/>
                  </a:xfrm>
                  <a:prstGeom prst="rect">
                    <a:avLst/>
                  </a:prstGeom>
                  <a:noFill/>
                  <a:ln>
                    <a:noFill/>
                  </a:ln>
                </p:spPr>
              </p:pic>
              <p:sp>
                <p:nvSpPr>
                  <p:cNvPr id="881" name="Google Shape;881;p26"/>
                  <p:cNvSpPr/>
                  <p:nvPr/>
                </p:nvSpPr>
                <p:spPr>
                  <a:xfrm>
                    <a:off x="1161708" y="2428806"/>
                    <a:ext cx="7628585" cy="2050326"/>
                  </a:xfrm>
                  <a:custGeom>
                    <a:rect b="b" l="l" r="r" t="t"/>
                    <a:pathLst>
                      <a:path extrusionOk="0" h="2086718" w="7628585">
                        <a:moveTo>
                          <a:pt x="7375595" y="185173"/>
                        </a:moveTo>
                        <a:cubicBezTo>
                          <a:pt x="7003515" y="-122231"/>
                          <a:pt x="5747303" y="47423"/>
                          <a:pt x="5172144" y="40808"/>
                        </a:cubicBezTo>
                        <a:cubicBezTo>
                          <a:pt x="4596985" y="34193"/>
                          <a:pt x="4124939" y="102833"/>
                          <a:pt x="3924642" y="145483"/>
                        </a:cubicBezTo>
                        <a:cubicBezTo>
                          <a:pt x="3724345" y="188133"/>
                          <a:pt x="3410322" y="253821"/>
                          <a:pt x="3227412" y="226913"/>
                        </a:cubicBezTo>
                        <a:cubicBezTo>
                          <a:pt x="3044502" y="200005"/>
                          <a:pt x="2758872" y="64606"/>
                          <a:pt x="2347120" y="42199"/>
                        </a:cubicBezTo>
                        <a:cubicBezTo>
                          <a:pt x="1935368" y="19792"/>
                          <a:pt x="1133695" y="11754"/>
                          <a:pt x="756898" y="92471"/>
                        </a:cubicBezTo>
                        <a:cubicBezTo>
                          <a:pt x="380101" y="173188"/>
                          <a:pt x="197644" y="242507"/>
                          <a:pt x="86338" y="526503"/>
                        </a:cubicBezTo>
                        <a:cubicBezTo>
                          <a:pt x="-24968" y="810499"/>
                          <a:pt x="-33465" y="1475853"/>
                          <a:pt x="89060" y="1796448"/>
                        </a:cubicBezTo>
                        <a:cubicBezTo>
                          <a:pt x="211585" y="2117043"/>
                          <a:pt x="1402028" y="1983105"/>
                          <a:pt x="2124507" y="2031300"/>
                        </a:cubicBezTo>
                        <a:cubicBezTo>
                          <a:pt x="2846986" y="2079495"/>
                          <a:pt x="3811581" y="2090635"/>
                          <a:pt x="4423933" y="2085618"/>
                        </a:cubicBezTo>
                        <a:cubicBezTo>
                          <a:pt x="5036285" y="2080601"/>
                          <a:pt x="5114027" y="2006038"/>
                          <a:pt x="5798617" y="2001200"/>
                        </a:cubicBezTo>
                        <a:cubicBezTo>
                          <a:pt x="6483207" y="1996362"/>
                          <a:pt x="7141793" y="2187906"/>
                          <a:pt x="7404623" y="1885235"/>
                        </a:cubicBezTo>
                        <a:cubicBezTo>
                          <a:pt x="7667453" y="1582564"/>
                          <a:pt x="7747675" y="492577"/>
                          <a:pt x="7375595" y="185173"/>
                        </a:cubicBezTo>
                        <a:close/>
                      </a:path>
                    </a:pathLst>
                  </a:custGeom>
                  <a:noFill/>
                  <a:ln cap="flat" cmpd="sng" w="38100">
                    <a:solidFill>
                      <a:srgbClr val="FF1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82" name="Google Shape;882;p26"/>
                <p:cNvSpPr/>
                <p:nvPr/>
              </p:nvSpPr>
              <p:spPr>
                <a:xfrm>
                  <a:off x="4640520" y="2816994"/>
                  <a:ext cx="52636" cy="96520"/>
                </a:xfrm>
                <a:prstGeom prst="rect">
                  <a:avLst/>
                </a:prstGeom>
                <a:solidFill>
                  <a:srgbClr val="D5E0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3" name="Google Shape;883;p26"/>
                <p:cNvSpPr/>
                <p:nvPr/>
              </p:nvSpPr>
              <p:spPr>
                <a:xfrm>
                  <a:off x="1999080" y="3225164"/>
                  <a:ext cx="603149" cy="194311"/>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4" name="Google Shape;884;p26"/>
                <p:cNvSpPr txBox="1"/>
                <p:nvPr/>
              </p:nvSpPr>
              <p:spPr>
                <a:xfrm>
                  <a:off x="1925755" y="3172315"/>
                  <a:ext cx="74979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50">
                      <a:solidFill>
                        <a:srgbClr val="353F3A"/>
                      </a:solidFill>
                      <a:latin typeface="Arial"/>
                      <a:ea typeface="Arial"/>
                      <a:cs typeface="Arial"/>
                      <a:sym typeface="Arial"/>
                    </a:rPr>
                    <a:t>kernel</a:t>
                  </a:r>
                  <a:endParaRPr/>
                </a:p>
                <a:p>
                  <a:pPr indent="0" lvl="0" marL="0" marR="0" rtl="0" algn="ctr">
                    <a:spcBef>
                      <a:spcPts val="0"/>
                    </a:spcBef>
                    <a:spcAft>
                      <a:spcPts val="0"/>
                    </a:spcAft>
                    <a:buNone/>
                  </a:pPr>
                  <a:r>
                    <a:rPr lang="en-US" sz="650">
                      <a:solidFill>
                        <a:srgbClr val="353F3A"/>
                      </a:solidFill>
                      <a:latin typeface="Arial"/>
                      <a:ea typeface="Arial"/>
                      <a:cs typeface="Arial"/>
                      <a:sym typeface="Arial"/>
                    </a:rPr>
                    <a:t>approximation</a:t>
                  </a:r>
                  <a:endParaRPr sz="650">
                    <a:solidFill>
                      <a:srgbClr val="353F3A"/>
                    </a:solidFill>
                    <a:latin typeface="Arial"/>
                    <a:ea typeface="Arial"/>
                    <a:cs typeface="Arial"/>
                    <a:sym typeface="Arial"/>
                  </a:endParaRPr>
                </a:p>
              </p:txBody>
            </p:sp>
            <p:grpSp>
              <p:nvGrpSpPr>
                <p:cNvPr id="885" name="Google Shape;885;p26"/>
                <p:cNvGrpSpPr/>
                <p:nvPr/>
              </p:nvGrpSpPr>
              <p:grpSpPr>
                <a:xfrm>
                  <a:off x="6998083" y="3693408"/>
                  <a:ext cx="965821" cy="192360"/>
                  <a:chOff x="6778272" y="3845808"/>
                  <a:chExt cx="965821" cy="192360"/>
                </a:xfrm>
              </p:grpSpPr>
              <p:sp>
                <p:nvSpPr>
                  <p:cNvPr id="886" name="Google Shape;886;p26"/>
                  <p:cNvSpPr/>
                  <p:nvPr/>
                </p:nvSpPr>
                <p:spPr>
                  <a:xfrm>
                    <a:off x="6807356" y="3894379"/>
                    <a:ext cx="850744" cy="90882"/>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7" name="Google Shape;887;p26"/>
                  <p:cNvSpPr txBox="1"/>
                  <p:nvPr/>
                </p:nvSpPr>
                <p:spPr>
                  <a:xfrm>
                    <a:off x="6778272" y="3845808"/>
                    <a:ext cx="965821" cy="1923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50">
                        <a:solidFill>
                          <a:srgbClr val="353F3A"/>
                        </a:solidFill>
                        <a:latin typeface="Arial"/>
                        <a:ea typeface="Arial"/>
                        <a:cs typeface="Arial"/>
                        <a:sym typeface="Arial"/>
                      </a:rPr>
                      <a:t>SVR (kernel=‘linear’)</a:t>
                    </a:r>
                    <a:endParaRPr sz="650">
                      <a:solidFill>
                        <a:srgbClr val="353F3A"/>
                      </a:solidFill>
                      <a:latin typeface="Arial"/>
                      <a:ea typeface="Arial"/>
                      <a:cs typeface="Arial"/>
                      <a:sym typeface="Arial"/>
                    </a:endParaRPr>
                  </a:p>
                </p:txBody>
              </p:sp>
            </p:grpSp>
            <p:grpSp>
              <p:nvGrpSpPr>
                <p:cNvPr id="888" name="Google Shape;888;p26"/>
                <p:cNvGrpSpPr/>
                <p:nvPr/>
              </p:nvGrpSpPr>
              <p:grpSpPr>
                <a:xfrm>
                  <a:off x="6992011" y="3989060"/>
                  <a:ext cx="965821" cy="192360"/>
                  <a:chOff x="6778272" y="3845808"/>
                  <a:chExt cx="965821" cy="192360"/>
                </a:xfrm>
              </p:grpSpPr>
              <p:sp>
                <p:nvSpPr>
                  <p:cNvPr id="889" name="Google Shape;889;p26"/>
                  <p:cNvSpPr/>
                  <p:nvPr/>
                </p:nvSpPr>
                <p:spPr>
                  <a:xfrm>
                    <a:off x="6807356" y="3894379"/>
                    <a:ext cx="850744" cy="90882"/>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0" name="Google Shape;890;p26"/>
                  <p:cNvSpPr txBox="1"/>
                  <p:nvPr/>
                </p:nvSpPr>
                <p:spPr>
                  <a:xfrm>
                    <a:off x="6778272" y="3845808"/>
                    <a:ext cx="965821" cy="1923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50">
                        <a:solidFill>
                          <a:srgbClr val="353F3A"/>
                        </a:solidFill>
                        <a:latin typeface="Arial"/>
                        <a:ea typeface="Arial"/>
                        <a:cs typeface="Arial"/>
                        <a:sym typeface="Arial"/>
                      </a:rPr>
                      <a:t>SVR (kernel=‘rbf’)</a:t>
                    </a:r>
                    <a:endParaRPr sz="650">
                      <a:solidFill>
                        <a:srgbClr val="353F3A"/>
                      </a:solidFill>
                      <a:latin typeface="Arial"/>
                      <a:ea typeface="Arial"/>
                      <a:cs typeface="Arial"/>
                      <a:sym typeface="Arial"/>
                    </a:endParaRPr>
                  </a:p>
                </p:txBody>
              </p:sp>
            </p:grpSp>
          </p:grpSp>
          <p:grpSp>
            <p:nvGrpSpPr>
              <p:cNvPr id="891" name="Google Shape;891;p26"/>
              <p:cNvGrpSpPr/>
              <p:nvPr/>
            </p:nvGrpSpPr>
            <p:grpSpPr>
              <a:xfrm>
                <a:off x="4222624" y="3655040"/>
                <a:ext cx="749797" cy="215444"/>
                <a:chOff x="4156116" y="3675754"/>
                <a:chExt cx="749797" cy="215444"/>
              </a:xfrm>
            </p:grpSpPr>
            <p:sp>
              <p:nvSpPr>
                <p:cNvPr id="892" name="Google Shape;892;p26"/>
                <p:cNvSpPr/>
                <p:nvPr/>
              </p:nvSpPr>
              <p:spPr>
                <a:xfrm>
                  <a:off x="4269050" y="3731655"/>
                  <a:ext cx="518382" cy="84060"/>
                </a:xfrm>
                <a:prstGeom prst="rect">
                  <a:avLst/>
                </a:prstGeom>
                <a:solidFill>
                  <a:srgbClr val="D5E0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893" name="Google Shape;893;p26"/>
                <p:cNvSpPr txBox="1"/>
                <p:nvPr/>
              </p:nvSpPr>
              <p:spPr>
                <a:xfrm>
                  <a:off x="4156116" y="3675754"/>
                  <a:ext cx="74979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50">
                      <a:solidFill>
                        <a:srgbClr val="353F3A"/>
                      </a:solidFill>
                      <a:latin typeface="Arial"/>
                      <a:ea typeface="Arial"/>
                      <a:cs typeface="Arial"/>
                      <a:sym typeface="Arial"/>
                    </a:rPr>
                    <a:t>labeled data</a:t>
                  </a:r>
                  <a:endParaRPr sz="750">
                    <a:solidFill>
                      <a:srgbClr val="353F3A"/>
                    </a:solidFill>
                    <a:latin typeface="Arial"/>
                    <a:ea typeface="Arial"/>
                    <a:cs typeface="Arial"/>
                    <a:sym typeface="Arial"/>
                  </a:endParaRPr>
                </a:p>
              </p:txBody>
            </p:sp>
          </p:grpSp>
          <p:grpSp>
            <p:nvGrpSpPr>
              <p:cNvPr id="894" name="Google Shape;894;p26"/>
              <p:cNvGrpSpPr/>
              <p:nvPr/>
            </p:nvGrpSpPr>
            <p:grpSpPr>
              <a:xfrm>
                <a:off x="2847974" y="4990597"/>
                <a:ext cx="958215" cy="292388"/>
                <a:chOff x="3999505" y="4012422"/>
                <a:chExt cx="958215" cy="292388"/>
              </a:xfrm>
            </p:grpSpPr>
            <p:sp>
              <p:nvSpPr>
                <p:cNvPr id="895" name="Google Shape;895;p26"/>
                <p:cNvSpPr/>
                <p:nvPr/>
              </p:nvSpPr>
              <p:spPr>
                <a:xfrm>
                  <a:off x="3999505" y="4049120"/>
                  <a:ext cx="958215" cy="230505"/>
                </a:xfrm>
                <a:prstGeom prst="ellipse">
                  <a:avLst/>
                </a:prstGeom>
                <a:solidFill>
                  <a:srgbClr val="D5E0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6" name="Google Shape;896;p26"/>
                <p:cNvSpPr txBox="1"/>
                <p:nvPr/>
              </p:nvSpPr>
              <p:spPr>
                <a:xfrm>
                  <a:off x="4017369" y="4012422"/>
                  <a:ext cx="936104"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50">
                      <a:solidFill>
                        <a:srgbClr val="353F3A"/>
                      </a:solidFill>
                      <a:latin typeface="Arial"/>
                      <a:ea typeface="Arial"/>
                      <a:cs typeface="Arial"/>
                      <a:sym typeface="Arial"/>
                    </a:rPr>
                    <a:t>number of </a:t>
                  </a:r>
                  <a:endParaRPr/>
                </a:p>
                <a:p>
                  <a:pPr indent="0" lvl="0" marL="0" marR="0" rtl="0" algn="ctr">
                    <a:spcBef>
                      <a:spcPts val="0"/>
                    </a:spcBef>
                    <a:spcAft>
                      <a:spcPts val="0"/>
                    </a:spcAft>
                    <a:buNone/>
                  </a:pPr>
                  <a:r>
                    <a:rPr lang="en-US" sz="650">
                      <a:solidFill>
                        <a:srgbClr val="353F3A"/>
                      </a:solidFill>
                      <a:latin typeface="Arial"/>
                      <a:ea typeface="Arial"/>
                      <a:cs typeface="Arial"/>
                      <a:sym typeface="Arial"/>
                    </a:rPr>
                    <a:t>categories known</a:t>
                  </a:r>
                  <a:endParaRPr sz="650">
                    <a:solidFill>
                      <a:srgbClr val="353F3A"/>
                    </a:solidFill>
                    <a:latin typeface="Arial"/>
                    <a:ea typeface="Arial"/>
                    <a:cs typeface="Arial"/>
                    <a:sym typeface="Arial"/>
                  </a:endParaRPr>
                </a:p>
              </p:txBody>
            </p:sp>
          </p:grpSp>
        </p:grpSp>
        <p:grpSp>
          <p:nvGrpSpPr>
            <p:cNvPr id="897" name="Google Shape;897;p26"/>
            <p:cNvGrpSpPr/>
            <p:nvPr/>
          </p:nvGrpSpPr>
          <p:grpSpPr>
            <a:xfrm>
              <a:off x="1180197" y="3573682"/>
              <a:ext cx="749797" cy="307777"/>
              <a:chOff x="1962165" y="3790190"/>
              <a:chExt cx="749797" cy="307777"/>
            </a:xfrm>
          </p:grpSpPr>
          <p:sp>
            <p:nvSpPr>
              <p:cNvPr id="898" name="Google Shape;898;p26"/>
              <p:cNvSpPr/>
              <p:nvPr/>
            </p:nvSpPr>
            <p:spPr>
              <a:xfrm>
                <a:off x="2135505" y="3854386"/>
                <a:ext cx="411875" cy="194982"/>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Google Shape;899;p26"/>
              <p:cNvSpPr txBox="1"/>
              <p:nvPr/>
            </p:nvSpPr>
            <p:spPr>
              <a:xfrm>
                <a:off x="1962165" y="3790190"/>
                <a:ext cx="74979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353F3A"/>
                    </a:solidFill>
                    <a:latin typeface="Arial"/>
                    <a:ea typeface="Arial"/>
                    <a:cs typeface="Arial"/>
                    <a:sym typeface="Arial"/>
                  </a:rPr>
                  <a:t>Ensemble</a:t>
                </a:r>
                <a:endParaRPr/>
              </a:p>
              <a:p>
                <a:pPr indent="0" lvl="0" marL="0" marR="0" rtl="0" algn="ctr">
                  <a:spcBef>
                    <a:spcPts val="0"/>
                  </a:spcBef>
                  <a:spcAft>
                    <a:spcPts val="0"/>
                  </a:spcAft>
                  <a:buNone/>
                </a:pPr>
                <a:r>
                  <a:rPr lang="en-US" sz="700">
                    <a:solidFill>
                      <a:srgbClr val="353F3A"/>
                    </a:solidFill>
                    <a:latin typeface="Arial"/>
                    <a:ea typeface="Arial"/>
                    <a:cs typeface="Arial"/>
                    <a:sym typeface="Arial"/>
                  </a:rPr>
                  <a:t>Classifiers</a:t>
                </a:r>
                <a:endParaRPr sz="700">
                  <a:solidFill>
                    <a:srgbClr val="353F3A"/>
                  </a:solidFill>
                  <a:latin typeface="Arial"/>
                  <a:ea typeface="Arial"/>
                  <a:cs typeface="Arial"/>
                  <a:sym typeface="Arial"/>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grpSp>
        <p:nvGrpSpPr>
          <p:cNvPr id="905" name="Google Shape;905;p27"/>
          <p:cNvGrpSpPr/>
          <p:nvPr/>
        </p:nvGrpSpPr>
        <p:grpSpPr>
          <a:xfrm>
            <a:off x="450000" y="450000"/>
            <a:ext cx="9018000" cy="276999"/>
            <a:chOff x="450000" y="450000"/>
            <a:chExt cx="9018000" cy="276999"/>
          </a:xfrm>
        </p:grpSpPr>
        <p:sp>
          <p:nvSpPr>
            <p:cNvPr id="906" name="Google Shape;906;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907" name="Google Shape;907;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aphicFrame>
        <p:nvGraphicFramePr>
          <p:cNvPr id="908" name="Google Shape;908;p27"/>
          <p:cNvGraphicFramePr/>
          <p:nvPr/>
        </p:nvGraphicFramePr>
        <p:xfrm>
          <a:off x="558924" y="1806622"/>
          <a:ext cx="3000000" cy="3000000"/>
        </p:xfrm>
        <a:graphic>
          <a:graphicData uri="http://schemas.openxmlformats.org/drawingml/2006/table">
            <a:tbl>
              <a:tblPr bandRow="1" firstRow="1">
                <a:noFill/>
                <a:tableStyleId>{362E2FCC-D125-46EB-B28E-03127514D140}</a:tableStyleId>
              </a:tblPr>
              <a:tblGrid>
                <a:gridCol w="4315425"/>
                <a:gridCol w="4315425"/>
              </a:tblGrid>
              <a:tr h="285625">
                <a:tc>
                  <a:txBody>
                    <a:bodyPr/>
                    <a:lstStyle/>
                    <a:p>
                      <a:pPr indent="0" lvl="0" marL="0" marR="0" rtl="0" algn="ctr">
                        <a:spcBef>
                          <a:spcPts val="0"/>
                        </a:spcBef>
                        <a:spcAft>
                          <a:spcPts val="0"/>
                        </a:spcAft>
                        <a:buNone/>
                      </a:pPr>
                      <a:r>
                        <a:rPr b="1" lang="en-US" sz="1300" u="none" cap="none" strike="noStrike">
                          <a:solidFill>
                            <a:schemeClr val="dk1"/>
                          </a:solidFill>
                          <a:latin typeface="Arial"/>
                          <a:ea typeface="Arial"/>
                          <a:cs typeface="Arial"/>
                          <a:sym typeface="Arial"/>
                        </a:rPr>
                        <a:t>Loại</a:t>
                      </a:r>
                      <a:endParaRPr b="1" sz="1300" u="none" cap="none" strike="noStrike">
                        <a:solidFill>
                          <a:schemeClr val="dk1"/>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chemeClr val="dk1"/>
                          </a:solidFill>
                          <a:latin typeface="Arial"/>
                          <a:ea typeface="Arial"/>
                          <a:cs typeface="Arial"/>
                          <a:sym typeface="Arial"/>
                        </a:rPr>
                        <a:t>Quy hồi (Dự đoán số liệu)</a:t>
                      </a:r>
                      <a:endParaRPr b="1" sz="1300" u="none" cap="none" strike="noStrike">
                        <a:solidFill>
                          <a:schemeClr val="dk1"/>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706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K-Nearest Neighbors</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Hồi quy tuyến tính</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9682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Hồi quy Logistic</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Phân tích hồi quy mở rộng</a:t>
                      </a:r>
                      <a:endParaRPr b="0" sz="1200" u="none" cap="none" strike="noStrike">
                        <a:solidFill>
                          <a:srgbClr val="262626"/>
                        </a:solidFill>
                        <a:latin typeface="Arial"/>
                        <a:ea typeface="Arial"/>
                        <a:cs typeface="Arial"/>
                        <a:sym typeface="Arial"/>
                      </a:endParaRPr>
                    </a:p>
                    <a:p>
                      <a:pPr indent="0" lvl="0" marL="0" marR="0" rtl="0" algn="ctr">
                        <a:spcBef>
                          <a:spcPts val="300"/>
                        </a:spcBef>
                        <a:spcAft>
                          <a:spcPts val="0"/>
                        </a:spcAft>
                        <a:buNone/>
                      </a:pPr>
                      <a:r>
                        <a:rPr b="0" lang="en-US" sz="1200" u="none" cap="none" strike="noStrike">
                          <a:solidFill>
                            <a:srgbClr val="262626"/>
                          </a:solidFill>
                          <a:latin typeface="Arial"/>
                          <a:ea typeface="Arial"/>
                          <a:cs typeface="Arial"/>
                          <a:sym typeface="Arial"/>
                        </a:rPr>
                        <a:t>(ex: Hồi quy đa thức, Hồi quy phi tuyến tính, Penalized Regression, etc.)</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6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Mạng lưới nơ-ron nhân tạo</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Mạng lưới nơ-ron nhân tạo</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675">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Decision Tree</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Decision Tree</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6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Mãy hỗ trợ véc-tơ</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Mãy hỗ trợ véc-tơ (Hồi quy)</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6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Naïve Bayes</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PLS (Partial Least Squares)</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6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Phương pháp tập hợp (Random Forest, etc.)</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Phương pháp tập hợp (Random Forest, etc.)</a:t>
                      </a:r>
                      <a:endParaRPr b="0" sz="1200" u="none" cap="none" strike="noStrike">
                        <a:solidFill>
                          <a:srgbClr val="262626"/>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909" name="Google Shape;909;p2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và thuật toán chính của Học có giám sát</a:t>
            </a:r>
            <a:endParaRPr sz="14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28"/>
          <p:cNvSpPr/>
          <p:nvPr/>
        </p:nvSpPr>
        <p:spPr>
          <a:xfrm>
            <a:off x="702940" y="1700808"/>
            <a:ext cx="8632825"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Tự học hoặc học không giám sát </a:t>
            </a:r>
            <a:r>
              <a:rPr lang="en-US" sz="1300">
                <a:solidFill>
                  <a:schemeClr val="dk1"/>
                </a:solidFill>
                <a:latin typeface="Arial"/>
                <a:ea typeface="Arial"/>
                <a:cs typeface="Arial"/>
                <a:sym typeface="Arial"/>
              </a:rPr>
              <a:t>đề cập đến một hình thức học tập được thực hiện mà không có thông tin về các biến mục tiêu (hoặc biến phản hồi, biến phụ thuộc, biến mục tiêu và giá trị đầu ra) và chủ yếu được sử dụng cho các vấn đề như mô tả, đạo hàm đặc trưng và dẫn xuất mẫu.</a:t>
            </a:r>
            <a:endParaRPr sz="1300">
              <a:solidFill>
                <a:schemeClr val="dk1"/>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Nói chung, so với học có giám sát, vốn có mục đích dự đoán rõ ràng và khác biệt, các kỹ thuật tự học có bản chất khai thác dữ liệu mạnh hơn để tìm kiếm thông tin hữu ích hoặc các mẫu mà không cần thông tin trước.</a:t>
            </a:r>
            <a:endParaRPr sz="1300">
              <a:solidFill>
                <a:schemeClr val="dk1"/>
              </a:solidFill>
              <a:latin typeface="Arial"/>
              <a:ea typeface="Arial"/>
              <a:cs typeface="Arial"/>
              <a:sym typeface="Arial"/>
            </a:endParaRPr>
          </a:p>
        </p:txBody>
      </p:sp>
      <p:grpSp>
        <p:nvGrpSpPr>
          <p:cNvPr id="916" name="Google Shape;916;p28"/>
          <p:cNvGrpSpPr/>
          <p:nvPr/>
        </p:nvGrpSpPr>
        <p:grpSpPr>
          <a:xfrm>
            <a:off x="450000" y="450000"/>
            <a:ext cx="9018000" cy="276999"/>
            <a:chOff x="450000" y="450000"/>
            <a:chExt cx="9018000" cy="276999"/>
          </a:xfrm>
        </p:grpSpPr>
        <p:sp>
          <p:nvSpPr>
            <p:cNvPr id="917" name="Google Shape;917;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918" name="Google Shape;918;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919" name="Google Shape;919;p2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Tư học (hay Học không giám sát)</a:t>
            </a:r>
            <a:endParaRPr/>
          </a:p>
        </p:txBody>
      </p:sp>
      <p:grpSp>
        <p:nvGrpSpPr>
          <p:cNvPr id="920" name="Google Shape;920;p28"/>
          <p:cNvGrpSpPr/>
          <p:nvPr/>
        </p:nvGrpSpPr>
        <p:grpSpPr>
          <a:xfrm>
            <a:off x="1723179" y="3005133"/>
            <a:ext cx="6575002" cy="3280882"/>
            <a:chOff x="1723179" y="3005133"/>
            <a:chExt cx="6575002" cy="3280882"/>
          </a:xfrm>
        </p:grpSpPr>
        <p:grpSp>
          <p:nvGrpSpPr>
            <p:cNvPr id="921" name="Google Shape;921;p28"/>
            <p:cNvGrpSpPr/>
            <p:nvPr/>
          </p:nvGrpSpPr>
          <p:grpSpPr>
            <a:xfrm>
              <a:off x="1723179" y="3005133"/>
              <a:ext cx="6575002" cy="3280882"/>
              <a:chOff x="1723179" y="3005133"/>
              <a:chExt cx="6575002" cy="3280882"/>
            </a:xfrm>
          </p:grpSpPr>
          <p:grpSp>
            <p:nvGrpSpPr>
              <p:cNvPr id="922" name="Google Shape;922;p28"/>
              <p:cNvGrpSpPr/>
              <p:nvPr/>
            </p:nvGrpSpPr>
            <p:grpSpPr>
              <a:xfrm>
                <a:off x="1723179" y="3005133"/>
                <a:ext cx="6575002" cy="3280882"/>
                <a:chOff x="1723179" y="3005133"/>
                <a:chExt cx="6575002" cy="3280882"/>
              </a:xfrm>
            </p:grpSpPr>
            <p:grpSp>
              <p:nvGrpSpPr>
                <p:cNvPr id="923" name="Google Shape;923;p28"/>
                <p:cNvGrpSpPr/>
                <p:nvPr/>
              </p:nvGrpSpPr>
              <p:grpSpPr>
                <a:xfrm>
                  <a:off x="1723179" y="3005133"/>
                  <a:ext cx="6575002" cy="3280882"/>
                  <a:chOff x="1723179" y="3005133"/>
                  <a:chExt cx="6575002" cy="3280882"/>
                </a:xfrm>
              </p:grpSpPr>
              <p:pic>
                <p:nvPicPr>
                  <p:cNvPr id="924" name="Google Shape;924;p28"/>
                  <p:cNvPicPr preferRelativeResize="0"/>
                  <p:nvPr/>
                </p:nvPicPr>
                <p:blipFill rotWithShape="1">
                  <a:blip r:embed="rId3">
                    <a:alphaModFix/>
                  </a:blip>
                  <a:srcRect b="0" l="0" r="0" t="0"/>
                  <a:stretch/>
                </p:blipFill>
                <p:spPr>
                  <a:xfrm>
                    <a:off x="1846311" y="3005133"/>
                    <a:ext cx="6210203" cy="3193695"/>
                  </a:xfrm>
                  <a:prstGeom prst="rect">
                    <a:avLst/>
                  </a:prstGeom>
                  <a:noFill/>
                  <a:ln>
                    <a:noFill/>
                  </a:ln>
                </p:spPr>
              </p:pic>
              <p:sp>
                <p:nvSpPr>
                  <p:cNvPr id="925" name="Google Shape;925;p28"/>
                  <p:cNvSpPr/>
                  <p:nvPr/>
                </p:nvSpPr>
                <p:spPr>
                  <a:xfrm>
                    <a:off x="1723179" y="3614098"/>
                    <a:ext cx="6575002" cy="2671917"/>
                  </a:xfrm>
                  <a:custGeom>
                    <a:rect b="b" l="l" r="r" t="t"/>
                    <a:pathLst>
                      <a:path extrusionOk="0" h="3521858" w="7514166">
                        <a:moveTo>
                          <a:pt x="7261176" y="1620952"/>
                        </a:moveTo>
                        <a:cubicBezTo>
                          <a:pt x="6889096" y="1313548"/>
                          <a:pt x="5593266" y="1646469"/>
                          <a:pt x="5057725" y="1476587"/>
                        </a:cubicBezTo>
                        <a:cubicBezTo>
                          <a:pt x="4522184" y="1306705"/>
                          <a:pt x="4251343" y="810659"/>
                          <a:pt x="4047929" y="601658"/>
                        </a:cubicBezTo>
                        <a:cubicBezTo>
                          <a:pt x="3844515" y="392657"/>
                          <a:pt x="3741646" y="181822"/>
                          <a:pt x="3601274" y="86503"/>
                        </a:cubicBezTo>
                        <a:cubicBezTo>
                          <a:pt x="3562033" y="68943"/>
                          <a:pt x="3348113" y="-111450"/>
                          <a:pt x="2961300" y="107503"/>
                        </a:cubicBezTo>
                        <a:cubicBezTo>
                          <a:pt x="2574487" y="326456"/>
                          <a:pt x="2959081" y="1194208"/>
                          <a:pt x="2552947" y="1419659"/>
                        </a:cubicBezTo>
                        <a:cubicBezTo>
                          <a:pt x="2146813" y="1645110"/>
                          <a:pt x="940620" y="1358434"/>
                          <a:pt x="524494" y="1460211"/>
                        </a:cubicBezTo>
                        <a:cubicBezTo>
                          <a:pt x="108368" y="1561988"/>
                          <a:pt x="105696" y="1767384"/>
                          <a:pt x="56193" y="2030322"/>
                        </a:cubicBezTo>
                        <a:cubicBezTo>
                          <a:pt x="6690" y="2293260"/>
                          <a:pt x="-98182" y="3148288"/>
                          <a:pt x="227467" y="3387747"/>
                        </a:cubicBezTo>
                        <a:cubicBezTo>
                          <a:pt x="553116" y="3627206"/>
                          <a:pt x="1329747" y="3444804"/>
                          <a:pt x="2010088" y="3467079"/>
                        </a:cubicBezTo>
                        <a:cubicBezTo>
                          <a:pt x="2690429" y="3489354"/>
                          <a:pt x="3697162" y="3526414"/>
                          <a:pt x="4309514" y="3521397"/>
                        </a:cubicBezTo>
                        <a:cubicBezTo>
                          <a:pt x="4921866" y="3516380"/>
                          <a:pt x="4999608" y="3441817"/>
                          <a:pt x="5684198" y="3436979"/>
                        </a:cubicBezTo>
                        <a:cubicBezTo>
                          <a:pt x="6368788" y="3432141"/>
                          <a:pt x="7027374" y="3623685"/>
                          <a:pt x="7290204" y="3321014"/>
                        </a:cubicBezTo>
                        <a:cubicBezTo>
                          <a:pt x="7553034" y="3018343"/>
                          <a:pt x="7633256" y="1928356"/>
                          <a:pt x="7261176" y="1620952"/>
                        </a:cubicBezTo>
                        <a:close/>
                      </a:path>
                    </a:pathLst>
                  </a:custGeom>
                  <a:noFill/>
                  <a:ln cap="flat" cmpd="sng" w="38100">
                    <a:solidFill>
                      <a:srgbClr val="FF1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26" name="Google Shape;926;p28"/>
                <p:cNvSpPr/>
                <p:nvPr/>
              </p:nvSpPr>
              <p:spPr>
                <a:xfrm>
                  <a:off x="4658148" y="3361429"/>
                  <a:ext cx="52636" cy="96520"/>
                </a:xfrm>
                <a:prstGeom prst="rect">
                  <a:avLst/>
                </a:prstGeom>
                <a:solidFill>
                  <a:srgbClr val="D5E0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27" name="Google Shape;927;p28"/>
                <p:cNvGrpSpPr/>
                <p:nvPr/>
              </p:nvGrpSpPr>
              <p:grpSpPr>
                <a:xfrm>
                  <a:off x="2371322" y="3645232"/>
                  <a:ext cx="749797" cy="276999"/>
                  <a:chOff x="1869191" y="3341582"/>
                  <a:chExt cx="749797" cy="276999"/>
                </a:xfrm>
              </p:grpSpPr>
              <p:sp>
                <p:nvSpPr>
                  <p:cNvPr id="928" name="Google Shape;928;p28"/>
                  <p:cNvSpPr/>
                  <p:nvPr/>
                </p:nvSpPr>
                <p:spPr>
                  <a:xfrm>
                    <a:off x="1996440" y="3398520"/>
                    <a:ext cx="497994" cy="170696"/>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9" name="Google Shape;929;p28"/>
                  <p:cNvSpPr txBox="1"/>
                  <p:nvPr/>
                </p:nvSpPr>
                <p:spPr>
                  <a:xfrm>
                    <a:off x="1869191" y="3341582"/>
                    <a:ext cx="74979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353F3A"/>
                        </a:solidFill>
                        <a:latin typeface="Arial"/>
                        <a:ea typeface="Arial"/>
                        <a:cs typeface="Arial"/>
                        <a:sym typeface="Arial"/>
                      </a:rPr>
                      <a:t>kernel</a:t>
                    </a:r>
                    <a:endParaRPr/>
                  </a:p>
                  <a:p>
                    <a:pPr indent="0" lvl="0" marL="0" marR="0" rtl="0" algn="ctr">
                      <a:spcBef>
                        <a:spcPts val="0"/>
                      </a:spcBef>
                      <a:spcAft>
                        <a:spcPts val="0"/>
                      </a:spcAft>
                      <a:buNone/>
                    </a:pPr>
                    <a:r>
                      <a:rPr lang="en-US" sz="600">
                        <a:solidFill>
                          <a:srgbClr val="353F3A"/>
                        </a:solidFill>
                        <a:latin typeface="Arial"/>
                        <a:ea typeface="Arial"/>
                        <a:cs typeface="Arial"/>
                        <a:sym typeface="Arial"/>
                      </a:rPr>
                      <a:t>approximation</a:t>
                    </a:r>
                    <a:endParaRPr sz="600">
                      <a:solidFill>
                        <a:srgbClr val="353F3A"/>
                      </a:solidFill>
                      <a:latin typeface="Arial"/>
                      <a:ea typeface="Arial"/>
                      <a:cs typeface="Arial"/>
                      <a:sym typeface="Arial"/>
                    </a:endParaRPr>
                  </a:p>
                </p:txBody>
              </p:sp>
            </p:grpSp>
            <p:grpSp>
              <p:nvGrpSpPr>
                <p:cNvPr id="930" name="Google Shape;930;p28"/>
                <p:cNvGrpSpPr/>
                <p:nvPr/>
              </p:nvGrpSpPr>
              <p:grpSpPr>
                <a:xfrm>
                  <a:off x="6499393" y="4074422"/>
                  <a:ext cx="965821" cy="184666"/>
                  <a:chOff x="6735259" y="3839733"/>
                  <a:chExt cx="965821" cy="184666"/>
                </a:xfrm>
              </p:grpSpPr>
              <p:sp>
                <p:nvSpPr>
                  <p:cNvPr id="931" name="Google Shape;931;p28"/>
                  <p:cNvSpPr/>
                  <p:nvPr/>
                </p:nvSpPr>
                <p:spPr>
                  <a:xfrm>
                    <a:off x="6828311" y="3888664"/>
                    <a:ext cx="739900" cy="84792"/>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932" name="Google Shape;932;p28"/>
                  <p:cNvSpPr txBox="1"/>
                  <p:nvPr/>
                </p:nvSpPr>
                <p:spPr>
                  <a:xfrm>
                    <a:off x="6735259" y="3839733"/>
                    <a:ext cx="965821" cy="184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353F3A"/>
                        </a:solidFill>
                        <a:latin typeface="Arial"/>
                        <a:ea typeface="Arial"/>
                        <a:cs typeface="Arial"/>
                        <a:sym typeface="Arial"/>
                      </a:rPr>
                      <a:t>SVR (kernel=‘linear’)</a:t>
                    </a:r>
                    <a:endParaRPr sz="600">
                      <a:solidFill>
                        <a:srgbClr val="353F3A"/>
                      </a:solidFill>
                      <a:latin typeface="Arial"/>
                      <a:ea typeface="Arial"/>
                      <a:cs typeface="Arial"/>
                      <a:sym typeface="Arial"/>
                    </a:endParaRPr>
                  </a:p>
                </p:txBody>
              </p:sp>
            </p:grpSp>
            <p:grpSp>
              <p:nvGrpSpPr>
                <p:cNvPr id="933" name="Google Shape;933;p28"/>
                <p:cNvGrpSpPr/>
                <p:nvPr/>
              </p:nvGrpSpPr>
              <p:grpSpPr>
                <a:xfrm>
                  <a:off x="6489094" y="4318971"/>
                  <a:ext cx="965821" cy="184666"/>
                  <a:chOff x="5910459" y="3943691"/>
                  <a:chExt cx="965821" cy="184666"/>
                </a:xfrm>
              </p:grpSpPr>
              <p:sp>
                <p:nvSpPr>
                  <p:cNvPr id="934" name="Google Shape;934;p28"/>
                  <p:cNvSpPr/>
                  <p:nvPr/>
                </p:nvSpPr>
                <p:spPr>
                  <a:xfrm>
                    <a:off x="6091076" y="3999154"/>
                    <a:ext cx="578814" cy="73741"/>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935" name="Google Shape;935;p28"/>
                  <p:cNvSpPr txBox="1"/>
                  <p:nvPr/>
                </p:nvSpPr>
                <p:spPr>
                  <a:xfrm>
                    <a:off x="5910459" y="3943691"/>
                    <a:ext cx="965821" cy="184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353F3A"/>
                        </a:solidFill>
                        <a:latin typeface="Arial"/>
                        <a:ea typeface="Arial"/>
                        <a:cs typeface="Arial"/>
                        <a:sym typeface="Arial"/>
                      </a:rPr>
                      <a:t>SVR (kernel=‘rbf’)</a:t>
                    </a:r>
                    <a:endParaRPr sz="600">
                      <a:solidFill>
                        <a:srgbClr val="353F3A"/>
                      </a:solidFill>
                      <a:latin typeface="Arial"/>
                      <a:ea typeface="Arial"/>
                      <a:cs typeface="Arial"/>
                      <a:sym typeface="Arial"/>
                    </a:endParaRPr>
                  </a:p>
                </p:txBody>
              </p:sp>
            </p:grpSp>
          </p:grpSp>
          <p:grpSp>
            <p:nvGrpSpPr>
              <p:cNvPr id="936" name="Google Shape;936;p28"/>
              <p:cNvGrpSpPr/>
              <p:nvPr/>
            </p:nvGrpSpPr>
            <p:grpSpPr>
              <a:xfrm>
                <a:off x="4244667" y="4052271"/>
                <a:ext cx="749797" cy="184666"/>
                <a:chOff x="4090362" y="3817956"/>
                <a:chExt cx="749797" cy="184666"/>
              </a:xfrm>
            </p:grpSpPr>
            <p:sp>
              <p:nvSpPr>
                <p:cNvPr id="937" name="Google Shape;937;p28"/>
                <p:cNvSpPr/>
                <p:nvPr/>
              </p:nvSpPr>
              <p:spPr>
                <a:xfrm>
                  <a:off x="4263390" y="3872865"/>
                  <a:ext cx="417194" cy="68580"/>
                </a:xfrm>
                <a:prstGeom prst="rect">
                  <a:avLst/>
                </a:prstGeom>
                <a:solidFill>
                  <a:srgbClr val="D5E0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938" name="Google Shape;938;p28"/>
                <p:cNvSpPr txBox="1"/>
                <p:nvPr/>
              </p:nvSpPr>
              <p:spPr>
                <a:xfrm>
                  <a:off x="4090362" y="3817956"/>
                  <a:ext cx="749797" cy="184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353F3A"/>
                      </a:solidFill>
                      <a:latin typeface="Arial"/>
                      <a:ea typeface="Arial"/>
                      <a:cs typeface="Arial"/>
                      <a:sym typeface="Arial"/>
                    </a:rPr>
                    <a:t>labeled data</a:t>
                  </a:r>
                  <a:endParaRPr sz="600">
                    <a:solidFill>
                      <a:srgbClr val="353F3A"/>
                    </a:solidFill>
                    <a:latin typeface="Arial"/>
                    <a:ea typeface="Arial"/>
                    <a:cs typeface="Arial"/>
                    <a:sym typeface="Arial"/>
                  </a:endParaRPr>
                </a:p>
              </p:txBody>
            </p:sp>
          </p:grpSp>
          <p:grpSp>
            <p:nvGrpSpPr>
              <p:cNvPr id="939" name="Google Shape;939;p28"/>
              <p:cNvGrpSpPr/>
              <p:nvPr/>
            </p:nvGrpSpPr>
            <p:grpSpPr>
              <a:xfrm>
                <a:off x="3115235" y="5134466"/>
                <a:ext cx="936104" cy="276999"/>
                <a:chOff x="4037789" y="3772614"/>
                <a:chExt cx="936104" cy="276999"/>
              </a:xfrm>
            </p:grpSpPr>
            <p:sp>
              <p:nvSpPr>
                <p:cNvPr id="940" name="Google Shape;940;p28"/>
                <p:cNvSpPr/>
                <p:nvPr/>
              </p:nvSpPr>
              <p:spPr>
                <a:xfrm>
                  <a:off x="4138154" y="3819749"/>
                  <a:ext cx="739398" cy="198119"/>
                </a:xfrm>
                <a:prstGeom prst="ellipse">
                  <a:avLst/>
                </a:prstGeom>
                <a:solidFill>
                  <a:srgbClr val="D5E0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1" name="Google Shape;941;p28"/>
                <p:cNvSpPr txBox="1"/>
                <p:nvPr/>
              </p:nvSpPr>
              <p:spPr>
                <a:xfrm>
                  <a:off x="4037789" y="3772614"/>
                  <a:ext cx="93610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353F3A"/>
                      </a:solidFill>
                      <a:latin typeface="Arial"/>
                      <a:ea typeface="Arial"/>
                      <a:cs typeface="Arial"/>
                      <a:sym typeface="Arial"/>
                    </a:rPr>
                    <a:t>number of </a:t>
                  </a:r>
                  <a:endParaRPr/>
                </a:p>
                <a:p>
                  <a:pPr indent="0" lvl="0" marL="0" marR="0" rtl="0" algn="ctr">
                    <a:spcBef>
                      <a:spcPts val="0"/>
                    </a:spcBef>
                    <a:spcAft>
                      <a:spcPts val="0"/>
                    </a:spcAft>
                    <a:buNone/>
                  </a:pPr>
                  <a:r>
                    <a:rPr lang="en-US" sz="600">
                      <a:solidFill>
                        <a:srgbClr val="353F3A"/>
                      </a:solidFill>
                      <a:latin typeface="Arial"/>
                      <a:ea typeface="Arial"/>
                      <a:cs typeface="Arial"/>
                      <a:sym typeface="Arial"/>
                    </a:rPr>
                    <a:t>categories known</a:t>
                  </a:r>
                  <a:endParaRPr sz="600">
                    <a:solidFill>
                      <a:srgbClr val="353F3A"/>
                    </a:solidFill>
                    <a:latin typeface="Arial"/>
                    <a:ea typeface="Arial"/>
                    <a:cs typeface="Arial"/>
                    <a:sym typeface="Arial"/>
                  </a:endParaRPr>
                </a:p>
              </p:txBody>
            </p:sp>
          </p:grpSp>
        </p:grpSp>
        <p:grpSp>
          <p:nvGrpSpPr>
            <p:cNvPr id="942" name="Google Shape;942;p28"/>
            <p:cNvGrpSpPr/>
            <p:nvPr/>
          </p:nvGrpSpPr>
          <p:grpSpPr>
            <a:xfrm>
              <a:off x="1751635" y="3984109"/>
              <a:ext cx="749797" cy="276999"/>
              <a:chOff x="2360511" y="3767519"/>
              <a:chExt cx="749797" cy="276999"/>
            </a:xfrm>
          </p:grpSpPr>
          <p:sp>
            <p:nvSpPr>
              <p:cNvPr id="943" name="Google Shape;943;p28"/>
              <p:cNvSpPr/>
              <p:nvPr/>
            </p:nvSpPr>
            <p:spPr>
              <a:xfrm>
                <a:off x="2566035" y="3810572"/>
                <a:ext cx="351701" cy="184794"/>
              </a:xfrm>
              <a:prstGeom prst="rect">
                <a:avLst/>
              </a:prstGeom>
              <a:solidFill>
                <a:srgbClr val="7FD7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4" name="Google Shape;944;p28"/>
              <p:cNvSpPr txBox="1"/>
              <p:nvPr/>
            </p:nvSpPr>
            <p:spPr>
              <a:xfrm>
                <a:off x="2360511" y="3767519"/>
                <a:ext cx="74979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353F3A"/>
                    </a:solidFill>
                    <a:latin typeface="Arial"/>
                    <a:ea typeface="Arial"/>
                    <a:cs typeface="Arial"/>
                    <a:sym typeface="Arial"/>
                  </a:rPr>
                  <a:t>Ensemble</a:t>
                </a:r>
                <a:endParaRPr/>
              </a:p>
              <a:p>
                <a:pPr indent="0" lvl="0" marL="0" marR="0" rtl="0" algn="ctr">
                  <a:spcBef>
                    <a:spcPts val="0"/>
                  </a:spcBef>
                  <a:spcAft>
                    <a:spcPts val="0"/>
                  </a:spcAft>
                  <a:buNone/>
                </a:pPr>
                <a:r>
                  <a:rPr lang="en-US" sz="600">
                    <a:solidFill>
                      <a:srgbClr val="353F3A"/>
                    </a:solidFill>
                    <a:latin typeface="Arial"/>
                    <a:ea typeface="Arial"/>
                    <a:cs typeface="Arial"/>
                    <a:sym typeface="Arial"/>
                  </a:rPr>
                  <a:t>Classifiers</a:t>
                </a:r>
                <a:endParaRPr sz="600">
                  <a:solidFill>
                    <a:srgbClr val="353F3A"/>
                  </a:solidFill>
                  <a:latin typeface="Arial"/>
                  <a:ea typeface="Arial"/>
                  <a:cs typeface="Arial"/>
                  <a:sym typeface="Arial"/>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29"/>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không giám sát: Không có nhãn trong dữ liệu đào tạo, vì vậy hệ thống phải học mà không cần bất kỳ sự trợ giúp nào.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thuật toán học tập không giám sát quan trọng</a:t>
            </a:r>
            <a:endParaRPr sz="1300">
              <a:solidFill>
                <a:srgbClr val="262626"/>
              </a:solidFill>
              <a:latin typeface="Arial"/>
              <a:ea typeface="Arial"/>
              <a:cs typeface="Arial"/>
              <a:sym typeface="Arial"/>
            </a:endParaRPr>
          </a:p>
        </p:txBody>
      </p:sp>
      <p:grpSp>
        <p:nvGrpSpPr>
          <p:cNvPr id="951" name="Google Shape;951;p29"/>
          <p:cNvGrpSpPr/>
          <p:nvPr/>
        </p:nvGrpSpPr>
        <p:grpSpPr>
          <a:xfrm>
            <a:off x="450000" y="450000"/>
            <a:ext cx="9018000" cy="276999"/>
            <a:chOff x="450000" y="450000"/>
            <a:chExt cx="9018000" cy="276999"/>
          </a:xfrm>
        </p:grpSpPr>
        <p:sp>
          <p:nvSpPr>
            <p:cNvPr id="952" name="Google Shape;952;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953" name="Google Shape;953;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954" name="Google Shape;954;p2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không giám sát</a:t>
            </a:r>
            <a:endParaRPr sz="1400">
              <a:solidFill>
                <a:schemeClr val="dk1"/>
              </a:solidFill>
              <a:latin typeface="Arial"/>
              <a:ea typeface="Arial"/>
              <a:cs typeface="Arial"/>
              <a:sym typeface="Arial"/>
            </a:endParaRPr>
          </a:p>
        </p:txBody>
      </p:sp>
      <p:graphicFrame>
        <p:nvGraphicFramePr>
          <p:cNvPr id="955" name="Google Shape;955;p29"/>
          <p:cNvGraphicFramePr/>
          <p:nvPr/>
        </p:nvGraphicFramePr>
        <p:xfrm>
          <a:off x="702940" y="2456862"/>
          <a:ext cx="3000000" cy="3000000"/>
        </p:xfrm>
        <a:graphic>
          <a:graphicData uri="http://schemas.openxmlformats.org/drawingml/2006/table">
            <a:tbl>
              <a:tblPr bandRow="1" firstRow="1">
                <a:noFill/>
                <a:tableStyleId>{362E2FCC-D125-46EB-B28E-03127514D140}</a:tableStyleId>
              </a:tblPr>
              <a:tblGrid>
                <a:gridCol w="2876950"/>
                <a:gridCol w="2876950"/>
                <a:gridCol w="2876950"/>
              </a:tblGrid>
              <a:tr h="591425">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Phân loại nhóm</a:t>
                      </a:r>
                      <a:endParaRPr b="1" sz="14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Trực quan hóa và Giảm kích thước</a:t>
                      </a:r>
                      <a:endParaRPr b="1"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Học quy tắc nhóm chung</a:t>
                      </a:r>
                      <a:endParaRPr b="1"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252925">
                <a:tc>
                  <a:txBody>
                    <a:bodyPr/>
                    <a:lstStyle/>
                    <a:p>
                      <a:pPr indent="-180975" lvl="1" marL="361950" marR="0" rtl="0" algn="l">
                        <a:spcBef>
                          <a:spcPts val="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K-Means</a:t>
                      </a:r>
                      <a:endParaRPr/>
                    </a:p>
                    <a:p>
                      <a:pPr indent="-180975" lvl="1" marL="361950" marR="0" rtl="0" algn="l">
                        <a:spcBef>
                          <a:spcPts val="6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DBSCAN</a:t>
                      </a:r>
                      <a:endParaRPr/>
                    </a:p>
                    <a:p>
                      <a:pPr indent="-180975" lvl="1" marL="361950" marR="0" rtl="0" algn="l">
                        <a:spcBef>
                          <a:spcPts val="6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Phân tích phân cụm theo cấp bậc (HCA)</a:t>
                      </a:r>
                      <a:endParaRPr/>
                    </a:p>
                    <a:p>
                      <a:pPr indent="-180975" lvl="1" marL="361950" marR="0" rtl="0" algn="l">
                        <a:spcBef>
                          <a:spcPts val="6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Phát hiện bất thường và phát hiện ngoại lệ</a:t>
                      </a:r>
                      <a:endParaRPr sz="1300" u="none" cap="none" strike="noStrike">
                        <a:solidFill>
                          <a:srgbClr val="262626"/>
                        </a:solidFill>
                        <a:latin typeface="Arial"/>
                        <a:ea typeface="Arial"/>
                        <a:cs typeface="Arial"/>
                        <a:sym typeface="Arial"/>
                      </a:endParaRPr>
                    </a:p>
                    <a:p>
                      <a:pPr indent="-180975" lvl="1" marL="361950" marR="0" rtl="0" algn="l">
                        <a:spcBef>
                          <a:spcPts val="6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One-Class SVM</a:t>
                      </a:r>
                      <a:endParaRPr/>
                    </a:p>
                    <a:p>
                      <a:pPr indent="-180975" lvl="1" marL="361950" marR="0" rtl="0" algn="l">
                        <a:spcBef>
                          <a:spcPts val="6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Isolation Forest</a:t>
                      </a:r>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80975" lvl="1" marL="361950" marR="0" rtl="0" algn="l">
                        <a:spcBef>
                          <a:spcPts val="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Phân tích thành phần chính(PCA)</a:t>
                      </a:r>
                      <a:endParaRPr/>
                    </a:p>
                    <a:p>
                      <a:pPr indent="-180975" lvl="1" marL="361950" marR="0" rtl="0" algn="l">
                        <a:spcBef>
                          <a:spcPts val="6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Kernel PCA</a:t>
                      </a:r>
                      <a:endParaRPr/>
                    </a:p>
                    <a:p>
                      <a:pPr indent="-180975" lvl="1" marL="361950" marR="0" rtl="0" algn="l">
                        <a:spcBef>
                          <a:spcPts val="6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Nhúng tuyến tính cục bộ</a:t>
                      </a:r>
                      <a:endParaRPr sz="1300" u="none" cap="none" strike="noStrike">
                        <a:solidFill>
                          <a:srgbClr val="262626"/>
                        </a:solidFill>
                        <a:latin typeface="Arial"/>
                        <a:ea typeface="Arial"/>
                        <a:cs typeface="Arial"/>
                        <a:sym typeface="Arial"/>
                      </a:endParaRPr>
                    </a:p>
                    <a:p>
                      <a:pPr indent="-180975" lvl="1" marL="361950" marR="0" rtl="0" algn="l">
                        <a:spcBef>
                          <a:spcPts val="6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t-SNE</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80975" lvl="1" marL="361950" marR="0" rtl="0" algn="l">
                        <a:spcBef>
                          <a:spcPts val="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Apriori</a:t>
                      </a:r>
                      <a:endParaRPr sz="1300" u="none" cap="none" strike="noStrike">
                        <a:solidFill>
                          <a:srgbClr val="262626"/>
                        </a:solidFill>
                        <a:latin typeface="Arial"/>
                        <a:ea typeface="Arial"/>
                        <a:cs typeface="Arial"/>
                        <a:sym typeface="Arial"/>
                      </a:endParaRPr>
                    </a:p>
                    <a:p>
                      <a:pPr indent="-180975" lvl="1" marL="361950" marR="0" rtl="0" algn="l">
                        <a:spcBef>
                          <a:spcPts val="6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Eclat</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
          <p:cNvSpPr/>
          <p:nvPr/>
        </p:nvSpPr>
        <p:spPr>
          <a:xfrm>
            <a:off x="710974" y="1619179"/>
            <a:ext cx="8629817" cy="2198934"/>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chemeClr val="dk1"/>
                </a:solidFill>
                <a:latin typeface="Arial"/>
                <a:ea typeface="Arial"/>
                <a:cs typeface="Arial"/>
                <a:sym typeface="Arial"/>
              </a:rPr>
              <a:t>Tìm hiểu về các khái niệm về Trí tuệ nhân tạo và Học máy cũng như các loại, quy trình và giới hạn của các phân tích dữ liệu dựa trên Học máy.</a:t>
            </a:r>
            <a:endParaRPr b="0" i="0" sz="1300" u="none" cap="none" strike="noStrike">
              <a:solidFill>
                <a:schemeClr val="dk1"/>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chemeClr val="dk1"/>
                </a:solidFill>
                <a:latin typeface="Arial"/>
                <a:ea typeface="Arial"/>
                <a:cs typeface="Arial"/>
                <a:sym typeface="Arial"/>
              </a:rPr>
              <a:t>Có khả năng phân tích môi trường bên trong và bên ngoài của các tập đoàn dựa trên Trí tuệ nhân tạo và có thể phân tích cách thức sử dụng cũng như thương mại hóa các mô hình kinh doanh nhằm mở rộng phạm vi ứng dụng dịch vụ Trí tuệ nhân tạo trong các ngành dựa trên Trí tuệ nhân tạo.</a:t>
            </a:r>
            <a:endParaRPr b="0" i="0" sz="1300" u="none" cap="none" strike="noStrike">
              <a:solidFill>
                <a:schemeClr val="dk1"/>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chemeClr val="dk1"/>
                </a:solidFill>
                <a:latin typeface="Arial"/>
                <a:ea typeface="Arial"/>
                <a:cs typeface="Arial"/>
                <a:sym typeface="Arial"/>
              </a:rPr>
              <a:t>Có khả năng phân tích xu hướng của các công nghệ liên quan đến Trí tuệ nhân tạo và những thay đổi về nhu cầu thị trường.</a:t>
            </a:r>
            <a:endParaRPr b="0" i="0" sz="1300" u="none" cap="none" strike="noStrike">
              <a:solidFill>
                <a:schemeClr val="dk1"/>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chemeClr val="dk1"/>
                </a:solidFill>
                <a:latin typeface="Arial"/>
                <a:ea typeface="Arial"/>
                <a:cs typeface="Arial"/>
                <a:sym typeface="Arial"/>
              </a:rPr>
              <a:t>Tìm hiểu về toàn bộ lộ trình khóa học Trí tuệ nhân tạo.</a:t>
            </a:r>
            <a:endParaRPr b="0" i="0" sz="1300" u="none" cap="none" strike="noStrike">
              <a:solidFill>
                <a:schemeClr val="dk1"/>
              </a:solidFill>
              <a:latin typeface="Arial"/>
              <a:ea typeface="Arial"/>
              <a:cs typeface="Arial"/>
              <a:sym typeface="Arial"/>
            </a:endParaRPr>
          </a:p>
        </p:txBody>
      </p:sp>
      <p:grpSp>
        <p:nvGrpSpPr>
          <p:cNvPr id="176" name="Google Shape;176;p3"/>
          <p:cNvGrpSpPr/>
          <p:nvPr/>
        </p:nvGrpSpPr>
        <p:grpSpPr>
          <a:xfrm>
            <a:off x="441605" y="1288351"/>
            <a:ext cx="8899428" cy="233692"/>
            <a:chOff x="441747" y="1714333"/>
            <a:chExt cx="8902281" cy="233767"/>
          </a:xfrm>
        </p:grpSpPr>
        <p:sp>
          <p:nvSpPr>
            <p:cNvPr id="177" name="Google Shape;177;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Mục tiêu</a:t>
              </a:r>
              <a:endParaRPr b="1" i="0" sz="1400" u="none" cap="none" strike="noStrike">
                <a:solidFill>
                  <a:srgbClr val="262626"/>
                </a:solidFill>
                <a:latin typeface="Arial"/>
                <a:ea typeface="Arial"/>
                <a:cs typeface="Arial"/>
                <a:sym typeface="Arial"/>
              </a:endParaRPr>
            </a:p>
          </p:txBody>
        </p:sp>
        <p:sp>
          <p:nvSpPr>
            <p:cNvPr id="178" name="Google Shape;178;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179" name="Google Shape;179;p3"/>
          <p:cNvGrpSpPr/>
          <p:nvPr/>
        </p:nvGrpSpPr>
        <p:grpSpPr>
          <a:xfrm>
            <a:off x="449856" y="3861048"/>
            <a:ext cx="8899428" cy="2006147"/>
            <a:chOff x="449856" y="3933056"/>
            <a:chExt cx="8899428" cy="2006147"/>
          </a:xfrm>
        </p:grpSpPr>
        <p:grpSp>
          <p:nvGrpSpPr>
            <p:cNvPr id="180" name="Google Shape;180;p3"/>
            <p:cNvGrpSpPr/>
            <p:nvPr/>
          </p:nvGrpSpPr>
          <p:grpSpPr>
            <a:xfrm>
              <a:off x="449856" y="3933056"/>
              <a:ext cx="8899428" cy="233692"/>
              <a:chOff x="441747" y="1714333"/>
              <a:chExt cx="8902281" cy="233767"/>
            </a:xfrm>
          </p:grpSpPr>
          <p:sp>
            <p:nvSpPr>
              <p:cNvPr id="181" name="Google Shape;181;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Nội dung</a:t>
                </a:r>
                <a:endParaRPr/>
              </a:p>
            </p:txBody>
          </p:sp>
          <p:sp>
            <p:nvSpPr>
              <p:cNvPr id="182" name="Google Shape;182;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183" name="Google Shape;183;p3"/>
            <p:cNvSpPr/>
            <p:nvPr/>
          </p:nvSpPr>
          <p:spPr>
            <a:xfrm>
              <a:off x="710974" y="4237841"/>
              <a:ext cx="8630058" cy="1701362"/>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750" lvl="0" marL="285750"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Khái niệm trí tuệ nhân tạo</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2. Ứng dụng trí tuệ nhân tạo</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3. Kỹ thuật trong trí tuệ nhân tạo</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4. Trí tuệ nhân tạo: Xu hướng và Thị trường</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5. Lộ trình khóa học</a:t>
              </a:r>
              <a:endParaRPr sz="1300">
                <a:solidFill>
                  <a:srgbClr val="262626"/>
                </a:solidFill>
                <a:latin typeface="Arial"/>
                <a:ea typeface="Arial"/>
                <a:cs typeface="Arial"/>
                <a:sym typeface="Arial"/>
              </a:endParaRPr>
            </a:p>
          </p:txBody>
        </p:sp>
      </p:grpSp>
      <p:grpSp>
        <p:nvGrpSpPr>
          <p:cNvPr id="184" name="Google Shape;184;p3"/>
          <p:cNvGrpSpPr/>
          <p:nvPr/>
        </p:nvGrpSpPr>
        <p:grpSpPr>
          <a:xfrm>
            <a:off x="449856" y="450955"/>
            <a:ext cx="8999458" cy="369214"/>
            <a:chOff x="450000" y="450000"/>
            <a:chExt cx="9002343" cy="369332"/>
          </a:xfrm>
        </p:grpSpPr>
        <p:sp>
          <p:nvSpPr>
            <p:cNvPr id="185" name="Google Shape;185;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99">
                  <a:solidFill>
                    <a:srgbClr val="002F8E"/>
                  </a:solidFill>
                  <a:latin typeface="Arial"/>
                  <a:ea typeface="Arial"/>
                  <a:cs typeface="Arial"/>
                  <a:sym typeface="Arial"/>
                </a:rPr>
                <a:t>Mô tả chương</a:t>
              </a:r>
              <a:endParaRPr b="1" sz="2399">
                <a:solidFill>
                  <a:srgbClr val="002F8E"/>
                </a:solidFill>
                <a:latin typeface="Arial"/>
                <a:ea typeface="Arial"/>
                <a:cs typeface="Arial"/>
                <a:sym typeface="Arial"/>
              </a:endParaRPr>
            </a:p>
          </p:txBody>
        </p:sp>
        <p:cxnSp>
          <p:nvCxnSpPr>
            <p:cNvPr id="186" name="Google Shape;186;p3"/>
            <p:cNvCxnSpPr/>
            <p:nvPr/>
          </p:nvCxnSpPr>
          <p:spPr>
            <a:xfrm>
              <a:off x="2864098" y="630000"/>
              <a:ext cx="6588245" cy="0"/>
            </a:xfrm>
            <a:prstGeom prst="straightConnector1">
              <a:avLst/>
            </a:prstGeom>
            <a:noFill/>
            <a:ln cap="flat" cmpd="sng" w="12700">
              <a:solidFill>
                <a:srgbClr val="1428A0"/>
              </a:solidFill>
              <a:prstDash val="solid"/>
              <a:miter lim="800000"/>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30"/>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kỹ thuật chính của tự học, hoặc học không giám sát, bao gồm phân cụm, giảm kích thước, phân tích tương quan và mạng thần kinh nhân tạo tự học (SOM, v.v.) và việc sử dụng chúng rất đa dạng.</a:t>
            </a:r>
            <a:endParaRPr sz="1300">
              <a:solidFill>
                <a:srgbClr val="262626"/>
              </a:solidFill>
              <a:latin typeface="Arial"/>
              <a:ea typeface="Arial"/>
              <a:cs typeface="Arial"/>
              <a:sym typeface="Arial"/>
            </a:endParaRPr>
          </a:p>
        </p:txBody>
      </p:sp>
      <p:grpSp>
        <p:nvGrpSpPr>
          <p:cNvPr id="962" name="Google Shape;962;p30"/>
          <p:cNvGrpSpPr/>
          <p:nvPr/>
        </p:nvGrpSpPr>
        <p:grpSpPr>
          <a:xfrm>
            <a:off x="450000" y="450000"/>
            <a:ext cx="9018000" cy="276999"/>
            <a:chOff x="450000" y="450000"/>
            <a:chExt cx="9018000" cy="276999"/>
          </a:xfrm>
        </p:grpSpPr>
        <p:sp>
          <p:nvSpPr>
            <p:cNvPr id="963" name="Google Shape;963;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964" name="Google Shape;964;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965" name="Google Shape;965;p3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Tư học (hay Học không giám sát)</a:t>
            </a:r>
            <a:endParaRPr/>
          </a:p>
        </p:txBody>
      </p:sp>
      <p:grpSp>
        <p:nvGrpSpPr>
          <p:cNvPr id="966" name="Google Shape;966;p30"/>
          <p:cNvGrpSpPr/>
          <p:nvPr/>
        </p:nvGrpSpPr>
        <p:grpSpPr>
          <a:xfrm>
            <a:off x="1613347" y="2335442"/>
            <a:ext cx="6759128" cy="3880449"/>
            <a:chOff x="1680022" y="2411642"/>
            <a:chExt cx="6759128" cy="3880449"/>
          </a:xfrm>
        </p:grpSpPr>
        <p:sp>
          <p:nvSpPr>
            <p:cNvPr id="967" name="Google Shape;967;p30"/>
            <p:cNvSpPr/>
            <p:nvPr/>
          </p:nvSpPr>
          <p:spPr>
            <a:xfrm>
              <a:off x="1680022" y="2505075"/>
              <a:ext cx="6759128" cy="378701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68" name="Google Shape;968;p30"/>
            <p:cNvPicPr preferRelativeResize="0"/>
            <p:nvPr/>
          </p:nvPicPr>
          <p:blipFill rotWithShape="1">
            <a:blip r:embed="rId3">
              <a:alphaModFix/>
            </a:blip>
            <a:srcRect b="0" l="0" r="0" t="0"/>
            <a:stretch/>
          </p:blipFill>
          <p:spPr>
            <a:xfrm>
              <a:off x="1854653" y="2411642"/>
              <a:ext cx="6198637" cy="3880449"/>
            </a:xfrm>
            <a:prstGeom prst="rect">
              <a:avLst/>
            </a:prstGeom>
            <a:noFill/>
            <a:ln>
              <a:noFill/>
            </a:ln>
          </p:spPr>
        </p:pic>
        <p:sp>
          <p:nvSpPr>
            <p:cNvPr id="969" name="Google Shape;969;p30"/>
            <p:cNvSpPr txBox="1"/>
            <p:nvPr/>
          </p:nvSpPr>
          <p:spPr>
            <a:xfrm>
              <a:off x="6607595" y="2551474"/>
              <a:ext cx="649585" cy="46166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Dự đoán chuỗi thời gian</a:t>
              </a:r>
              <a:endParaRPr b="1" sz="1000">
                <a:solidFill>
                  <a:schemeClr val="lt1"/>
                </a:solidFill>
                <a:latin typeface="Arial"/>
                <a:ea typeface="Arial"/>
                <a:cs typeface="Arial"/>
                <a:sym typeface="Arial"/>
              </a:endParaRPr>
            </a:p>
          </p:txBody>
        </p:sp>
        <p:sp>
          <p:nvSpPr>
            <p:cNvPr id="970" name="Google Shape;970;p30"/>
            <p:cNvSpPr txBox="1"/>
            <p:nvPr/>
          </p:nvSpPr>
          <p:spPr>
            <a:xfrm>
              <a:off x="5743500" y="3476038"/>
              <a:ext cx="576064" cy="46166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Mô hình chuỗi thời gian</a:t>
              </a:r>
              <a:endParaRPr b="1" sz="1000">
                <a:solidFill>
                  <a:schemeClr val="lt1"/>
                </a:solidFill>
                <a:latin typeface="Arial"/>
                <a:ea typeface="Arial"/>
                <a:cs typeface="Arial"/>
                <a:sym typeface="Arial"/>
              </a:endParaRPr>
            </a:p>
          </p:txBody>
        </p:sp>
        <p:sp>
          <p:nvSpPr>
            <p:cNvPr id="971" name="Google Shape;971;p30"/>
            <p:cNvSpPr txBox="1"/>
            <p:nvPr/>
          </p:nvSpPr>
          <p:spPr>
            <a:xfrm>
              <a:off x="6789511" y="3556271"/>
              <a:ext cx="576064"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Chuỗi Markov</a:t>
              </a:r>
              <a:endParaRPr b="1" sz="1000">
                <a:solidFill>
                  <a:schemeClr val="lt1"/>
                </a:solidFill>
                <a:latin typeface="Arial"/>
                <a:ea typeface="Arial"/>
                <a:cs typeface="Arial"/>
                <a:sym typeface="Arial"/>
              </a:endParaRPr>
            </a:p>
          </p:txBody>
        </p:sp>
        <p:sp>
          <p:nvSpPr>
            <p:cNvPr id="972" name="Google Shape;972;p30"/>
            <p:cNvSpPr txBox="1"/>
            <p:nvPr/>
          </p:nvSpPr>
          <p:spPr>
            <a:xfrm>
              <a:off x="7610375" y="3361764"/>
              <a:ext cx="478949"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AR </a:t>
              </a:r>
              <a:endParaRPr/>
            </a:p>
            <a:p>
              <a:pPr indent="0" lvl="0" marL="0" marR="0" rtl="0" algn="ctr">
                <a:spcBef>
                  <a:spcPts val="0"/>
                </a:spcBef>
                <a:spcAft>
                  <a:spcPts val="0"/>
                </a:spcAft>
                <a:buNone/>
              </a:pPr>
              <a:r>
                <a:rPr b="1" lang="en-US" sz="700">
                  <a:solidFill>
                    <a:schemeClr val="lt1"/>
                  </a:solidFill>
                  <a:latin typeface="Arial"/>
                  <a:ea typeface="Arial"/>
                  <a:cs typeface="Arial"/>
                  <a:sym typeface="Arial"/>
                </a:rPr>
                <a:t>liên tục</a:t>
              </a:r>
              <a:endParaRPr b="1" sz="700">
                <a:solidFill>
                  <a:schemeClr val="lt1"/>
                </a:solidFill>
                <a:latin typeface="Arial"/>
                <a:ea typeface="Arial"/>
                <a:cs typeface="Arial"/>
                <a:sym typeface="Arial"/>
              </a:endParaRPr>
            </a:p>
          </p:txBody>
        </p:sp>
        <p:sp>
          <p:nvSpPr>
            <p:cNvPr id="973" name="Google Shape;973;p30"/>
            <p:cNvSpPr txBox="1"/>
            <p:nvPr/>
          </p:nvSpPr>
          <p:spPr>
            <a:xfrm>
              <a:off x="7585969" y="3851683"/>
              <a:ext cx="478948"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CRF vô hướng</a:t>
              </a:r>
              <a:endParaRPr b="1" sz="700">
                <a:solidFill>
                  <a:schemeClr val="lt1"/>
                </a:solidFill>
                <a:latin typeface="Arial"/>
                <a:ea typeface="Arial"/>
                <a:cs typeface="Arial"/>
                <a:sym typeface="Arial"/>
              </a:endParaRPr>
            </a:p>
          </p:txBody>
        </p:sp>
        <p:sp>
          <p:nvSpPr>
            <p:cNvPr id="974" name="Google Shape;974;p30"/>
            <p:cNvSpPr txBox="1"/>
            <p:nvPr/>
          </p:nvSpPr>
          <p:spPr>
            <a:xfrm>
              <a:off x="4288759" y="3541056"/>
              <a:ext cx="984794"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Học không giám sát</a:t>
              </a:r>
              <a:endParaRPr b="1" sz="1200">
                <a:solidFill>
                  <a:schemeClr val="lt1"/>
                </a:solidFill>
                <a:latin typeface="Arial"/>
                <a:ea typeface="Arial"/>
                <a:cs typeface="Arial"/>
                <a:sym typeface="Arial"/>
              </a:endParaRPr>
            </a:p>
          </p:txBody>
        </p:sp>
        <p:sp>
          <p:nvSpPr>
            <p:cNvPr id="975" name="Google Shape;975;p30"/>
            <p:cNvSpPr txBox="1"/>
            <p:nvPr/>
          </p:nvSpPr>
          <p:spPr>
            <a:xfrm>
              <a:off x="3505901" y="2639775"/>
              <a:ext cx="600098" cy="50783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Phát hiện bất thường</a:t>
              </a:r>
              <a:endParaRPr b="1" sz="1100">
                <a:solidFill>
                  <a:schemeClr val="lt1"/>
                </a:solidFill>
                <a:latin typeface="Arial"/>
                <a:ea typeface="Arial"/>
                <a:cs typeface="Arial"/>
                <a:sym typeface="Arial"/>
              </a:endParaRPr>
            </a:p>
          </p:txBody>
        </p:sp>
        <p:sp>
          <p:nvSpPr>
            <p:cNvPr id="976" name="Google Shape;976;p30"/>
            <p:cNvSpPr txBox="1"/>
            <p:nvPr/>
          </p:nvSpPr>
          <p:spPr>
            <a:xfrm>
              <a:off x="3247603" y="3887211"/>
              <a:ext cx="685594" cy="50783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Mô hình biến tiềm ẩn</a:t>
              </a:r>
              <a:endParaRPr b="1" sz="1100">
                <a:solidFill>
                  <a:schemeClr val="lt1"/>
                </a:solidFill>
                <a:latin typeface="Arial"/>
                <a:ea typeface="Arial"/>
                <a:cs typeface="Arial"/>
                <a:sym typeface="Arial"/>
              </a:endParaRPr>
            </a:p>
          </p:txBody>
        </p:sp>
        <p:sp>
          <p:nvSpPr>
            <p:cNvPr id="977" name="Google Shape;977;p30"/>
            <p:cNvSpPr/>
            <p:nvPr/>
          </p:nvSpPr>
          <p:spPr>
            <a:xfrm>
              <a:off x="3073747" y="3605060"/>
              <a:ext cx="1032252" cy="1032252"/>
            </a:xfrm>
            <a:prstGeom prst="ellipse">
              <a:avLst/>
            </a:prstGeom>
            <a:solidFill>
              <a:schemeClr val="accent2">
                <a:alpha val="23921"/>
              </a:schemeClr>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8" name="Google Shape;978;p30"/>
            <p:cNvSpPr txBox="1"/>
            <p:nvPr/>
          </p:nvSpPr>
          <p:spPr>
            <a:xfrm>
              <a:off x="5284107" y="4471942"/>
              <a:ext cx="760933" cy="3385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Giảm kích thước</a:t>
              </a:r>
              <a:endParaRPr b="1" sz="1100">
                <a:solidFill>
                  <a:schemeClr val="lt1"/>
                </a:solidFill>
                <a:latin typeface="Arial"/>
                <a:ea typeface="Arial"/>
                <a:cs typeface="Arial"/>
                <a:sym typeface="Arial"/>
              </a:endParaRPr>
            </a:p>
          </p:txBody>
        </p:sp>
        <p:sp>
          <p:nvSpPr>
            <p:cNvPr id="979" name="Google Shape;979;p30"/>
            <p:cNvSpPr/>
            <p:nvPr/>
          </p:nvSpPr>
          <p:spPr>
            <a:xfrm>
              <a:off x="5170465" y="4092939"/>
              <a:ext cx="984794" cy="984794"/>
            </a:xfrm>
            <a:prstGeom prst="ellipse">
              <a:avLst/>
            </a:prstGeom>
            <a:solidFill>
              <a:schemeClr val="accent2">
                <a:alpha val="23921"/>
              </a:schemeClr>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0" name="Google Shape;980;p30"/>
            <p:cNvSpPr txBox="1"/>
            <p:nvPr/>
          </p:nvSpPr>
          <p:spPr>
            <a:xfrm>
              <a:off x="7689474" y="6028267"/>
              <a:ext cx="252887"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PCA</a:t>
              </a:r>
              <a:endParaRPr b="1" sz="900">
                <a:solidFill>
                  <a:schemeClr val="lt1"/>
                </a:solidFill>
                <a:latin typeface="Arial"/>
                <a:ea typeface="Arial"/>
                <a:cs typeface="Arial"/>
                <a:sym typeface="Arial"/>
              </a:endParaRPr>
            </a:p>
          </p:txBody>
        </p:sp>
        <p:sp>
          <p:nvSpPr>
            <p:cNvPr id="981" name="Google Shape;981;p30"/>
            <p:cNvSpPr txBox="1"/>
            <p:nvPr/>
          </p:nvSpPr>
          <p:spPr>
            <a:xfrm>
              <a:off x="6231220" y="5912769"/>
              <a:ext cx="252887"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NMF</a:t>
              </a:r>
              <a:endParaRPr b="1" sz="900">
                <a:solidFill>
                  <a:schemeClr val="lt1"/>
                </a:solidFill>
                <a:latin typeface="Arial"/>
                <a:ea typeface="Arial"/>
                <a:cs typeface="Arial"/>
                <a:sym typeface="Arial"/>
              </a:endParaRPr>
            </a:p>
          </p:txBody>
        </p:sp>
        <p:sp>
          <p:nvSpPr>
            <p:cNvPr id="982" name="Google Shape;982;p30"/>
            <p:cNvSpPr txBox="1"/>
            <p:nvPr/>
          </p:nvSpPr>
          <p:spPr>
            <a:xfrm>
              <a:off x="6650310" y="5856984"/>
              <a:ext cx="332184"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PLSA</a:t>
              </a:r>
              <a:endParaRPr b="1" sz="900">
                <a:solidFill>
                  <a:schemeClr val="lt1"/>
                </a:solidFill>
                <a:latin typeface="Arial"/>
                <a:ea typeface="Arial"/>
                <a:cs typeface="Arial"/>
                <a:sym typeface="Arial"/>
              </a:endParaRPr>
            </a:p>
          </p:txBody>
        </p:sp>
        <p:sp>
          <p:nvSpPr>
            <p:cNvPr id="983" name="Google Shape;983;p30"/>
            <p:cNvSpPr txBox="1"/>
            <p:nvPr/>
          </p:nvSpPr>
          <p:spPr>
            <a:xfrm>
              <a:off x="6890295" y="5521424"/>
              <a:ext cx="538315"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Phân tích</a:t>
              </a:r>
              <a:endParaRPr b="1" sz="700">
                <a:solidFill>
                  <a:schemeClr val="lt1"/>
                </a:solidFill>
                <a:latin typeface="Arial"/>
                <a:ea typeface="Arial"/>
                <a:cs typeface="Arial"/>
                <a:sym typeface="Arial"/>
              </a:endParaRPr>
            </a:p>
            <a:p>
              <a:pPr indent="0" lvl="0" marL="0" marR="0" rtl="0" algn="ctr">
                <a:spcBef>
                  <a:spcPts val="0"/>
                </a:spcBef>
                <a:spcAft>
                  <a:spcPts val="0"/>
                </a:spcAft>
                <a:buNone/>
              </a:pPr>
              <a:r>
                <a:rPr b="1" lang="en-US" sz="700">
                  <a:solidFill>
                    <a:schemeClr val="lt1"/>
                  </a:solidFill>
                  <a:latin typeface="Arial"/>
                  <a:ea typeface="Arial"/>
                  <a:cs typeface="Arial"/>
                  <a:sym typeface="Arial"/>
                </a:rPr>
                <a:t>yếu tố</a:t>
              </a:r>
              <a:endParaRPr b="1" sz="700">
                <a:solidFill>
                  <a:schemeClr val="lt1"/>
                </a:solidFill>
                <a:latin typeface="Arial"/>
                <a:ea typeface="Arial"/>
                <a:cs typeface="Arial"/>
                <a:sym typeface="Arial"/>
              </a:endParaRPr>
            </a:p>
          </p:txBody>
        </p:sp>
        <p:sp>
          <p:nvSpPr>
            <p:cNvPr id="984" name="Google Shape;984;p30"/>
            <p:cNvSpPr txBox="1"/>
            <p:nvPr/>
          </p:nvSpPr>
          <p:spPr>
            <a:xfrm>
              <a:off x="6293572" y="5051679"/>
              <a:ext cx="429264" cy="2769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Tuyến tính</a:t>
              </a:r>
              <a:endParaRPr b="1" sz="900">
                <a:solidFill>
                  <a:schemeClr val="lt1"/>
                </a:solidFill>
                <a:latin typeface="Arial"/>
                <a:ea typeface="Arial"/>
                <a:cs typeface="Arial"/>
                <a:sym typeface="Arial"/>
              </a:endParaRPr>
            </a:p>
          </p:txBody>
        </p:sp>
        <p:sp>
          <p:nvSpPr>
            <p:cNvPr id="985" name="Google Shape;985;p30"/>
            <p:cNvSpPr txBox="1"/>
            <p:nvPr/>
          </p:nvSpPr>
          <p:spPr>
            <a:xfrm>
              <a:off x="5624886" y="5404309"/>
              <a:ext cx="435704" cy="415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Phi tuyến tính</a:t>
              </a:r>
              <a:endParaRPr b="1" sz="900">
                <a:solidFill>
                  <a:schemeClr val="lt1"/>
                </a:solidFill>
                <a:latin typeface="Arial"/>
                <a:ea typeface="Arial"/>
                <a:cs typeface="Arial"/>
                <a:sym typeface="Arial"/>
              </a:endParaRPr>
            </a:p>
          </p:txBody>
        </p:sp>
        <p:sp>
          <p:nvSpPr>
            <p:cNvPr id="986" name="Google Shape;986;p30"/>
            <p:cNvSpPr txBox="1"/>
            <p:nvPr/>
          </p:nvSpPr>
          <p:spPr>
            <a:xfrm>
              <a:off x="4870415" y="5233392"/>
              <a:ext cx="435704" cy="415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Trực quan hóa</a:t>
              </a:r>
              <a:endParaRPr b="1" sz="900">
                <a:solidFill>
                  <a:schemeClr val="lt1"/>
                </a:solidFill>
                <a:latin typeface="Arial"/>
                <a:ea typeface="Arial"/>
                <a:cs typeface="Arial"/>
                <a:sym typeface="Arial"/>
              </a:endParaRPr>
            </a:p>
          </p:txBody>
        </p:sp>
        <p:sp>
          <p:nvSpPr>
            <p:cNvPr id="987" name="Google Shape;987;p30"/>
            <p:cNvSpPr txBox="1"/>
            <p:nvPr/>
          </p:nvSpPr>
          <p:spPr>
            <a:xfrm>
              <a:off x="6530255" y="4225280"/>
              <a:ext cx="432048"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Chuỗi Markov tiềm ẩn</a:t>
              </a:r>
              <a:endParaRPr b="1" sz="800">
                <a:solidFill>
                  <a:schemeClr val="lt1"/>
                </a:solidFill>
                <a:latin typeface="Arial"/>
                <a:ea typeface="Arial"/>
                <a:cs typeface="Arial"/>
                <a:sym typeface="Arial"/>
              </a:endParaRPr>
            </a:p>
          </p:txBody>
        </p:sp>
        <p:sp>
          <p:nvSpPr>
            <p:cNvPr id="988" name="Google Shape;988;p30"/>
            <p:cNvSpPr txBox="1"/>
            <p:nvPr/>
          </p:nvSpPr>
          <p:spPr>
            <a:xfrm>
              <a:off x="7336487" y="4317812"/>
              <a:ext cx="432047"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HMM rời rạc</a:t>
              </a:r>
              <a:endParaRPr b="1" sz="700">
                <a:solidFill>
                  <a:schemeClr val="lt1"/>
                </a:solidFill>
                <a:latin typeface="Arial"/>
                <a:ea typeface="Arial"/>
                <a:cs typeface="Arial"/>
                <a:sym typeface="Arial"/>
              </a:endParaRPr>
            </a:p>
          </p:txBody>
        </p:sp>
        <p:sp>
          <p:nvSpPr>
            <p:cNvPr id="989" name="Google Shape;989;p30"/>
            <p:cNvSpPr txBox="1"/>
            <p:nvPr/>
          </p:nvSpPr>
          <p:spPr>
            <a:xfrm>
              <a:off x="7178327" y="4768689"/>
              <a:ext cx="534925"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LDS </a:t>
              </a:r>
              <a:endParaRPr/>
            </a:p>
            <a:p>
              <a:pPr indent="0" lvl="0" marL="0" marR="0" rtl="0" algn="ctr">
                <a:spcBef>
                  <a:spcPts val="0"/>
                </a:spcBef>
                <a:spcAft>
                  <a:spcPts val="0"/>
                </a:spcAft>
                <a:buNone/>
              </a:pPr>
              <a:r>
                <a:rPr b="1" lang="en-US" sz="700">
                  <a:solidFill>
                    <a:schemeClr val="lt1"/>
                  </a:solidFill>
                  <a:latin typeface="Arial"/>
                  <a:ea typeface="Arial"/>
                  <a:cs typeface="Arial"/>
                  <a:sym typeface="Arial"/>
                </a:rPr>
                <a:t>liên tục</a:t>
              </a:r>
              <a:endParaRPr b="1" sz="700">
                <a:solidFill>
                  <a:schemeClr val="lt1"/>
                </a:solidFill>
                <a:latin typeface="Arial"/>
                <a:ea typeface="Arial"/>
                <a:cs typeface="Arial"/>
                <a:sym typeface="Arial"/>
              </a:endParaRPr>
            </a:p>
          </p:txBody>
        </p:sp>
        <p:sp>
          <p:nvSpPr>
            <p:cNvPr id="990" name="Google Shape;990;p30"/>
            <p:cNvSpPr txBox="1"/>
            <p:nvPr/>
          </p:nvSpPr>
          <p:spPr>
            <a:xfrm>
              <a:off x="6818287" y="5059179"/>
              <a:ext cx="534925"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SLDS </a:t>
              </a:r>
              <a:endParaRPr/>
            </a:p>
            <a:p>
              <a:pPr indent="0" lvl="0" marL="0" marR="0" rtl="0" algn="ctr">
                <a:spcBef>
                  <a:spcPts val="0"/>
                </a:spcBef>
                <a:spcAft>
                  <a:spcPts val="0"/>
                </a:spcAft>
                <a:buNone/>
              </a:pPr>
              <a:r>
                <a:rPr b="1" lang="en-US" sz="800">
                  <a:solidFill>
                    <a:schemeClr val="lt1"/>
                  </a:solidFill>
                  <a:latin typeface="Arial"/>
                  <a:ea typeface="Arial"/>
                  <a:cs typeface="Arial"/>
                  <a:sym typeface="Arial"/>
                </a:rPr>
                <a:t>trộn</a:t>
              </a:r>
              <a:endParaRPr b="1" sz="800">
                <a:solidFill>
                  <a:schemeClr val="lt1"/>
                </a:solidFill>
                <a:latin typeface="Arial"/>
                <a:ea typeface="Arial"/>
                <a:cs typeface="Arial"/>
                <a:sym typeface="Arial"/>
              </a:endParaRPr>
            </a:p>
          </p:txBody>
        </p:sp>
        <p:sp>
          <p:nvSpPr>
            <p:cNvPr id="991" name="Google Shape;991;p30"/>
            <p:cNvSpPr txBox="1"/>
            <p:nvPr/>
          </p:nvSpPr>
          <p:spPr>
            <a:xfrm>
              <a:off x="4057037" y="4749332"/>
              <a:ext cx="554080"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Chưa hoàn thành</a:t>
              </a:r>
              <a:endParaRPr b="1" sz="800">
                <a:solidFill>
                  <a:schemeClr val="lt1"/>
                </a:solidFill>
                <a:latin typeface="Arial"/>
                <a:ea typeface="Arial"/>
                <a:cs typeface="Arial"/>
                <a:sym typeface="Arial"/>
              </a:endParaRPr>
            </a:p>
          </p:txBody>
        </p:sp>
        <p:sp>
          <p:nvSpPr>
            <p:cNvPr id="992" name="Google Shape;992;p30"/>
            <p:cNvSpPr txBox="1"/>
            <p:nvPr/>
          </p:nvSpPr>
          <p:spPr>
            <a:xfrm>
              <a:off x="3333131" y="5015339"/>
              <a:ext cx="504815" cy="2769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Hoàn thành</a:t>
              </a:r>
              <a:endParaRPr b="1" sz="900">
                <a:solidFill>
                  <a:schemeClr val="lt1"/>
                </a:solidFill>
                <a:latin typeface="Arial"/>
                <a:ea typeface="Arial"/>
                <a:cs typeface="Arial"/>
                <a:sym typeface="Arial"/>
              </a:endParaRPr>
            </a:p>
          </p:txBody>
        </p:sp>
        <p:sp>
          <p:nvSpPr>
            <p:cNvPr id="993" name="Google Shape;993;p30"/>
            <p:cNvSpPr txBox="1"/>
            <p:nvPr/>
          </p:nvSpPr>
          <p:spPr>
            <a:xfrm>
              <a:off x="3390221" y="5854155"/>
              <a:ext cx="435704"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Cơ sở</a:t>
              </a:r>
              <a:endParaRPr/>
            </a:p>
            <a:p>
              <a:pPr indent="0" lvl="0" marL="0" marR="0" rtl="0" algn="ctr">
                <a:spcBef>
                  <a:spcPts val="0"/>
                </a:spcBef>
                <a:spcAft>
                  <a:spcPts val="0"/>
                </a:spcAft>
                <a:buNone/>
              </a:pPr>
              <a:r>
                <a:rPr b="1" lang="en-US" sz="700">
                  <a:solidFill>
                    <a:schemeClr val="lt1"/>
                  </a:solidFill>
                  <a:latin typeface="Arial"/>
                  <a:ea typeface="Arial"/>
                  <a:cs typeface="Arial"/>
                  <a:sym typeface="Arial"/>
                </a:rPr>
                <a:t>thưa thớt</a:t>
              </a:r>
              <a:endParaRPr b="1" sz="700">
                <a:solidFill>
                  <a:schemeClr val="lt1"/>
                </a:solidFill>
                <a:latin typeface="Arial"/>
                <a:ea typeface="Arial"/>
                <a:cs typeface="Arial"/>
                <a:sym typeface="Arial"/>
              </a:endParaRPr>
            </a:p>
          </p:txBody>
        </p:sp>
        <p:sp>
          <p:nvSpPr>
            <p:cNvPr id="994" name="Google Shape;994;p30"/>
            <p:cNvSpPr txBox="1"/>
            <p:nvPr/>
          </p:nvSpPr>
          <p:spPr>
            <a:xfrm>
              <a:off x="2298876" y="5165096"/>
              <a:ext cx="632317" cy="2769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Phân bổ </a:t>
              </a:r>
              <a:endParaRPr/>
            </a:p>
            <a:p>
              <a:pPr indent="0" lvl="0" marL="0" marR="0" rtl="0" algn="ctr">
                <a:spcBef>
                  <a:spcPts val="0"/>
                </a:spcBef>
                <a:spcAft>
                  <a:spcPts val="0"/>
                </a:spcAft>
                <a:buNone/>
              </a:pPr>
              <a:r>
                <a:rPr b="1" lang="en-US" sz="600">
                  <a:solidFill>
                    <a:schemeClr val="lt1"/>
                  </a:solidFill>
                  <a:latin typeface="Arial"/>
                  <a:ea typeface="Arial"/>
                  <a:cs typeface="Arial"/>
                  <a:sym typeface="Arial"/>
                </a:rPr>
                <a:t>Dirichlet </a:t>
              </a:r>
              <a:endParaRPr/>
            </a:p>
            <a:p>
              <a:pPr indent="0" lvl="0" marL="0" marR="0" rtl="0" algn="ctr">
                <a:spcBef>
                  <a:spcPts val="0"/>
                </a:spcBef>
                <a:spcAft>
                  <a:spcPts val="0"/>
                </a:spcAft>
                <a:buNone/>
              </a:pPr>
              <a:r>
                <a:rPr b="1" lang="en-US" sz="600">
                  <a:solidFill>
                    <a:schemeClr val="lt1"/>
                  </a:solidFill>
                  <a:latin typeface="Arial"/>
                  <a:ea typeface="Arial"/>
                  <a:cs typeface="Arial"/>
                  <a:sym typeface="Arial"/>
                </a:rPr>
                <a:t>tiềm ẩn</a:t>
              </a:r>
              <a:endParaRPr b="1" sz="600">
                <a:solidFill>
                  <a:schemeClr val="lt1"/>
                </a:solidFill>
                <a:latin typeface="Arial"/>
                <a:ea typeface="Arial"/>
                <a:cs typeface="Arial"/>
                <a:sym typeface="Arial"/>
              </a:endParaRPr>
            </a:p>
          </p:txBody>
        </p:sp>
        <p:sp>
          <p:nvSpPr>
            <p:cNvPr id="995" name="Google Shape;995;p30"/>
            <p:cNvSpPr txBox="1"/>
            <p:nvPr/>
          </p:nvSpPr>
          <p:spPr>
            <a:xfrm>
              <a:off x="2364765" y="4327971"/>
              <a:ext cx="467711"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Thành viên hỗn hợp</a:t>
              </a:r>
              <a:endParaRPr b="1" sz="800">
                <a:solidFill>
                  <a:schemeClr val="lt1"/>
                </a:solidFill>
                <a:latin typeface="Arial"/>
                <a:ea typeface="Arial"/>
                <a:cs typeface="Arial"/>
                <a:sym typeface="Arial"/>
              </a:endParaRPr>
            </a:p>
          </p:txBody>
        </p:sp>
        <p:sp>
          <p:nvSpPr>
            <p:cNvPr id="996" name="Google Shape;996;p30"/>
            <p:cNvSpPr txBox="1"/>
            <p:nvPr/>
          </p:nvSpPr>
          <p:spPr>
            <a:xfrm>
              <a:off x="1872737" y="5021645"/>
              <a:ext cx="434878"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Phân rã</a:t>
              </a:r>
              <a:endParaRPr b="1" sz="900">
                <a:solidFill>
                  <a:schemeClr val="lt1"/>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31"/>
          <p:cNvSpPr/>
          <p:nvPr/>
        </p:nvSpPr>
        <p:spPr>
          <a:xfrm>
            <a:off x="702940" y="170080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chemeClr val="dk1"/>
                </a:solidFill>
                <a:latin typeface="Arial"/>
                <a:ea typeface="Arial"/>
                <a:cs typeface="Arial"/>
                <a:sym typeface="Arial"/>
              </a:rPr>
              <a:t>Học hàng loạt: </a:t>
            </a:r>
            <a:r>
              <a:rPr lang="en-US" sz="1300">
                <a:solidFill>
                  <a:srgbClr val="262626"/>
                </a:solidFill>
                <a:latin typeface="Arial"/>
                <a:ea typeface="Arial"/>
                <a:cs typeface="Arial"/>
                <a:sym typeface="Arial"/>
              </a:rPr>
              <a:t>Hệ thống không thể học dần dần.</a:t>
            </a:r>
            <a:endParaRPr/>
          </a:p>
          <a:p>
            <a:pPr indent="-182563" lvl="0" marL="182563" marR="0" rtl="0" algn="l">
              <a:spcBef>
                <a:spcPts val="800"/>
              </a:spcBef>
              <a:spcAft>
                <a:spcPts val="0"/>
              </a:spcAft>
              <a:buClr>
                <a:srgbClr val="193EB0"/>
              </a:buClr>
              <a:buSzPts val="1300"/>
              <a:buFont typeface="Arial"/>
              <a:buChar char="‣"/>
            </a:pPr>
            <a:r>
              <a:rPr b="1" lang="en-US" sz="1300">
                <a:solidFill>
                  <a:schemeClr val="dk1"/>
                </a:solidFill>
                <a:latin typeface="Arial"/>
                <a:ea typeface="Arial"/>
                <a:cs typeface="Arial"/>
                <a:sym typeface="Arial"/>
              </a:rPr>
              <a:t>Học trực tuyến: </a:t>
            </a:r>
            <a:r>
              <a:rPr lang="en-US" sz="1300">
                <a:solidFill>
                  <a:srgbClr val="262626"/>
                </a:solidFill>
                <a:latin typeface="Arial"/>
                <a:ea typeface="Arial"/>
                <a:cs typeface="Arial"/>
                <a:sym typeface="Arial"/>
              </a:rPr>
              <a:t>Hệ thống được đào tạo bằng cách tiêm dữ liệu tuần tự từng cái một hoặc theo từng đợt nhỏ gọi là mini-batch.</a:t>
            </a:r>
            <a:endParaRPr sz="1300">
              <a:solidFill>
                <a:srgbClr val="262626"/>
              </a:solidFill>
              <a:latin typeface="Arial"/>
              <a:ea typeface="Arial"/>
              <a:cs typeface="Arial"/>
              <a:sym typeface="Arial"/>
            </a:endParaRPr>
          </a:p>
        </p:txBody>
      </p:sp>
      <p:grpSp>
        <p:nvGrpSpPr>
          <p:cNvPr id="1003" name="Google Shape;1003;p31"/>
          <p:cNvGrpSpPr/>
          <p:nvPr/>
        </p:nvGrpSpPr>
        <p:grpSpPr>
          <a:xfrm>
            <a:off x="450000" y="450000"/>
            <a:ext cx="9018000" cy="276999"/>
            <a:chOff x="450000" y="450000"/>
            <a:chExt cx="9018000" cy="276999"/>
          </a:xfrm>
        </p:grpSpPr>
        <p:sp>
          <p:nvSpPr>
            <p:cNvPr id="1004" name="Google Shape;1004;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1005" name="Google Shape;1005;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006" name="Google Shape;1006;p31"/>
          <p:cNvGrpSpPr/>
          <p:nvPr/>
        </p:nvGrpSpPr>
        <p:grpSpPr>
          <a:xfrm>
            <a:off x="1423021" y="2564904"/>
            <a:ext cx="7050012" cy="3672041"/>
            <a:chOff x="1423021" y="2637279"/>
            <a:chExt cx="7050012" cy="3672041"/>
          </a:xfrm>
        </p:grpSpPr>
        <p:sp>
          <p:nvSpPr>
            <p:cNvPr id="1007" name="Google Shape;1007;p31"/>
            <p:cNvSpPr/>
            <p:nvPr/>
          </p:nvSpPr>
          <p:spPr>
            <a:xfrm>
              <a:off x="1423021" y="2818614"/>
              <a:ext cx="7050012" cy="3490706"/>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p31"/>
            <p:cNvSpPr/>
            <p:nvPr/>
          </p:nvSpPr>
          <p:spPr>
            <a:xfrm>
              <a:off x="2287116" y="2637279"/>
              <a:ext cx="5328592"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429A0"/>
                  </a:solidFill>
                  <a:latin typeface="Arial"/>
                  <a:ea typeface="Arial"/>
                  <a:cs typeface="Arial"/>
                  <a:sym typeface="Arial"/>
                </a:rPr>
                <a:t>Xử lý lượng lớn dữ liệu bằng cách học trực tuyến</a:t>
              </a:r>
              <a:endParaRPr b="1" sz="1600">
                <a:solidFill>
                  <a:srgbClr val="1429A0"/>
                </a:solidFill>
                <a:latin typeface="Arial"/>
                <a:ea typeface="Arial"/>
                <a:cs typeface="Arial"/>
                <a:sym typeface="Arial"/>
              </a:endParaRPr>
            </a:p>
          </p:txBody>
        </p:sp>
        <p:grpSp>
          <p:nvGrpSpPr>
            <p:cNvPr id="1009" name="Google Shape;1009;p31"/>
            <p:cNvGrpSpPr/>
            <p:nvPr/>
          </p:nvGrpSpPr>
          <p:grpSpPr>
            <a:xfrm>
              <a:off x="1822044" y="3127201"/>
              <a:ext cx="6251965" cy="3030751"/>
              <a:chOff x="1832003" y="3156803"/>
              <a:chExt cx="6251965" cy="3030751"/>
            </a:xfrm>
          </p:grpSpPr>
          <p:sp>
            <p:nvSpPr>
              <p:cNvPr id="1010" name="Google Shape;1010;p31"/>
              <p:cNvSpPr txBox="1"/>
              <p:nvPr/>
            </p:nvSpPr>
            <p:spPr>
              <a:xfrm>
                <a:off x="2124942" y="3916226"/>
                <a:ext cx="1344118" cy="200055"/>
              </a:xfrm>
              <a:prstGeom prst="rect">
                <a:avLst/>
              </a:prstGeom>
              <a:solidFill>
                <a:srgbClr val="EEEEED"/>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많은 양의 데이터</a:t>
                </a:r>
                <a:endParaRPr b="1" sz="1300">
                  <a:solidFill>
                    <a:schemeClr val="dk1"/>
                  </a:solidFill>
                  <a:latin typeface="Arial"/>
                  <a:ea typeface="Arial"/>
                  <a:cs typeface="Arial"/>
                  <a:sym typeface="Arial"/>
                </a:endParaRPr>
              </a:p>
            </p:txBody>
          </p:sp>
          <p:sp>
            <p:nvSpPr>
              <p:cNvPr id="1011" name="Google Shape;1011;p31"/>
              <p:cNvSpPr txBox="1"/>
              <p:nvPr/>
            </p:nvSpPr>
            <p:spPr>
              <a:xfrm>
                <a:off x="3749116" y="3817379"/>
                <a:ext cx="920785" cy="6924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Phân chia thành các phần</a:t>
                </a:r>
                <a:endParaRPr b="1" sz="1300">
                  <a:solidFill>
                    <a:schemeClr val="dk1"/>
                  </a:solidFill>
                  <a:latin typeface="Arial"/>
                  <a:ea typeface="Arial"/>
                  <a:cs typeface="Arial"/>
                  <a:sym typeface="Arial"/>
                </a:endParaRPr>
              </a:p>
            </p:txBody>
          </p:sp>
          <p:grpSp>
            <p:nvGrpSpPr>
              <p:cNvPr id="1012" name="Google Shape;1012;p31"/>
              <p:cNvGrpSpPr/>
              <p:nvPr/>
            </p:nvGrpSpPr>
            <p:grpSpPr>
              <a:xfrm>
                <a:off x="1832003" y="3276031"/>
                <a:ext cx="2183305" cy="936104"/>
                <a:chOff x="9069" y="3212976"/>
                <a:chExt cx="2183305" cy="936104"/>
              </a:xfrm>
            </p:grpSpPr>
            <p:sp>
              <p:nvSpPr>
                <p:cNvPr id="1013" name="Google Shape;1013;p31"/>
                <p:cNvSpPr/>
                <p:nvPr/>
              </p:nvSpPr>
              <p:spPr>
                <a:xfrm>
                  <a:off x="9069" y="3212976"/>
                  <a:ext cx="2183305" cy="936104"/>
                </a:xfrm>
                <a:prstGeom prst="flowChartInputOutpu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14" name="Google Shape;1014;p31"/>
                <p:cNvCxnSpPr/>
                <p:nvPr/>
              </p:nvCxnSpPr>
              <p:spPr>
                <a:xfrm rot="10800000">
                  <a:off x="559817" y="3284984"/>
                  <a:ext cx="0" cy="522736"/>
                </a:xfrm>
                <a:prstGeom prst="straightConnector1">
                  <a:avLst/>
                </a:prstGeom>
                <a:noFill/>
                <a:ln cap="flat" cmpd="sng" w="28575">
                  <a:solidFill>
                    <a:srgbClr val="7F7F7F"/>
                  </a:solidFill>
                  <a:prstDash val="solid"/>
                  <a:miter lim="800000"/>
                  <a:headEnd len="sm" w="sm" type="none"/>
                  <a:tailEnd len="med" w="med" type="triangle"/>
                </a:ln>
              </p:spPr>
            </p:cxnSp>
            <p:cxnSp>
              <p:nvCxnSpPr>
                <p:cNvPr id="1015" name="Google Shape;1015;p31"/>
                <p:cNvCxnSpPr/>
                <p:nvPr/>
              </p:nvCxnSpPr>
              <p:spPr>
                <a:xfrm>
                  <a:off x="558800" y="3807720"/>
                  <a:ext cx="1080244" cy="0"/>
                </a:xfrm>
                <a:prstGeom prst="straightConnector1">
                  <a:avLst/>
                </a:prstGeom>
                <a:noFill/>
                <a:ln cap="flat" cmpd="sng" w="28575">
                  <a:solidFill>
                    <a:srgbClr val="7F7F7F"/>
                  </a:solidFill>
                  <a:prstDash val="solid"/>
                  <a:miter lim="800000"/>
                  <a:headEnd len="sm" w="sm" type="none"/>
                  <a:tailEnd len="med" w="med" type="triangle"/>
                </a:ln>
              </p:spPr>
            </p:cxnSp>
            <p:sp>
              <p:nvSpPr>
                <p:cNvPr id="1016" name="Google Shape;1016;p31"/>
                <p:cNvSpPr txBox="1"/>
                <p:nvPr/>
              </p:nvSpPr>
              <p:spPr>
                <a:xfrm>
                  <a:off x="316225" y="3890523"/>
                  <a:ext cx="1344118"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Rất nhiều dữ liệu</a:t>
                  </a:r>
                  <a:endParaRPr b="1" sz="1300">
                    <a:solidFill>
                      <a:schemeClr val="dk1"/>
                    </a:solidFill>
                    <a:latin typeface="Arial"/>
                    <a:ea typeface="Arial"/>
                    <a:cs typeface="Arial"/>
                    <a:sym typeface="Arial"/>
                  </a:endParaRPr>
                </a:p>
              </p:txBody>
            </p:sp>
            <p:sp>
              <p:nvSpPr>
                <p:cNvPr id="1017" name="Google Shape;1017;p31"/>
                <p:cNvSpPr/>
                <p:nvPr/>
              </p:nvSpPr>
              <p:spPr>
                <a:xfrm>
                  <a:off x="657220" y="3679198"/>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8" name="Google Shape;1018;p31"/>
                <p:cNvSpPr/>
                <p:nvPr/>
              </p:nvSpPr>
              <p:spPr>
                <a:xfrm>
                  <a:off x="619299" y="3596396"/>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Google Shape;1019;p31"/>
                <p:cNvSpPr/>
                <p:nvPr/>
              </p:nvSpPr>
              <p:spPr>
                <a:xfrm>
                  <a:off x="646143" y="3550676"/>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Google Shape;1020;p31"/>
                <p:cNvSpPr/>
                <p:nvPr/>
              </p:nvSpPr>
              <p:spPr>
                <a:xfrm>
                  <a:off x="703263" y="3562497"/>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31"/>
                <p:cNvSpPr/>
                <p:nvPr/>
              </p:nvSpPr>
              <p:spPr>
                <a:xfrm>
                  <a:off x="748983" y="3483170"/>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2" name="Google Shape;1022;p31"/>
                <p:cNvSpPr/>
                <p:nvPr/>
              </p:nvSpPr>
              <p:spPr>
                <a:xfrm>
                  <a:off x="809764" y="3437450"/>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31"/>
                <p:cNvSpPr/>
                <p:nvPr/>
              </p:nvSpPr>
              <p:spPr>
                <a:xfrm>
                  <a:off x="857707" y="3421192"/>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4" name="Google Shape;1024;p31"/>
                <p:cNvSpPr/>
                <p:nvPr/>
              </p:nvSpPr>
              <p:spPr>
                <a:xfrm>
                  <a:off x="857707" y="3482347"/>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31"/>
                <p:cNvSpPr/>
                <p:nvPr/>
              </p:nvSpPr>
              <p:spPr>
                <a:xfrm>
                  <a:off x="949850" y="3466912"/>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6" name="Google Shape;1026;p31"/>
                <p:cNvSpPr/>
                <p:nvPr/>
              </p:nvSpPr>
              <p:spPr>
                <a:xfrm>
                  <a:off x="995570" y="3516777"/>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7" name="Google Shape;1027;p31"/>
                <p:cNvSpPr/>
                <p:nvPr/>
              </p:nvSpPr>
              <p:spPr>
                <a:xfrm>
                  <a:off x="1041290" y="3552264"/>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31"/>
                <p:cNvSpPr/>
                <p:nvPr/>
              </p:nvSpPr>
              <p:spPr>
                <a:xfrm>
                  <a:off x="1089032" y="3652801"/>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9" name="Google Shape;1029;p31"/>
                <p:cNvSpPr/>
                <p:nvPr/>
              </p:nvSpPr>
              <p:spPr>
                <a:xfrm>
                  <a:off x="1149813" y="3694202"/>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0" name="Google Shape;1030;p31"/>
                <p:cNvSpPr/>
                <p:nvPr/>
              </p:nvSpPr>
              <p:spPr>
                <a:xfrm>
                  <a:off x="1207969" y="3683016"/>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1" name="Google Shape;1031;p31"/>
                <p:cNvSpPr/>
                <p:nvPr/>
              </p:nvSpPr>
              <p:spPr>
                <a:xfrm>
                  <a:off x="1304214" y="3573536"/>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2" name="Google Shape;1032;p31"/>
                <p:cNvSpPr/>
                <p:nvPr/>
              </p:nvSpPr>
              <p:spPr>
                <a:xfrm>
                  <a:off x="1322116" y="3523492"/>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3" name="Google Shape;1033;p31"/>
                <p:cNvSpPr/>
                <p:nvPr/>
              </p:nvSpPr>
              <p:spPr>
                <a:xfrm>
                  <a:off x="1372060" y="3482224"/>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4" name="Google Shape;1034;p31"/>
                <p:cNvSpPr/>
                <p:nvPr/>
              </p:nvSpPr>
              <p:spPr>
                <a:xfrm>
                  <a:off x="1417046" y="3527513"/>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5" name="Google Shape;1035;p31"/>
                <p:cNvSpPr/>
                <p:nvPr/>
              </p:nvSpPr>
              <p:spPr>
                <a:xfrm>
                  <a:off x="1487572" y="3496367"/>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36" name="Google Shape;1036;p31"/>
              <p:cNvGrpSpPr/>
              <p:nvPr/>
            </p:nvGrpSpPr>
            <p:grpSpPr>
              <a:xfrm>
                <a:off x="4666458" y="3156803"/>
                <a:ext cx="576064" cy="361712"/>
                <a:chOff x="5570004" y="3147144"/>
                <a:chExt cx="576064" cy="361712"/>
              </a:xfrm>
            </p:grpSpPr>
            <p:sp>
              <p:nvSpPr>
                <p:cNvPr id="1037" name="Google Shape;1037;p31"/>
                <p:cNvSpPr/>
                <p:nvPr/>
              </p:nvSpPr>
              <p:spPr>
                <a:xfrm>
                  <a:off x="5570004" y="3147144"/>
                  <a:ext cx="576064" cy="361712"/>
                </a:xfrm>
                <a:prstGeom prst="flowChartInputOutpu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38" name="Google Shape;1038;p31"/>
                <p:cNvGrpSpPr/>
                <p:nvPr/>
              </p:nvGrpSpPr>
              <p:grpSpPr>
                <a:xfrm>
                  <a:off x="5785188" y="3350428"/>
                  <a:ext cx="145696" cy="32400"/>
                  <a:chOff x="5743500" y="3350428"/>
                  <a:chExt cx="145696" cy="32400"/>
                </a:xfrm>
              </p:grpSpPr>
              <p:sp>
                <p:nvSpPr>
                  <p:cNvPr id="1039" name="Google Shape;1039;p31"/>
                  <p:cNvSpPr/>
                  <p:nvPr/>
                </p:nvSpPr>
                <p:spPr>
                  <a:xfrm>
                    <a:off x="5743500" y="3350428"/>
                    <a:ext cx="32400" cy="32400"/>
                  </a:xfrm>
                  <a:prstGeom prst="ellipse">
                    <a:avLst/>
                  </a:prstGeom>
                  <a:solidFill>
                    <a:schemeClr val="dk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31"/>
                  <p:cNvSpPr/>
                  <p:nvPr/>
                </p:nvSpPr>
                <p:spPr>
                  <a:xfrm>
                    <a:off x="5800148" y="3350428"/>
                    <a:ext cx="32400" cy="32400"/>
                  </a:xfrm>
                  <a:prstGeom prst="ellipse">
                    <a:avLst/>
                  </a:prstGeom>
                  <a:solidFill>
                    <a:schemeClr val="dk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31"/>
                  <p:cNvSpPr/>
                  <p:nvPr/>
                </p:nvSpPr>
                <p:spPr>
                  <a:xfrm>
                    <a:off x="5856796" y="3350428"/>
                    <a:ext cx="32400" cy="32400"/>
                  </a:xfrm>
                  <a:prstGeom prst="ellipse">
                    <a:avLst/>
                  </a:prstGeom>
                  <a:solidFill>
                    <a:schemeClr val="dk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1042" name="Google Shape;1042;p31"/>
              <p:cNvGrpSpPr/>
              <p:nvPr/>
            </p:nvGrpSpPr>
            <p:grpSpPr>
              <a:xfrm>
                <a:off x="4640252" y="3562285"/>
                <a:ext cx="576064" cy="361712"/>
                <a:chOff x="5570004" y="3552626"/>
                <a:chExt cx="576064" cy="361712"/>
              </a:xfrm>
            </p:grpSpPr>
            <p:sp>
              <p:nvSpPr>
                <p:cNvPr id="1043" name="Google Shape;1043;p31"/>
                <p:cNvSpPr/>
                <p:nvPr/>
              </p:nvSpPr>
              <p:spPr>
                <a:xfrm>
                  <a:off x="5570004" y="3552626"/>
                  <a:ext cx="576064" cy="361712"/>
                </a:xfrm>
                <a:prstGeom prst="flowChartInputOutpu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44" name="Google Shape;1044;p31"/>
                <p:cNvGrpSpPr/>
                <p:nvPr/>
              </p:nvGrpSpPr>
              <p:grpSpPr>
                <a:xfrm>
                  <a:off x="5720429" y="3595483"/>
                  <a:ext cx="316837" cy="235499"/>
                  <a:chOff x="2947952" y="3490780"/>
                  <a:chExt cx="1080244" cy="522736"/>
                </a:xfrm>
              </p:grpSpPr>
              <p:cxnSp>
                <p:nvCxnSpPr>
                  <p:cNvPr id="1045" name="Google Shape;1045;p31"/>
                  <p:cNvCxnSpPr/>
                  <p:nvPr/>
                </p:nvCxnSpPr>
                <p:spPr>
                  <a:xfrm rot="10800000">
                    <a:off x="2948969" y="3490780"/>
                    <a:ext cx="0" cy="522736"/>
                  </a:xfrm>
                  <a:prstGeom prst="straightConnector1">
                    <a:avLst/>
                  </a:prstGeom>
                  <a:noFill/>
                  <a:ln cap="flat" cmpd="sng" w="12700">
                    <a:solidFill>
                      <a:srgbClr val="7F7F7F"/>
                    </a:solidFill>
                    <a:prstDash val="solid"/>
                    <a:miter lim="800000"/>
                    <a:headEnd len="sm" w="sm" type="none"/>
                    <a:tailEnd len="med" w="med" type="triangle"/>
                  </a:ln>
                </p:spPr>
              </p:cxnSp>
              <p:cxnSp>
                <p:nvCxnSpPr>
                  <p:cNvPr id="1046" name="Google Shape;1046;p31"/>
                  <p:cNvCxnSpPr/>
                  <p:nvPr/>
                </p:nvCxnSpPr>
                <p:spPr>
                  <a:xfrm>
                    <a:off x="2947952" y="4013516"/>
                    <a:ext cx="1080244" cy="0"/>
                  </a:xfrm>
                  <a:prstGeom prst="straightConnector1">
                    <a:avLst/>
                  </a:prstGeom>
                  <a:noFill/>
                  <a:ln cap="flat" cmpd="sng" w="12700">
                    <a:solidFill>
                      <a:srgbClr val="7F7F7F"/>
                    </a:solidFill>
                    <a:prstDash val="solid"/>
                    <a:miter lim="800000"/>
                    <a:headEnd len="sm" w="sm" type="none"/>
                    <a:tailEnd len="med" w="med" type="triangle"/>
                  </a:ln>
                </p:spPr>
              </p:cxnSp>
            </p:grpSp>
            <p:sp>
              <p:nvSpPr>
                <p:cNvPr id="1047" name="Google Shape;1047;p31"/>
                <p:cNvSpPr/>
                <p:nvPr/>
              </p:nvSpPr>
              <p:spPr>
                <a:xfrm>
                  <a:off x="5736592" y="3722020"/>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31"/>
                <p:cNvSpPr/>
                <p:nvPr/>
              </p:nvSpPr>
              <p:spPr>
                <a:xfrm>
                  <a:off x="5833277" y="3762000"/>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9" name="Google Shape;1049;p31"/>
                <p:cNvSpPr/>
                <p:nvPr/>
              </p:nvSpPr>
              <p:spPr>
                <a:xfrm>
                  <a:off x="5884242" y="3721495"/>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31"/>
                <p:cNvSpPr/>
                <p:nvPr/>
              </p:nvSpPr>
              <p:spPr>
                <a:xfrm>
                  <a:off x="5917518" y="3667512"/>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51" name="Google Shape;1051;p31"/>
              <p:cNvGrpSpPr/>
              <p:nvPr/>
            </p:nvGrpSpPr>
            <p:grpSpPr>
              <a:xfrm>
                <a:off x="4650089" y="3969228"/>
                <a:ext cx="576064" cy="361712"/>
                <a:chOff x="5570004" y="3566028"/>
                <a:chExt cx="576064" cy="361712"/>
              </a:xfrm>
            </p:grpSpPr>
            <p:sp>
              <p:nvSpPr>
                <p:cNvPr id="1052" name="Google Shape;1052;p31"/>
                <p:cNvSpPr/>
                <p:nvPr/>
              </p:nvSpPr>
              <p:spPr>
                <a:xfrm>
                  <a:off x="5570004" y="3566028"/>
                  <a:ext cx="576064" cy="361712"/>
                </a:xfrm>
                <a:prstGeom prst="flowChartInputOutpu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53" name="Google Shape;1053;p31"/>
                <p:cNvGrpSpPr/>
                <p:nvPr/>
              </p:nvGrpSpPr>
              <p:grpSpPr>
                <a:xfrm>
                  <a:off x="5720429" y="3595483"/>
                  <a:ext cx="316837" cy="235499"/>
                  <a:chOff x="2947952" y="3490780"/>
                  <a:chExt cx="1080244" cy="522736"/>
                </a:xfrm>
              </p:grpSpPr>
              <p:cxnSp>
                <p:nvCxnSpPr>
                  <p:cNvPr id="1054" name="Google Shape;1054;p31"/>
                  <p:cNvCxnSpPr/>
                  <p:nvPr/>
                </p:nvCxnSpPr>
                <p:spPr>
                  <a:xfrm rot="10800000">
                    <a:off x="2948969" y="3490780"/>
                    <a:ext cx="0" cy="522736"/>
                  </a:xfrm>
                  <a:prstGeom prst="straightConnector1">
                    <a:avLst/>
                  </a:prstGeom>
                  <a:noFill/>
                  <a:ln cap="flat" cmpd="sng" w="12700">
                    <a:solidFill>
                      <a:srgbClr val="7F7F7F"/>
                    </a:solidFill>
                    <a:prstDash val="solid"/>
                    <a:miter lim="800000"/>
                    <a:headEnd len="sm" w="sm" type="none"/>
                    <a:tailEnd len="med" w="med" type="triangle"/>
                  </a:ln>
                </p:spPr>
              </p:cxnSp>
              <p:cxnSp>
                <p:nvCxnSpPr>
                  <p:cNvPr id="1055" name="Google Shape;1055;p31"/>
                  <p:cNvCxnSpPr/>
                  <p:nvPr/>
                </p:nvCxnSpPr>
                <p:spPr>
                  <a:xfrm>
                    <a:off x="2947952" y="4013516"/>
                    <a:ext cx="1080244" cy="0"/>
                  </a:xfrm>
                  <a:prstGeom prst="straightConnector1">
                    <a:avLst/>
                  </a:prstGeom>
                  <a:noFill/>
                  <a:ln cap="flat" cmpd="sng" w="12700">
                    <a:solidFill>
                      <a:srgbClr val="7F7F7F"/>
                    </a:solidFill>
                    <a:prstDash val="solid"/>
                    <a:miter lim="800000"/>
                    <a:headEnd len="sm" w="sm" type="none"/>
                    <a:tailEnd len="med" w="med" type="triangle"/>
                  </a:ln>
                </p:spPr>
              </p:cxnSp>
            </p:grpSp>
            <p:sp>
              <p:nvSpPr>
                <p:cNvPr id="1056" name="Google Shape;1056;p31"/>
                <p:cNvSpPr/>
                <p:nvPr/>
              </p:nvSpPr>
              <p:spPr>
                <a:xfrm>
                  <a:off x="5743563" y="3684451"/>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31"/>
                <p:cNvSpPr/>
                <p:nvPr/>
              </p:nvSpPr>
              <p:spPr>
                <a:xfrm>
                  <a:off x="5845082" y="3762000"/>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31"/>
                <p:cNvSpPr/>
                <p:nvPr/>
              </p:nvSpPr>
              <p:spPr>
                <a:xfrm>
                  <a:off x="5917518" y="3712957"/>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31"/>
                <p:cNvSpPr/>
                <p:nvPr/>
              </p:nvSpPr>
              <p:spPr>
                <a:xfrm>
                  <a:off x="5805921" y="3684451"/>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60" name="Google Shape;1060;p31"/>
              <p:cNvSpPr/>
              <p:nvPr/>
            </p:nvSpPr>
            <p:spPr>
              <a:xfrm>
                <a:off x="2589684" y="4749960"/>
                <a:ext cx="1048636" cy="546252"/>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Nghiên cứu vấn đề</a:t>
                </a:r>
                <a:endParaRPr b="1" sz="1300">
                  <a:solidFill>
                    <a:schemeClr val="dk1"/>
                  </a:solidFill>
                  <a:latin typeface="Arial"/>
                  <a:ea typeface="Arial"/>
                  <a:cs typeface="Arial"/>
                  <a:sym typeface="Arial"/>
                </a:endParaRPr>
              </a:p>
            </p:txBody>
          </p:sp>
          <p:sp>
            <p:nvSpPr>
              <p:cNvPr id="1061" name="Google Shape;1061;p31"/>
              <p:cNvSpPr/>
              <p:nvPr/>
            </p:nvSpPr>
            <p:spPr>
              <a:xfrm>
                <a:off x="4180579" y="4749960"/>
                <a:ext cx="1547822" cy="546252"/>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Đào tạo thuật toán học máy trực tuyến</a:t>
                </a:r>
                <a:endParaRPr b="1" sz="1200">
                  <a:solidFill>
                    <a:schemeClr val="dk1"/>
                  </a:solidFill>
                  <a:latin typeface="Arial"/>
                  <a:ea typeface="Arial"/>
                  <a:cs typeface="Arial"/>
                  <a:sym typeface="Arial"/>
                </a:endParaRPr>
              </a:p>
            </p:txBody>
          </p:sp>
          <p:sp>
            <p:nvSpPr>
              <p:cNvPr id="1062" name="Google Shape;1062;p31"/>
              <p:cNvSpPr/>
              <p:nvPr/>
            </p:nvSpPr>
            <p:spPr>
              <a:xfrm>
                <a:off x="3968147" y="5641302"/>
                <a:ext cx="929588" cy="546252"/>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Phân tích lỗi</a:t>
                </a:r>
                <a:endParaRPr b="1" sz="1300">
                  <a:solidFill>
                    <a:schemeClr val="dk1"/>
                  </a:solidFill>
                  <a:latin typeface="Arial"/>
                  <a:ea typeface="Arial"/>
                  <a:cs typeface="Arial"/>
                  <a:sym typeface="Arial"/>
                </a:endParaRPr>
              </a:p>
            </p:txBody>
          </p:sp>
          <p:sp>
            <p:nvSpPr>
              <p:cNvPr id="1063" name="Google Shape;1063;p31"/>
              <p:cNvSpPr/>
              <p:nvPr/>
            </p:nvSpPr>
            <p:spPr>
              <a:xfrm>
                <a:off x="6475343" y="3628127"/>
                <a:ext cx="1178568" cy="546252"/>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Ra mắt</a:t>
                </a:r>
                <a:endParaRPr b="1" sz="1400">
                  <a:solidFill>
                    <a:schemeClr val="dk1"/>
                  </a:solidFill>
                  <a:latin typeface="Arial"/>
                  <a:ea typeface="Arial"/>
                  <a:cs typeface="Arial"/>
                  <a:sym typeface="Arial"/>
                </a:endParaRPr>
              </a:p>
            </p:txBody>
          </p:sp>
          <p:sp>
            <p:nvSpPr>
              <p:cNvPr id="1064" name="Google Shape;1064;p31"/>
              <p:cNvSpPr/>
              <p:nvPr/>
            </p:nvSpPr>
            <p:spPr>
              <a:xfrm>
                <a:off x="6040626" y="4642251"/>
                <a:ext cx="2043342" cy="761670"/>
              </a:xfrm>
              <a:prstGeom prst="flowChartDecision">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Đánh giá giải pháp</a:t>
                </a:r>
                <a:endParaRPr b="1" sz="1300">
                  <a:solidFill>
                    <a:schemeClr val="dk1"/>
                  </a:solidFill>
                  <a:latin typeface="Arial"/>
                  <a:ea typeface="Arial"/>
                  <a:cs typeface="Arial"/>
                  <a:sym typeface="Arial"/>
                </a:endParaRPr>
              </a:p>
            </p:txBody>
          </p:sp>
          <p:cxnSp>
            <p:nvCxnSpPr>
              <p:cNvPr id="1065" name="Google Shape;1065;p31"/>
              <p:cNvCxnSpPr>
                <a:stCxn id="1013" idx="5"/>
              </p:cNvCxnSpPr>
              <p:nvPr/>
            </p:nvCxnSpPr>
            <p:spPr>
              <a:xfrm>
                <a:off x="3796978" y="3744083"/>
                <a:ext cx="735300" cy="0"/>
              </a:xfrm>
              <a:prstGeom prst="straightConnector1">
                <a:avLst/>
              </a:prstGeom>
              <a:noFill/>
              <a:ln cap="flat" cmpd="sng" w="28575">
                <a:solidFill>
                  <a:schemeClr val="accent5"/>
                </a:solidFill>
                <a:prstDash val="dash"/>
                <a:miter lim="800000"/>
                <a:headEnd len="sm" w="sm" type="none"/>
                <a:tailEnd len="med" w="med" type="triangle"/>
              </a:ln>
            </p:spPr>
          </p:cxnSp>
          <p:cxnSp>
            <p:nvCxnSpPr>
              <p:cNvPr id="1066" name="Google Shape;1066;p31"/>
              <p:cNvCxnSpPr>
                <a:stCxn id="1060" idx="3"/>
                <a:endCxn id="1061" idx="1"/>
              </p:cNvCxnSpPr>
              <p:nvPr/>
            </p:nvCxnSpPr>
            <p:spPr>
              <a:xfrm>
                <a:off x="3638320" y="5023086"/>
                <a:ext cx="542400" cy="0"/>
              </a:xfrm>
              <a:prstGeom prst="straightConnector1">
                <a:avLst/>
              </a:prstGeom>
              <a:noFill/>
              <a:ln cap="flat" cmpd="sng" w="28575">
                <a:solidFill>
                  <a:schemeClr val="accent5"/>
                </a:solidFill>
                <a:prstDash val="solid"/>
                <a:miter lim="800000"/>
                <a:headEnd len="sm" w="sm" type="none"/>
                <a:tailEnd len="med" w="med" type="triangle"/>
              </a:ln>
            </p:spPr>
          </p:cxnSp>
          <p:cxnSp>
            <p:nvCxnSpPr>
              <p:cNvPr id="1067" name="Google Shape;1067;p31"/>
              <p:cNvCxnSpPr>
                <a:stCxn id="1061" idx="3"/>
                <a:endCxn id="1064" idx="1"/>
              </p:cNvCxnSpPr>
              <p:nvPr/>
            </p:nvCxnSpPr>
            <p:spPr>
              <a:xfrm>
                <a:off x="5728401" y="5023086"/>
                <a:ext cx="312300" cy="0"/>
              </a:xfrm>
              <a:prstGeom prst="straightConnector1">
                <a:avLst/>
              </a:prstGeom>
              <a:noFill/>
              <a:ln cap="flat" cmpd="sng" w="28575">
                <a:solidFill>
                  <a:schemeClr val="accent5"/>
                </a:solidFill>
                <a:prstDash val="solid"/>
                <a:miter lim="800000"/>
                <a:headEnd len="sm" w="sm" type="none"/>
                <a:tailEnd len="med" w="med" type="triangle"/>
              </a:ln>
            </p:spPr>
          </p:cxnSp>
          <p:cxnSp>
            <p:nvCxnSpPr>
              <p:cNvPr id="1068" name="Google Shape;1068;p31"/>
              <p:cNvCxnSpPr>
                <a:stCxn id="1064" idx="0"/>
                <a:endCxn id="1063" idx="2"/>
              </p:cNvCxnSpPr>
              <p:nvPr/>
            </p:nvCxnSpPr>
            <p:spPr>
              <a:xfrm flipH="1" rot="10800000">
                <a:off x="7062297" y="4174251"/>
                <a:ext cx="2400" cy="468000"/>
              </a:xfrm>
              <a:prstGeom prst="straightConnector1">
                <a:avLst/>
              </a:prstGeom>
              <a:noFill/>
              <a:ln cap="flat" cmpd="sng" w="28575">
                <a:solidFill>
                  <a:schemeClr val="accent5"/>
                </a:solidFill>
                <a:prstDash val="solid"/>
                <a:miter lim="800000"/>
                <a:headEnd len="sm" w="sm" type="none"/>
                <a:tailEnd len="med" w="med" type="triangle"/>
              </a:ln>
            </p:spPr>
          </p:cxnSp>
          <p:cxnSp>
            <p:nvCxnSpPr>
              <p:cNvPr id="1069" name="Google Shape;1069;p31"/>
              <p:cNvCxnSpPr>
                <a:stCxn id="1064" idx="2"/>
                <a:endCxn id="1062" idx="3"/>
              </p:cNvCxnSpPr>
              <p:nvPr/>
            </p:nvCxnSpPr>
            <p:spPr>
              <a:xfrm rot="5400000">
                <a:off x="5724747" y="4576971"/>
                <a:ext cx="510600" cy="2164500"/>
              </a:xfrm>
              <a:prstGeom prst="bentConnector2">
                <a:avLst/>
              </a:prstGeom>
              <a:noFill/>
              <a:ln cap="flat" cmpd="sng" w="28575">
                <a:solidFill>
                  <a:schemeClr val="accent5"/>
                </a:solidFill>
                <a:prstDash val="solid"/>
                <a:miter lim="800000"/>
                <a:headEnd len="sm" w="sm" type="none"/>
                <a:tailEnd len="med" w="med" type="triangle"/>
              </a:ln>
            </p:spPr>
          </p:cxnSp>
          <p:cxnSp>
            <p:nvCxnSpPr>
              <p:cNvPr id="1070" name="Google Shape;1070;p31"/>
              <p:cNvCxnSpPr>
                <a:stCxn id="1062" idx="1"/>
                <a:endCxn id="1060" idx="2"/>
              </p:cNvCxnSpPr>
              <p:nvPr/>
            </p:nvCxnSpPr>
            <p:spPr>
              <a:xfrm rot="10800000">
                <a:off x="3114047" y="5296128"/>
                <a:ext cx="854100" cy="618300"/>
              </a:xfrm>
              <a:prstGeom prst="bentConnector2">
                <a:avLst/>
              </a:prstGeom>
              <a:noFill/>
              <a:ln cap="flat" cmpd="sng" w="28575">
                <a:solidFill>
                  <a:schemeClr val="accent5"/>
                </a:solidFill>
                <a:prstDash val="solid"/>
                <a:miter lim="800000"/>
                <a:headEnd len="sm" w="sm" type="none"/>
                <a:tailEnd len="med" w="med" type="triangle"/>
              </a:ln>
            </p:spPr>
          </p:cxnSp>
          <p:cxnSp>
            <p:nvCxnSpPr>
              <p:cNvPr id="1071" name="Google Shape;1071;p31"/>
              <p:cNvCxnSpPr>
                <a:endCxn id="1061" idx="0"/>
              </p:cNvCxnSpPr>
              <p:nvPr/>
            </p:nvCxnSpPr>
            <p:spPr>
              <a:xfrm>
                <a:off x="4954490" y="4333560"/>
                <a:ext cx="0" cy="416400"/>
              </a:xfrm>
              <a:prstGeom prst="straightConnector1">
                <a:avLst/>
              </a:prstGeom>
              <a:noFill/>
              <a:ln cap="flat" cmpd="sng" w="28575">
                <a:solidFill>
                  <a:schemeClr val="accent5"/>
                </a:solidFill>
                <a:prstDash val="dash"/>
                <a:miter lim="800000"/>
                <a:headEnd len="sm" w="sm" type="none"/>
                <a:tailEnd len="med" w="med" type="triangle"/>
              </a:ln>
            </p:spPr>
          </p:cxnSp>
          <p:pic>
            <p:nvPicPr>
              <p:cNvPr id="1072" name="Google Shape;1072;p31"/>
              <p:cNvPicPr preferRelativeResize="0"/>
              <p:nvPr/>
            </p:nvPicPr>
            <p:blipFill rotWithShape="1">
              <a:blip r:embed="rId3">
                <a:alphaModFix/>
              </a:blip>
              <a:srcRect b="0" l="0" r="0" t="0"/>
              <a:stretch/>
            </p:blipFill>
            <p:spPr>
              <a:xfrm>
                <a:off x="7194523" y="5474876"/>
                <a:ext cx="360000" cy="360000"/>
              </a:xfrm>
              <a:prstGeom prst="rect">
                <a:avLst/>
              </a:prstGeom>
              <a:noFill/>
              <a:ln>
                <a:noFill/>
              </a:ln>
            </p:spPr>
          </p:pic>
          <p:pic>
            <p:nvPicPr>
              <p:cNvPr id="1073" name="Google Shape;1073;p31"/>
              <p:cNvPicPr preferRelativeResize="0"/>
              <p:nvPr/>
            </p:nvPicPr>
            <p:blipFill rotWithShape="1">
              <a:blip r:embed="rId4">
                <a:alphaModFix/>
              </a:blip>
              <a:srcRect b="0" l="0" r="0" t="0"/>
              <a:stretch/>
            </p:blipFill>
            <p:spPr>
              <a:xfrm>
                <a:off x="7194523" y="4282044"/>
                <a:ext cx="360000" cy="360000"/>
              </a:xfrm>
              <a:prstGeom prst="rect">
                <a:avLst/>
              </a:prstGeom>
              <a:noFill/>
              <a:ln>
                <a:noFill/>
              </a:ln>
            </p:spPr>
          </p:pic>
        </p:grpSp>
      </p:grpSp>
      <p:sp>
        <p:nvSpPr>
          <p:cNvPr id="1074" name="Google Shape;1074;p3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hàng loạt và học trực tuyến</a:t>
            </a:r>
            <a:endParaRPr sz="14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32"/>
          <p:cNvSpPr/>
          <p:nvPr/>
        </p:nvSpPr>
        <p:spPr>
          <a:xfrm>
            <a:off x="702940" y="170080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Học tập dựa trên phiên bản sơ thẩm</a:t>
            </a:r>
            <a:r>
              <a:rPr lang="en-US" sz="1300">
                <a:solidFill>
                  <a:schemeClr val="dk1"/>
                </a:solidFill>
                <a:latin typeface="Arial"/>
                <a:ea typeface="Arial"/>
                <a:cs typeface="Arial"/>
                <a:sym typeface="Arial"/>
              </a:rPr>
              <a:t>: Hệ thống học bằng cách ghi nhớ các mẫu đào tạo. Nó được khái quát hóa bằng cách so sánh dữ liệu mới và các mẫu đã học bằng cách sử dụng các phép đo tương tự.</a:t>
            </a:r>
            <a:endParaRPr sz="1300">
              <a:solidFill>
                <a:schemeClr val="dk1"/>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Học tập dựa trên mô hình</a:t>
            </a:r>
            <a:r>
              <a:rPr lang="en-US" sz="1300">
                <a:solidFill>
                  <a:schemeClr val="dk1"/>
                </a:solidFill>
                <a:latin typeface="Arial"/>
                <a:ea typeface="Arial"/>
                <a:cs typeface="Arial"/>
                <a:sym typeface="Arial"/>
              </a:rPr>
              <a:t>: Hệ thống tạo một mô hình từ một mẫu và sử dụng nó để dự đoán.</a:t>
            </a:r>
            <a:endParaRPr sz="1300">
              <a:solidFill>
                <a:schemeClr val="dk1"/>
              </a:solidFill>
              <a:latin typeface="Arial"/>
              <a:ea typeface="Arial"/>
              <a:cs typeface="Arial"/>
              <a:sym typeface="Arial"/>
            </a:endParaRPr>
          </a:p>
        </p:txBody>
      </p:sp>
      <p:grpSp>
        <p:nvGrpSpPr>
          <p:cNvPr id="1081" name="Google Shape;1081;p32"/>
          <p:cNvGrpSpPr/>
          <p:nvPr/>
        </p:nvGrpSpPr>
        <p:grpSpPr>
          <a:xfrm>
            <a:off x="450000" y="450000"/>
            <a:ext cx="9018000" cy="276999"/>
            <a:chOff x="450000" y="450000"/>
            <a:chExt cx="9018000" cy="276999"/>
          </a:xfrm>
        </p:grpSpPr>
        <p:sp>
          <p:nvSpPr>
            <p:cNvPr id="1082" name="Google Shape;1082;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Các loại và lựa chọn phân tích dữ liệu dựa trên học máy</a:t>
              </a:r>
              <a:endParaRPr b="1" sz="1800">
                <a:solidFill>
                  <a:schemeClr val="lt1"/>
                </a:solidFill>
                <a:latin typeface="Arial"/>
                <a:ea typeface="Arial"/>
                <a:cs typeface="Arial"/>
                <a:sym typeface="Arial"/>
              </a:endParaRPr>
            </a:p>
          </p:txBody>
        </p:sp>
        <p:sp>
          <p:nvSpPr>
            <p:cNvPr id="1083" name="Google Shape;1083;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084" name="Google Shape;1084;p32"/>
          <p:cNvGrpSpPr/>
          <p:nvPr/>
        </p:nvGrpSpPr>
        <p:grpSpPr>
          <a:xfrm>
            <a:off x="702940" y="2708920"/>
            <a:ext cx="8635058" cy="2673588"/>
            <a:chOff x="702940" y="3131676"/>
            <a:chExt cx="8635058" cy="2673588"/>
          </a:xfrm>
        </p:grpSpPr>
        <p:grpSp>
          <p:nvGrpSpPr>
            <p:cNvPr id="1085" name="Google Shape;1085;p32"/>
            <p:cNvGrpSpPr/>
            <p:nvPr/>
          </p:nvGrpSpPr>
          <p:grpSpPr>
            <a:xfrm>
              <a:off x="702940" y="3131676"/>
              <a:ext cx="8635058" cy="2673588"/>
              <a:chOff x="702940" y="2627620"/>
              <a:chExt cx="8635058" cy="2673588"/>
            </a:xfrm>
          </p:grpSpPr>
          <p:sp>
            <p:nvSpPr>
              <p:cNvPr id="1086" name="Google Shape;1086;p32"/>
              <p:cNvSpPr/>
              <p:nvPr/>
            </p:nvSpPr>
            <p:spPr>
              <a:xfrm>
                <a:off x="5198325" y="2788512"/>
                <a:ext cx="4139673" cy="2512696"/>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7" name="Google Shape;1087;p32"/>
              <p:cNvSpPr/>
              <p:nvPr/>
            </p:nvSpPr>
            <p:spPr>
              <a:xfrm>
                <a:off x="6103539" y="2627620"/>
                <a:ext cx="237524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429A0"/>
                    </a:solidFill>
                    <a:latin typeface="Arial"/>
                    <a:ea typeface="Arial"/>
                    <a:cs typeface="Arial"/>
                    <a:sym typeface="Arial"/>
                  </a:rPr>
                  <a:t>Học tập dựa trên mô hình</a:t>
                </a:r>
                <a:endParaRPr b="1" sz="1600">
                  <a:solidFill>
                    <a:srgbClr val="1429A0"/>
                  </a:solidFill>
                  <a:latin typeface="Arial"/>
                  <a:ea typeface="Arial"/>
                  <a:cs typeface="Arial"/>
                  <a:sym typeface="Arial"/>
                </a:endParaRPr>
              </a:p>
            </p:txBody>
          </p:sp>
          <p:sp>
            <p:nvSpPr>
              <p:cNvPr id="1088" name="Google Shape;1088;p32"/>
              <p:cNvSpPr/>
              <p:nvPr/>
            </p:nvSpPr>
            <p:spPr>
              <a:xfrm>
                <a:off x="702940" y="2788512"/>
                <a:ext cx="4139673" cy="2512695"/>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9" name="Google Shape;1089;p32"/>
              <p:cNvSpPr/>
              <p:nvPr/>
            </p:nvSpPr>
            <p:spPr>
              <a:xfrm>
                <a:off x="1568052" y="2627620"/>
                <a:ext cx="2375248"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429A0"/>
                    </a:solidFill>
                    <a:latin typeface="Arial"/>
                    <a:ea typeface="Arial"/>
                    <a:cs typeface="Arial"/>
                    <a:sym typeface="Arial"/>
                  </a:rPr>
                  <a:t>Học tập dựa trên sơ thẩm </a:t>
                </a:r>
                <a:endParaRPr b="1" sz="1600">
                  <a:solidFill>
                    <a:srgbClr val="1429A0"/>
                  </a:solidFill>
                  <a:latin typeface="Arial"/>
                  <a:ea typeface="Arial"/>
                  <a:cs typeface="Arial"/>
                  <a:sym typeface="Arial"/>
                </a:endParaRPr>
              </a:p>
            </p:txBody>
          </p:sp>
          <p:pic>
            <p:nvPicPr>
              <p:cNvPr id="1090" name="Google Shape;1090;p32"/>
              <p:cNvPicPr preferRelativeResize="0"/>
              <p:nvPr/>
            </p:nvPicPr>
            <p:blipFill rotWithShape="1">
              <a:blip r:embed="rId3">
                <a:alphaModFix/>
              </a:blip>
              <a:srcRect b="19039" l="8101" r="55118" t="26179"/>
              <a:stretch/>
            </p:blipFill>
            <p:spPr>
              <a:xfrm>
                <a:off x="846956" y="3216096"/>
                <a:ext cx="3857391" cy="1956698"/>
              </a:xfrm>
              <a:prstGeom prst="rect">
                <a:avLst/>
              </a:prstGeom>
              <a:noFill/>
              <a:ln>
                <a:noFill/>
              </a:ln>
            </p:spPr>
          </p:pic>
          <p:sp>
            <p:nvSpPr>
              <p:cNvPr id="1091" name="Google Shape;1091;p32"/>
              <p:cNvSpPr txBox="1"/>
              <p:nvPr/>
            </p:nvSpPr>
            <p:spPr>
              <a:xfrm>
                <a:off x="829822" y="3271429"/>
                <a:ext cx="1241269"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Đặc điểm 2</a:t>
                </a:r>
                <a:endParaRPr b="1" sz="1300">
                  <a:solidFill>
                    <a:srgbClr val="262626"/>
                  </a:solidFill>
                  <a:latin typeface="Arial"/>
                  <a:ea typeface="Arial"/>
                  <a:cs typeface="Arial"/>
                  <a:sym typeface="Arial"/>
                </a:endParaRPr>
              </a:p>
            </p:txBody>
          </p:sp>
          <p:sp>
            <p:nvSpPr>
              <p:cNvPr id="1092" name="Google Shape;1092;p32"/>
              <p:cNvSpPr txBox="1"/>
              <p:nvPr/>
            </p:nvSpPr>
            <p:spPr>
              <a:xfrm>
                <a:off x="3427811" y="5030676"/>
                <a:ext cx="1276536"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Đặc điểm 1</a:t>
                </a:r>
                <a:endParaRPr b="1" sz="1300">
                  <a:solidFill>
                    <a:srgbClr val="262626"/>
                  </a:solidFill>
                  <a:latin typeface="Arial"/>
                  <a:ea typeface="Arial"/>
                  <a:cs typeface="Arial"/>
                  <a:sym typeface="Arial"/>
                </a:endParaRPr>
              </a:p>
            </p:txBody>
          </p:sp>
          <p:sp>
            <p:nvSpPr>
              <p:cNvPr id="1093" name="Google Shape;1093;p32"/>
              <p:cNvSpPr txBox="1"/>
              <p:nvPr/>
            </p:nvSpPr>
            <p:spPr>
              <a:xfrm>
                <a:off x="1999084" y="4477782"/>
                <a:ext cx="792088" cy="17535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Mẫu mới</a:t>
                </a:r>
                <a:endParaRPr b="1" sz="1100">
                  <a:solidFill>
                    <a:srgbClr val="262626"/>
                  </a:solidFill>
                  <a:latin typeface="Arial"/>
                  <a:ea typeface="Arial"/>
                  <a:cs typeface="Arial"/>
                  <a:sym typeface="Arial"/>
                </a:endParaRPr>
              </a:p>
            </p:txBody>
          </p:sp>
          <p:sp>
            <p:nvSpPr>
              <p:cNvPr id="1094" name="Google Shape;1094;p32"/>
              <p:cNvSpPr txBox="1"/>
              <p:nvPr/>
            </p:nvSpPr>
            <p:spPr>
              <a:xfrm>
                <a:off x="2755676" y="4108637"/>
                <a:ext cx="792088" cy="33855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Tập huấn mẫu</a:t>
                </a:r>
                <a:endParaRPr b="1" sz="1100">
                  <a:solidFill>
                    <a:srgbClr val="262626"/>
                  </a:solidFill>
                  <a:latin typeface="Arial"/>
                  <a:ea typeface="Arial"/>
                  <a:cs typeface="Arial"/>
                  <a:sym typeface="Arial"/>
                </a:endParaRPr>
              </a:p>
            </p:txBody>
          </p:sp>
          <p:pic>
            <p:nvPicPr>
              <p:cNvPr id="1095" name="Google Shape;1095;p32"/>
              <p:cNvPicPr preferRelativeResize="0"/>
              <p:nvPr/>
            </p:nvPicPr>
            <p:blipFill rotWithShape="1">
              <a:blip r:embed="rId3">
                <a:alphaModFix/>
              </a:blip>
              <a:srcRect b="18350" l="61942" r="3516" t="27848"/>
              <a:stretch/>
            </p:blipFill>
            <p:spPr>
              <a:xfrm>
                <a:off x="5268211" y="3196102"/>
                <a:ext cx="3787658" cy="2009252"/>
              </a:xfrm>
              <a:prstGeom prst="rect">
                <a:avLst/>
              </a:prstGeom>
              <a:noFill/>
              <a:ln>
                <a:noFill/>
              </a:ln>
            </p:spPr>
          </p:pic>
          <p:sp>
            <p:nvSpPr>
              <p:cNvPr id="1096" name="Google Shape;1096;p32"/>
              <p:cNvSpPr txBox="1"/>
              <p:nvPr/>
            </p:nvSpPr>
            <p:spPr>
              <a:xfrm>
                <a:off x="6853067" y="4125864"/>
                <a:ext cx="792088"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Mẫu mới</a:t>
                </a:r>
                <a:endParaRPr b="1" sz="1100">
                  <a:solidFill>
                    <a:srgbClr val="262626"/>
                  </a:solidFill>
                  <a:latin typeface="Arial"/>
                  <a:ea typeface="Arial"/>
                  <a:cs typeface="Arial"/>
                  <a:sym typeface="Arial"/>
                </a:endParaRPr>
              </a:p>
            </p:txBody>
          </p:sp>
          <p:sp>
            <p:nvSpPr>
              <p:cNvPr id="1097" name="Google Shape;1097;p32"/>
              <p:cNvSpPr txBox="1"/>
              <p:nvPr/>
            </p:nvSpPr>
            <p:spPr>
              <a:xfrm>
                <a:off x="6662068" y="3196102"/>
                <a:ext cx="521592"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Mô hình</a:t>
                </a:r>
                <a:endParaRPr b="1" sz="1100">
                  <a:solidFill>
                    <a:srgbClr val="262626"/>
                  </a:solidFill>
                  <a:latin typeface="Arial"/>
                  <a:ea typeface="Arial"/>
                  <a:cs typeface="Arial"/>
                  <a:sym typeface="Arial"/>
                </a:endParaRPr>
              </a:p>
            </p:txBody>
          </p:sp>
        </p:grpSp>
        <p:sp>
          <p:nvSpPr>
            <p:cNvPr id="1098" name="Google Shape;1098;p32"/>
            <p:cNvSpPr txBox="1"/>
            <p:nvPr/>
          </p:nvSpPr>
          <p:spPr>
            <a:xfrm>
              <a:off x="5324320" y="3735126"/>
              <a:ext cx="1241269"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Đặc điểm 2</a:t>
              </a:r>
              <a:endParaRPr b="1" sz="1300">
                <a:solidFill>
                  <a:srgbClr val="262626"/>
                </a:solidFill>
                <a:latin typeface="Arial"/>
                <a:ea typeface="Arial"/>
                <a:cs typeface="Arial"/>
                <a:sym typeface="Arial"/>
              </a:endParaRPr>
            </a:p>
          </p:txBody>
        </p:sp>
        <p:sp>
          <p:nvSpPr>
            <p:cNvPr id="1099" name="Google Shape;1099;p32"/>
            <p:cNvSpPr txBox="1"/>
            <p:nvPr/>
          </p:nvSpPr>
          <p:spPr>
            <a:xfrm>
              <a:off x="7759724" y="5512232"/>
              <a:ext cx="1296145"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Đặc điểm 1</a:t>
              </a:r>
              <a:endParaRPr b="1" sz="1300">
                <a:solidFill>
                  <a:srgbClr val="262626"/>
                </a:solidFill>
                <a:latin typeface="Arial"/>
                <a:ea typeface="Arial"/>
                <a:cs typeface="Arial"/>
                <a:sym typeface="Arial"/>
              </a:endParaRPr>
            </a:p>
          </p:txBody>
        </p:sp>
      </p:grpSp>
      <p:sp>
        <p:nvSpPr>
          <p:cNvPr id="1100" name="Google Shape;1100;p3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tập dựa trên sơ thẩm Vs. Học tập dựa trên mô hình</a:t>
            </a:r>
            <a:endParaRPr sz="14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33"/>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Khái niệm Trí tuệ nhân tạo</a:t>
            </a:r>
            <a:endParaRPr b="1" sz="3200">
              <a:solidFill>
                <a:srgbClr val="000000"/>
              </a:solidFill>
              <a:latin typeface="Arial"/>
              <a:ea typeface="Arial"/>
              <a:cs typeface="Arial"/>
              <a:sym typeface="Arial"/>
            </a:endParaRPr>
          </a:p>
        </p:txBody>
      </p:sp>
      <p:sp>
        <p:nvSpPr>
          <p:cNvPr id="1107" name="Google Shape;1107;p3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1108" name="Google Shape;1108;p33"/>
          <p:cNvSpPr/>
          <p:nvPr/>
        </p:nvSpPr>
        <p:spPr>
          <a:xfrm>
            <a:off x="1054111" y="3929021"/>
            <a:ext cx="8286680" cy="2092267"/>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Khái niệm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Phân loại và Tập con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Khái niệm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Các ngành liên quan đến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Các loại và lựa chọn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1.6. Quy trình phân tích dữ liệu dựa trên học máy</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1.7. Lý do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1.8. Những hạn chế khi học máy</a:t>
            </a:r>
            <a:endParaRPr sz="1800">
              <a:solidFill>
                <a:srgbClr val="A6A6A6"/>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grpSp>
        <p:nvGrpSpPr>
          <p:cNvPr id="1114" name="Google Shape;1114;p34"/>
          <p:cNvGrpSpPr/>
          <p:nvPr/>
        </p:nvGrpSpPr>
        <p:grpSpPr>
          <a:xfrm>
            <a:off x="450000" y="450000"/>
            <a:ext cx="9018000" cy="276999"/>
            <a:chOff x="450000" y="450000"/>
            <a:chExt cx="9018000" cy="276999"/>
          </a:xfrm>
        </p:grpSpPr>
        <p:sp>
          <p:nvSpPr>
            <p:cNvPr id="1115" name="Google Shape;1115;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1.6. Quy trình phân tích dữ liệu dựa trên học máy</a:t>
              </a:r>
              <a:endParaRPr b="1" sz="1800">
                <a:solidFill>
                  <a:schemeClr val="lt1"/>
                </a:solidFill>
                <a:latin typeface="Arial"/>
                <a:ea typeface="Arial"/>
                <a:cs typeface="Arial"/>
                <a:sym typeface="Arial"/>
              </a:endParaRPr>
            </a:p>
          </p:txBody>
        </p:sp>
        <p:sp>
          <p:nvSpPr>
            <p:cNvPr id="1116" name="Google Shape;1116;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117" name="Google Shape;1117;p34"/>
          <p:cNvGrpSpPr/>
          <p:nvPr/>
        </p:nvGrpSpPr>
        <p:grpSpPr>
          <a:xfrm>
            <a:off x="774948" y="2322586"/>
            <a:ext cx="6715579" cy="3813454"/>
            <a:chOff x="900129" y="2189545"/>
            <a:chExt cx="6715579" cy="3813454"/>
          </a:xfrm>
        </p:grpSpPr>
        <p:grpSp>
          <p:nvGrpSpPr>
            <p:cNvPr id="1118" name="Google Shape;1118;p34"/>
            <p:cNvGrpSpPr/>
            <p:nvPr/>
          </p:nvGrpSpPr>
          <p:grpSpPr>
            <a:xfrm>
              <a:off x="900129" y="2226805"/>
              <a:ext cx="185994" cy="574783"/>
              <a:chOff x="900129" y="2611950"/>
              <a:chExt cx="185994" cy="574783"/>
            </a:xfrm>
          </p:grpSpPr>
          <p:sp>
            <p:nvSpPr>
              <p:cNvPr id="1119" name="Google Shape;1119;p34"/>
              <p:cNvSpPr/>
              <p:nvPr/>
            </p:nvSpPr>
            <p:spPr>
              <a:xfrm>
                <a:off x="900129" y="2611950"/>
                <a:ext cx="185994" cy="574783"/>
              </a:xfrm>
              <a:prstGeom prst="downArrow">
                <a:avLst>
                  <a:gd fmla="val 50000" name="adj1"/>
                  <a:gd fmla="val 50000" name="adj2"/>
                </a:avLst>
              </a:prstGeom>
              <a:solidFill>
                <a:srgbClr val="999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0" name="Google Shape;1120;p34"/>
              <p:cNvSpPr/>
              <p:nvPr/>
            </p:nvSpPr>
            <p:spPr>
              <a:xfrm>
                <a:off x="900129" y="2814798"/>
                <a:ext cx="185994" cy="169085"/>
              </a:xfrm>
              <a:prstGeom prst="ellipse">
                <a:avLst/>
              </a:prstGeom>
              <a:solidFill>
                <a:schemeClr val="lt1"/>
              </a:solidFill>
              <a:ln cap="flat" cmpd="sng" w="76200">
                <a:solidFill>
                  <a:srgbClr val="9999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21" name="Google Shape;1121;p34"/>
            <p:cNvGrpSpPr/>
            <p:nvPr/>
          </p:nvGrpSpPr>
          <p:grpSpPr>
            <a:xfrm>
              <a:off x="900129" y="2836568"/>
              <a:ext cx="185994" cy="574783"/>
              <a:chOff x="870099" y="2590855"/>
              <a:chExt cx="216024" cy="734343"/>
            </a:xfrm>
          </p:grpSpPr>
          <p:sp>
            <p:nvSpPr>
              <p:cNvPr id="1122" name="Google Shape;1122;p34"/>
              <p:cNvSpPr/>
              <p:nvPr/>
            </p:nvSpPr>
            <p:spPr>
              <a:xfrm>
                <a:off x="870099" y="2590855"/>
                <a:ext cx="216024" cy="734343"/>
              </a:xfrm>
              <a:prstGeom prst="downArrow">
                <a:avLst>
                  <a:gd fmla="val 50000" name="adj1"/>
                  <a:gd fmla="val 50000" name="adj2"/>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3" name="Google Shape;1123;p34"/>
              <p:cNvSpPr/>
              <p:nvPr/>
            </p:nvSpPr>
            <p:spPr>
              <a:xfrm>
                <a:off x="870099" y="2838698"/>
                <a:ext cx="216024" cy="216024"/>
              </a:xfrm>
              <a:prstGeom prst="ellipse">
                <a:avLst/>
              </a:prstGeom>
              <a:solidFill>
                <a:schemeClr val="lt1"/>
              </a:solidFill>
              <a:ln cap="flat" cmpd="sng" w="76200">
                <a:solidFill>
                  <a:srgbClr val="9CC2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24" name="Google Shape;1124;p34"/>
            <p:cNvGrpSpPr/>
            <p:nvPr/>
          </p:nvGrpSpPr>
          <p:grpSpPr>
            <a:xfrm>
              <a:off x="900129" y="3449218"/>
              <a:ext cx="185994" cy="574783"/>
              <a:chOff x="870099" y="3336886"/>
              <a:chExt cx="216024" cy="734343"/>
            </a:xfrm>
          </p:grpSpPr>
          <p:sp>
            <p:nvSpPr>
              <p:cNvPr id="1125" name="Google Shape;1125;p34"/>
              <p:cNvSpPr/>
              <p:nvPr/>
            </p:nvSpPr>
            <p:spPr>
              <a:xfrm>
                <a:off x="870099" y="3336886"/>
                <a:ext cx="216024" cy="734343"/>
              </a:xfrm>
              <a:prstGeom prst="downArrow">
                <a:avLst>
                  <a:gd fmla="val 50000" name="adj1"/>
                  <a:gd fmla="val 50000" name="adj2"/>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6" name="Google Shape;1126;p34"/>
              <p:cNvSpPr/>
              <p:nvPr/>
            </p:nvSpPr>
            <p:spPr>
              <a:xfrm>
                <a:off x="870099" y="3554012"/>
                <a:ext cx="216024" cy="216024"/>
              </a:xfrm>
              <a:prstGeom prst="ellipse">
                <a:avLst/>
              </a:prstGeom>
              <a:solidFill>
                <a:schemeClr val="lt1"/>
              </a:solidFill>
              <a:ln cap="flat" cmpd="sng" w="762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27" name="Google Shape;1127;p34"/>
            <p:cNvGrpSpPr/>
            <p:nvPr/>
          </p:nvGrpSpPr>
          <p:grpSpPr>
            <a:xfrm>
              <a:off x="900129" y="4098947"/>
              <a:ext cx="185994" cy="574783"/>
              <a:chOff x="870099" y="4082917"/>
              <a:chExt cx="216024" cy="734343"/>
            </a:xfrm>
          </p:grpSpPr>
          <p:sp>
            <p:nvSpPr>
              <p:cNvPr id="1128" name="Google Shape;1128;p34"/>
              <p:cNvSpPr/>
              <p:nvPr/>
            </p:nvSpPr>
            <p:spPr>
              <a:xfrm>
                <a:off x="870099" y="4082917"/>
                <a:ext cx="216024" cy="734343"/>
              </a:xfrm>
              <a:prstGeom prst="downArrow">
                <a:avLst>
                  <a:gd fmla="val 50000" name="adj1"/>
                  <a:gd fmla="val 50000" name="adj2"/>
                </a:avLst>
              </a:prstGeom>
              <a:solidFill>
                <a:srgbClr val="FF7C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9" name="Google Shape;1129;p34"/>
              <p:cNvSpPr/>
              <p:nvPr/>
            </p:nvSpPr>
            <p:spPr>
              <a:xfrm>
                <a:off x="870099" y="4342076"/>
                <a:ext cx="216024" cy="216024"/>
              </a:xfrm>
              <a:prstGeom prst="ellipse">
                <a:avLst/>
              </a:prstGeom>
              <a:solidFill>
                <a:schemeClr val="lt1"/>
              </a:solidFill>
              <a:ln cap="flat" cmpd="sng" w="76200">
                <a:solidFill>
                  <a:srgbClr val="FF7C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30" name="Google Shape;1130;p34"/>
            <p:cNvGrpSpPr/>
            <p:nvPr/>
          </p:nvGrpSpPr>
          <p:grpSpPr>
            <a:xfrm>
              <a:off x="900129" y="4750007"/>
              <a:ext cx="185994" cy="574783"/>
              <a:chOff x="870099" y="4828948"/>
              <a:chExt cx="216024" cy="734343"/>
            </a:xfrm>
          </p:grpSpPr>
          <p:sp>
            <p:nvSpPr>
              <p:cNvPr id="1131" name="Google Shape;1131;p34"/>
              <p:cNvSpPr/>
              <p:nvPr/>
            </p:nvSpPr>
            <p:spPr>
              <a:xfrm>
                <a:off x="870099" y="4828948"/>
                <a:ext cx="216024" cy="734343"/>
              </a:xfrm>
              <a:prstGeom prst="downArrow">
                <a:avLst>
                  <a:gd fmla="val 50000" name="adj1"/>
                  <a:gd fmla="val 50000" name="adj2"/>
                </a:avLst>
              </a:prstGeom>
              <a:solidFill>
                <a:srgbClr val="FF99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2" name="Google Shape;1132;p34"/>
              <p:cNvSpPr/>
              <p:nvPr/>
            </p:nvSpPr>
            <p:spPr>
              <a:xfrm>
                <a:off x="870099" y="5088107"/>
                <a:ext cx="216024" cy="216024"/>
              </a:xfrm>
              <a:prstGeom prst="ellipse">
                <a:avLst/>
              </a:prstGeom>
              <a:solidFill>
                <a:schemeClr val="lt1"/>
              </a:solidFill>
              <a:ln cap="flat" cmpd="sng" w="76200">
                <a:solidFill>
                  <a:srgbClr val="FF99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33" name="Google Shape;1133;p34"/>
            <p:cNvGrpSpPr/>
            <p:nvPr/>
          </p:nvGrpSpPr>
          <p:grpSpPr>
            <a:xfrm>
              <a:off x="900129" y="5401067"/>
              <a:ext cx="185994" cy="574783"/>
              <a:chOff x="900129" y="5531606"/>
              <a:chExt cx="185994" cy="574783"/>
            </a:xfrm>
          </p:grpSpPr>
          <p:sp>
            <p:nvSpPr>
              <p:cNvPr id="1134" name="Google Shape;1134;p34"/>
              <p:cNvSpPr/>
              <p:nvPr/>
            </p:nvSpPr>
            <p:spPr>
              <a:xfrm>
                <a:off x="900129" y="5531606"/>
                <a:ext cx="185994" cy="574783"/>
              </a:xfrm>
              <a:prstGeom prst="downArrow">
                <a:avLst>
                  <a:gd fmla="val 50000" name="adj1"/>
                  <a:gd fmla="val 50000" name="adj2"/>
                </a:avLst>
              </a:prstGeom>
              <a:solidFill>
                <a:srgbClr val="00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5" name="Google Shape;1135;p34"/>
              <p:cNvSpPr/>
              <p:nvPr/>
            </p:nvSpPr>
            <p:spPr>
              <a:xfrm>
                <a:off x="900129" y="5734455"/>
                <a:ext cx="185994" cy="169085"/>
              </a:xfrm>
              <a:prstGeom prst="ellipse">
                <a:avLst/>
              </a:prstGeom>
              <a:solidFill>
                <a:schemeClr val="lt1"/>
              </a:solidFill>
              <a:ln cap="flat" cmpd="sng" w="76200">
                <a:solidFill>
                  <a:srgbClr val="0099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36" name="Google Shape;1136;p34"/>
            <p:cNvSpPr/>
            <p:nvPr/>
          </p:nvSpPr>
          <p:spPr>
            <a:xfrm>
              <a:off x="1247108" y="2189545"/>
              <a:ext cx="6368600"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9999FF"/>
                  </a:solidFill>
                  <a:latin typeface="Arial"/>
                  <a:ea typeface="Arial"/>
                  <a:cs typeface="Arial"/>
                  <a:sym typeface="Arial"/>
                </a:rPr>
                <a:t>01. </a:t>
              </a:r>
              <a:r>
                <a:rPr lang="en-US" sz="1400">
                  <a:solidFill>
                    <a:schemeClr val="dk1"/>
                  </a:solidFill>
                  <a:latin typeface="Arial"/>
                  <a:ea typeface="Arial"/>
                  <a:cs typeface="Arial"/>
                  <a:sym typeface="Arial"/>
                </a:rPr>
                <a:t>Tìm hiểu doanh nghiệp và xác định vấn đề</a:t>
              </a:r>
              <a:endParaRPr sz="1400">
                <a:solidFill>
                  <a:schemeClr val="dk1"/>
                </a:solidFill>
                <a:latin typeface="Arial"/>
                <a:ea typeface="Arial"/>
                <a:cs typeface="Arial"/>
                <a:sym typeface="Arial"/>
              </a:endParaRPr>
            </a:p>
          </p:txBody>
        </p:sp>
        <p:sp>
          <p:nvSpPr>
            <p:cNvPr id="1137" name="Google Shape;1137;p34"/>
            <p:cNvSpPr/>
            <p:nvPr/>
          </p:nvSpPr>
          <p:spPr>
            <a:xfrm>
              <a:off x="1247108" y="2867755"/>
              <a:ext cx="6368600"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9CC2E5"/>
                  </a:solidFill>
                  <a:latin typeface="Arial"/>
                  <a:ea typeface="Arial"/>
                  <a:cs typeface="Arial"/>
                  <a:sym typeface="Arial"/>
                </a:rPr>
                <a:t>02. </a:t>
              </a:r>
              <a:r>
                <a:rPr lang="en-US" sz="1400">
                  <a:solidFill>
                    <a:schemeClr val="dk1"/>
                  </a:solidFill>
                  <a:latin typeface="Arial"/>
                  <a:ea typeface="Arial"/>
                  <a:cs typeface="Arial"/>
                  <a:sym typeface="Arial"/>
                </a:rPr>
                <a:t>Thu thập dữ liệu</a:t>
              </a:r>
              <a:endParaRPr sz="1400">
                <a:solidFill>
                  <a:schemeClr val="dk1"/>
                </a:solidFill>
                <a:latin typeface="Arial"/>
                <a:ea typeface="Arial"/>
                <a:cs typeface="Arial"/>
                <a:sym typeface="Arial"/>
              </a:endParaRPr>
            </a:p>
          </p:txBody>
        </p:sp>
        <p:sp>
          <p:nvSpPr>
            <p:cNvPr id="1138" name="Google Shape;1138;p34"/>
            <p:cNvSpPr/>
            <p:nvPr/>
          </p:nvSpPr>
          <p:spPr>
            <a:xfrm>
              <a:off x="1247108" y="3507753"/>
              <a:ext cx="6368600"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2E75B5"/>
                  </a:solidFill>
                  <a:latin typeface="Arial"/>
                  <a:ea typeface="Arial"/>
                  <a:cs typeface="Arial"/>
                  <a:sym typeface="Arial"/>
                </a:rPr>
                <a:t>03. </a:t>
              </a:r>
              <a:r>
                <a:rPr lang="en-US" sz="1400">
                  <a:solidFill>
                    <a:schemeClr val="dk1"/>
                  </a:solidFill>
                  <a:latin typeface="Arial"/>
                  <a:ea typeface="Arial"/>
                  <a:cs typeface="Arial"/>
                  <a:sym typeface="Arial"/>
                </a:rPr>
                <a:t>Xử lý trước và tìm kiếm dữ liệu</a:t>
              </a:r>
              <a:endParaRPr sz="1400">
                <a:solidFill>
                  <a:schemeClr val="dk1"/>
                </a:solidFill>
                <a:latin typeface="Arial"/>
                <a:ea typeface="Arial"/>
                <a:cs typeface="Arial"/>
                <a:sym typeface="Arial"/>
              </a:endParaRPr>
            </a:p>
          </p:txBody>
        </p:sp>
        <p:sp>
          <p:nvSpPr>
            <p:cNvPr id="1139" name="Google Shape;1139;p34"/>
            <p:cNvSpPr/>
            <p:nvPr/>
          </p:nvSpPr>
          <p:spPr>
            <a:xfrm>
              <a:off x="1247108" y="4224175"/>
              <a:ext cx="6368600"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FF7C80"/>
                  </a:solidFill>
                  <a:latin typeface="Arial"/>
                  <a:ea typeface="Arial"/>
                  <a:cs typeface="Arial"/>
                  <a:sym typeface="Arial"/>
                </a:rPr>
                <a:t>04. </a:t>
              </a:r>
              <a:r>
                <a:rPr lang="en-US" sz="1400">
                  <a:solidFill>
                    <a:schemeClr val="dk1"/>
                  </a:solidFill>
                  <a:latin typeface="Arial"/>
                  <a:ea typeface="Arial"/>
                  <a:cs typeface="Arial"/>
                  <a:sym typeface="Arial"/>
                </a:rPr>
                <a:t>Dữ liệu cho tập huấn mô hình</a:t>
              </a:r>
              <a:endParaRPr sz="1400">
                <a:solidFill>
                  <a:schemeClr val="dk1"/>
                </a:solidFill>
                <a:latin typeface="Arial"/>
                <a:ea typeface="Arial"/>
                <a:cs typeface="Arial"/>
                <a:sym typeface="Arial"/>
              </a:endParaRPr>
            </a:p>
          </p:txBody>
        </p:sp>
        <p:sp>
          <p:nvSpPr>
            <p:cNvPr id="1140" name="Google Shape;1140;p34"/>
            <p:cNvSpPr/>
            <p:nvPr/>
          </p:nvSpPr>
          <p:spPr>
            <a:xfrm>
              <a:off x="1247108" y="4902385"/>
              <a:ext cx="6368600"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FF9933"/>
                  </a:solidFill>
                  <a:latin typeface="Arial"/>
                  <a:ea typeface="Arial"/>
                  <a:cs typeface="Arial"/>
                  <a:sym typeface="Arial"/>
                </a:rPr>
                <a:t>05. </a:t>
              </a:r>
              <a:r>
                <a:rPr lang="en-US" sz="1400">
                  <a:solidFill>
                    <a:schemeClr val="dk1"/>
                  </a:solidFill>
                  <a:latin typeface="Arial"/>
                  <a:ea typeface="Arial"/>
                  <a:cs typeface="Arial"/>
                  <a:sym typeface="Arial"/>
                </a:rPr>
                <a:t>Đánh giá hoạt động của mô hình</a:t>
              </a:r>
              <a:endParaRPr sz="1400">
                <a:solidFill>
                  <a:schemeClr val="dk1"/>
                </a:solidFill>
                <a:latin typeface="Arial"/>
                <a:ea typeface="Arial"/>
                <a:cs typeface="Arial"/>
                <a:sym typeface="Arial"/>
              </a:endParaRPr>
            </a:p>
          </p:txBody>
        </p:sp>
        <p:sp>
          <p:nvSpPr>
            <p:cNvPr id="1141" name="Google Shape;1141;p34"/>
            <p:cNvSpPr/>
            <p:nvPr/>
          </p:nvSpPr>
          <p:spPr>
            <a:xfrm>
              <a:off x="1247108" y="5580594"/>
              <a:ext cx="6368600"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009999"/>
                  </a:solidFill>
                  <a:latin typeface="Arial"/>
                  <a:ea typeface="Arial"/>
                  <a:cs typeface="Arial"/>
                  <a:sym typeface="Arial"/>
                </a:rPr>
                <a:t>06. </a:t>
              </a:r>
              <a:r>
                <a:rPr lang="en-US" sz="1400">
                  <a:solidFill>
                    <a:schemeClr val="dk1"/>
                  </a:solidFill>
                  <a:latin typeface="Arial"/>
                  <a:ea typeface="Arial"/>
                  <a:cs typeface="Arial"/>
                  <a:sym typeface="Arial"/>
                </a:rPr>
                <a:t>Cải thiện hoạt động của mô hình và tính ứng dụng trên thị trường</a:t>
              </a:r>
              <a:endParaRPr sz="1400">
                <a:solidFill>
                  <a:schemeClr val="dk1"/>
                </a:solidFill>
                <a:latin typeface="Arial"/>
                <a:ea typeface="Arial"/>
                <a:cs typeface="Arial"/>
                <a:sym typeface="Arial"/>
              </a:endParaRPr>
            </a:p>
          </p:txBody>
        </p:sp>
      </p:grpSp>
      <p:sp>
        <p:nvSpPr>
          <p:cNvPr id="1142" name="Google Shape;1142;p34"/>
          <p:cNvSpPr/>
          <p:nvPr/>
        </p:nvSpPr>
        <p:spPr>
          <a:xfrm>
            <a:off x="449998" y="1375101"/>
            <a:ext cx="9004986"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200">
                <a:solidFill>
                  <a:srgbClr val="0C0C0C"/>
                </a:solidFill>
                <a:latin typeface="Arial"/>
                <a:ea typeface="Arial"/>
                <a:cs typeface="Arial"/>
                <a:sym typeface="Arial"/>
              </a:rPr>
              <a:t>Phân tích dữ liệu dựa trên học máy: Kế hoạch và quy trình</a:t>
            </a:r>
            <a:endParaRPr b="1" sz="2200">
              <a:solidFill>
                <a:srgbClr val="0C0C0C"/>
              </a:solidFill>
              <a:latin typeface="Arial"/>
              <a:ea typeface="Arial"/>
              <a:cs typeface="Arial"/>
              <a:sym typeface="Arial"/>
            </a:endParaRPr>
          </a:p>
        </p:txBody>
      </p:sp>
      <p:sp>
        <p:nvSpPr>
          <p:cNvPr id="1143" name="Google Shape;1143;p34"/>
          <p:cNvSpPr/>
          <p:nvPr/>
        </p:nvSpPr>
        <p:spPr>
          <a:xfrm>
            <a:off x="558924" y="186130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Khi thực hiện phân tích dữ liệu dựa trên học máy, quy trình sau đây thường được tuân theo.</a:t>
            </a:r>
            <a:endParaRPr sz="14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grpSp>
        <p:nvGrpSpPr>
          <p:cNvPr id="1149" name="Google Shape;1149;p35"/>
          <p:cNvGrpSpPr/>
          <p:nvPr/>
        </p:nvGrpSpPr>
        <p:grpSpPr>
          <a:xfrm>
            <a:off x="450000" y="450000"/>
            <a:ext cx="9018000" cy="276999"/>
            <a:chOff x="450000" y="450000"/>
            <a:chExt cx="9018000" cy="276999"/>
          </a:xfrm>
        </p:grpSpPr>
        <p:sp>
          <p:nvSpPr>
            <p:cNvPr id="1150" name="Google Shape;1150;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1.6. Quy trình phân tích dữ liệu dựa trên học máy</a:t>
              </a:r>
              <a:endParaRPr b="1" sz="1800">
                <a:solidFill>
                  <a:schemeClr val="lt1"/>
                </a:solidFill>
                <a:latin typeface="Arial"/>
                <a:ea typeface="Arial"/>
                <a:cs typeface="Arial"/>
                <a:sym typeface="Arial"/>
              </a:endParaRPr>
            </a:p>
          </p:txBody>
        </p:sp>
        <p:sp>
          <p:nvSpPr>
            <p:cNvPr id="1151" name="Google Shape;1151;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152" name="Google Shape;1152;p35"/>
          <p:cNvGrpSpPr/>
          <p:nvPr/>
        </p:nvGrpSpPr>
        <p:grpSpPr>
          <a:xfrm>
            <a:off x="661019" y="1371428"/>
            <a:ext cx="151796" cy="516008"/>
            <a:chOff x="577891" y="1266449"/>
            <a:chExt cx="216024" cy="734343"/>
          </a:xfrm>
        </p:grpSpPr>
        <p:sp>
          <p:nvSpPr>
            <p:cNvPr id="1153" name="Google Shape;1153;p35"/>
            <p:cNvSpPr/>
            <p:nvPr/>
          </p:nvSpPr>
          <p:spPr>
            <a:xfrm>
              <a:off x="577891" y="1266449"/>
              <a:ext cx="216024" cy="734343"/>
            </a:xfrm>
            <a:prstGeom prst="downArrow">
              <a:avLst>
                <a:gd fmla="val 50000" name="adj1"/>
                <a:gd fmla="val 50000" name="adj2"/>
              </a:avLst>
            </a:prstGeom>
            <a:solidFill>
              <a:srgbClr val="999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4" name="Google Shape;1154;p35"/>
            <p:cNvSpPr/>
            <p:nvPr/>
          </p:nvSpPr>
          <p:spPr>
            <a:xfrm>
              <a:off x="577891" y="1525608"/>
              <a:ext cx="216024" cy="216024"/>
            </a:xfrm>
            <a:prstGeom prst="ellipse">
              <a:avLst/>
            </a:prstGeom>
            <a:solidFill>
              <a:schemeClr val="lt1"/>
            </a:solidFill>
            <a:ln cap="flat" cmpd="sng" w="76200">
              <a:solidFill>
                <a:srgbClr val="9999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55" name="Google Shape;1155;p35"/>
          <p:cNvSpPr/>
          <p:nvPr/>
        </p:nvSpPr>
        <p:spPr>
          <a:xfrm>
            <a:off x="954900" y="1422417"/>
            <a:ext cx="5580688"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9999FF"/>
                </a:solidFill>
                <a:latin typeface="Arial"/>
                <a:ea typeface="Arial"/>
                <a:cs typeface="Arial"/>
                <a:sym typeface="Arial"/>
              </a:rPr>
              <a:t>01. </a:t>
            </a:r>
            <a:r>
              <a:rPr lang="en-US" sz="1400">
                <a:solidFill>
                  <a:schemeClr val="dk1"/>
                </a:solidFill>
                <a:latin typeface="Arial"/>
                <a:ea typeface="Arial"/>
                <a:cs typeface="Arial"/>
                <a:sym typeface="Arial"/>
              </a:rPr>
              <a:t>Tìm hiểu doanh nghiệp và xác định vấn đề</a:t>
            </a:r>
            <a:endParaRPr sz="1400">
              <a:solidFill>
                <a:schemeClr val="dk1"/>
              </a:solidFill>
              <a:latin typeface="Arial"/>
              <a:ea typeface="Arial"/>
              <a:cs typeface="Arial"/>
              <a:sym typeface="Arial"/>
            </a:endParaRPr>
          </a:p>
        </p:txBody>
      </p:sp>
      <p:sp>
        <p:nvSpPr>
          <p:cNvPr id="1156" name="Google Shape;1156;p35"/>
          <p:cNvSpPr/>
          <p:nvPr/>
        </p:nvSpPr>
        <p:spPr>
          <a:xfrm>
            <a:off x="702940" y="1916832"/>
            <a:ext cx="8632825" cy="155091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Ưu tiên hàng đầu trong phân tích dữ liệu dựa trên máy học là </a:t>
            </a:r>
            <a:r>
              <a:rPr b="1" lang="en-US" sz="1300">
                <a:solidFill>
                  <a:srgbClr val="1429A0"/>
                </a:solidFill>
                <a:latin typeface="Arial"/>
                <a:ea typeface="Arial"/>
                <a:cs typeface="Arial"/>
                <a:sym typeface="Arial"/>
              </a:rPr>
              <a:t>xác định vấn đề cần giải quyết</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định vấn đề bằng cách lặp lại quá trình tìm hiểu vấn đề mà bạn đang cố gắng giải quyết, hiểu lĩnh vực kinh doanh và nắm bắt các khái niệm của vấn đề. Thông qua việc liên tục xác định lại vấn đề và tìm giải pháp, sự hiểu biết của bạn về mục đích cụ thể và dữ liệu cần thiết sẽ trở nên rõ ràng.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Ngoài ra, trong quá trình xác định vấn đề và động não tìm các loại dữ liệu cần thiết</a:t>
            </a:r>
            <a:r>
              <a:rPr b="1" lang="en-US" sz="1300">
                <a:solidFill>
                  <a:srgbClr val="1429A0"/>
                </a:solidFill>
                <a:latin typeface="Arial"/>
                <a:ea typeface="Arial"/>
                <a:cs typeface="Arial"/>
                <a:sym typeface="Arial"/>
              </a:rPr>
              <a:t>, nó tự nhiên dẫn đến một quy trình ra quyết định dự kiến về việc áp dụng các kỹ thuật máy học nào</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pic>
        <p:nvPicPr>
          <p:cNvPr id="1157" name="Google Shape;1157;p35"/>
          <p:cNvPicPr preferRelativeResize="0"/>
          <p:nvPr/>
        </p:nvPicPr>
        <p:blipFill rotWithShape="1">
          <a:blip r:embed="rId3">
            <a:alphaModFix/>
          </a:blip>
          <a:srcRect b="0" l="0" r="0" t="0"/>
          <a:stretch/>
        </p:blipFill>
        <p:spPr>
          <a:xfrm>
            <a:off x="3988995" y="3861048"/>
            <a:ext cx="1707236" cy="21645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grpSp>
        <p:nvGrpSpPr>
          <p:cNvPr id="1163" name="Google Shape;1163;p36"/>
          <p:cNvGrpSpPr/>
          <p:nvPr/>
        </p:nvGrpSpPr>
        <p:grpSpPr>
          <a:xfrm>
            <a:off x="450000" y="450000"/>
            <a:ext cx="9018000" cy="276999"/>
            <a:chOff x="450000" y="450000"/>
            <a:chExt cx="9018000" cy="276999"/>
          </a:xfrm>
        </p:grpSpPr>
        <p:sp>
          <p:nvSpPr>
            <p:cNvPr id="1164" name="Google Shape;1164;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1.6. Quy trình phân tích dữ liệu dựa trên học máy</a:t>
              </a:r>
              <a:endParaRPr b="1" sz="1800">
                <a:solidFill>
                  <a:schemeClr val="lt1"/>
                </a:solidFill>
                <a:latin typeface="Arial"/>
                <a:ea typeface="Arial"/>
                <a:cs typeface="Arial"/>
                <a:sym typeface="Arial"/>
              </a:endParaRPr>
            </a:p>
          </p:txBody>
        </p:sp>
        <p:sp>
          <p:nvSpPr>
            <p:cNvPr id="1165" name="Google Shape;1165;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166" name="Google Shape;1166;p36"/>
          <p:cNvSpPr/>
          <p:nvPr/>
        </p:nvSpPr>
        <p:spPr>
          <a:xfrm>
            <a:off x="954900" y="1422417"/>
            <a:ext cx="3780488"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9CC2E5"/>
                </a:solidFill>
                <a:latin typeface="Arial"/>
                <a:ea typeface="Arial"/>
                <a:cs typeface="Arial"/>
                <a:sym typeface="Arial"/>
              </a:rPr>
              <a:t>02. </a:t>
            </a:r>
            <a:r>
              <a:rPr lang="en-US" sz="1400">
                <a:solidFill>
                  <a:schemeClr val="dk1"/>
                </a:solidFill>
                <a:latin typeface="Arial"/>
                <a:ea typeface="Arial"/>
                <a:cs typeface="Arial"/>
                <a:sym typeface="Arial"/>
              </a:rPr>
              <a:t>Thu thập dữ liệu</a:t>
            </a:r>
            <a:endParaRPr sz="1400">
              <a:solidFill>
                <a:schemeClr val="dk1"/>
              </a:solidFill>
              <a:latin typeface="Arial"/>
              <a:ea typeface="Arial"/>
              <a:cs typeface="Arial"/>
              <a:sym typeface="Arial"/>
            </a:endParaRPr>
          </a:p>
        </p:txBody>
      </p:sp>
      <p:sp>
        <p:nvSpPr>
          <p:cNvPr id="1167" name="Google Shape;1167;p36"/>
          <p:cNvSpPr/>
          <p:nvPr/>
        </p:nvSpPr>
        <p:spPr>
          <a:xfrm>
            <a:off x="702941" y="1916832"/>
            <a:ext cx="5184576" cy="255119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vấn đề phân tích rõ ràng thì phải </a:t>
            </a:r>
            <a:r>
              <a:rPr b="1" lang="en-US" sz="1300">
                <a:solidFill>
                  <a:srgbClr val="1429A0"/>
                </a:solidFill>
                <a:latin typeface="Arial"/>
                <a:ea typeface="Arial"/>
                <a:cs typeface="Arial"/>
                <a:sym typeface="Arial"/>
              </a:rPr>
              <a:t>thu thập các dữ liệu cần thiết cho việc phân tích</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dữ liệu đã được cung cấp, bạn có thể nghĩ ngay đến cách phân tích phù hợp, nhưng ngay cả trong những trường hợp đó, dữ liệu bổ sung có thể được tạo ra, vì vậy việc thu thập dữ liệu cần thiết luôn là yếu tố được xem xét để phân tích phù hợp.</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thường, việc trích xuất dữ liệu từ kho lưu trữ dữ liệu nội bộ (kho dữ liệu hoặc siêu thị dữ liệu) thông qua SQL hoặc từ nền tảng dữ liệu lớn dựa trên Hadoop, nhưng trong một số trường hợp, dữ liệu bên ngoài có thể được yêu cầu, vì vậy có thể cần phải thu thập dữ liệu thông qua quét web hoặc API.</a:t>
            </a:r>
            <a:endParaRPr sz="1300">
              <a:solidFill>
                <a:srgbClr val="262626"/>
              </a:solidFill>
              <a:latin typeface="Arial"/>
              <a:ea typeface="Arial"/>
              <a:cs typeface="Arial"/>
              <a:sym typeface="Arial"/>
            </a:endParaRPr>
          </a:p>
        </p:txBody>
      </p:sp>
      <p:grpSp>
        <p:nvGrpSpPr>
          <p:cNvPr id="1168" name="Google Shape;1168;p36"/>
          <p:cNvGrpSpPr/>
          <p:nvPr/>
        </p:nvGrpSpPr>
        <p:grpSpPr>
          <a:xfrm>
            <a:off x="6158798" y="1844822"/>
            <a:ext cx="3076428" cy="4332030"/>
            <a:chOff x="6391572" y="2014256"/>
            <a:chExt cx="3076428" cy="4332030"/>
          </a:xfrm>
        </p:grpSpPr>
        <p:sp>
          <p:nvSpPr>
            <p:cNvPr id="1169" name="Google Shape;1169;p36"/>
            <p:cNvSpPr/>
            <p:nvPr/>
          </p:nvSpPr>
          <p:spPr>
            <a:xfrm>
              <a:off x="6391572" y="2014256"/>
              <a:ext cx="3076428" cy="4332030"/>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70" name="Google Shape;1170;p36"/>
            <p:cNvGrpSpPr/>
            <p:nvPr/>
          </p:nvGrpSpPr>
          <p:grpSpPr>
            <a:xfrm>
              <a:off x="6588083" y="2130220"/>
              <a:ext cx="2653798" cy="4216066"/>
              <a:chOff x="6588083" y="2130220"/>
              <a:chExt cx="2653798" cy="4216066"/>
            </a:xfrm>
          </p:grpSpPr>
          <p:pic>
            <p:nvPicPr>
              <p:cNvPr id="1171" name="Google Shape;1171;p36"/>
              <p:cNvPicPr preferRelativeResize="0"/>
              <p:nvPr/>
            </p:nvPicPr>
            <p:blipFill rotWithShape="1">
              <a:blip r:embed="rId3">
                <a:alphaModFix/>
              </a:blip>
              <a:srcRect b="6442" l="3722" r="71431" t="16364"/>
              <a:stretch/>
            </p:blipFill>
            <p:spPr>
              <a:xfrm>
                <a:off x="7160483" y="2564904"/>
                <a:ext cx="2019378" cy="3781382"/>
              </a:xfrm>
              <a:prstGeom prst="rect">
                <a:avLst/>
              </a:prstGeom>
              <a:noFill/>
              <a:ln>
                <a:noFill/>
              </a:ln>
            </p:spPr>
          </p:pic>
          <p:sp>
            <p:nvSpPr>
              <p:cNvPr id="1172" name="Google Shape;1172;p36"/>
              <p:cNvSpPr/>
              <p:nvPr/>
            </p:nvSpPr>
            <p:spPr>
              <a:xfrm>
                <a:off x="6704429" y="2130220"/>
                <a:ext cx="1080000" cy="369332"/>
              </a:xfrm>
              <a:prstGeom prst="homePlate">
                <a:avLst>
                  <a:gd fmla="val 50000" name="adj"/>
                </a:avLst>
              </a:prstGeom>
              <a:solidFill>
                <a:srgbClr val="CDE6B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1200">
                    <a:solidFill>
                      <a:schemeClr val="dk1"/>
                    </a:solidFill>
                    <a:latin typeface="Arial"/>
                    <a:ea typeface="Arial"/>
                    <a:cs typeface="Arial"/>
                    <a:sym typeface="Arial"/>
                  </a:rPr>
                  <a:t>Nguồn dữ liệu</a:t>
                </a:r>
                <a:endParaRPr b="0" sz="1200">
                  <a:solidFill>
                    <a:schemeClr val="dk1"/>
                  </a:solidFill>
                  <a:latin typeface="Arial"/>
                  <a:ea typeface="Arial"/>
                  <a:cs typeface="Arial"/>
                  <a:sym typeface="Arial"/>
                </a:endParaRPr>
              </a:p>
            </p:txBody>
          </p:sp>
          <p:sp>
            <p:nvSpPr>
              <p:cNvPr id="1173" name="Google Shape;1173;p36"/>
              <p:cNvSpPr txBox="1"/>
              <p:nvPr/>
            </p:nvSpPr>
            <p:spPr>
              <a:xfrm>
                <a:off x="6596834" y="3007876"/>
                <a:ext cx="513054" cy="33855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Dữ liệu nội bộ</a:t>
                </a:r>
                <a:endParaRPr b="0" sz="1100">
                  <a:solidFill>
                    <a:schemeClr val="dk1"/>
                  </a:solidFill>
                  <a:latin typeface="Arial"/>
                  <a:ea typeface="Arial"/>
                  <a:cs typeface="Arial"/>
                  <a:sym typeface="Arial"/>
                </a:endParaRPr>
              </a:p>
            </p:txBody>
          </p:sp>
          <p:sp>
            <p:nvSpPr>
              <p:cNvPr id="1174" name="Google Shape;1174;p36"/>
              <p:cNvSpPr txBox="1"/>
              <p:nvPr/>
            </p:nvSpPr>
            <p:spPr>
              <a:xfrm>
                <a:off x="6588083" y="3989246"/>
                <a:ext cx="531524" cy="507831"/>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Dữ liệu bên ngoài</a:t>
                </a:r>
                <a:endParaRPr b="0" sz="1100">
                  <a:solidFill>
                    <a:schemeClr val="dk1"/>
                  </a:solidFill>
                  <a:latin typeface="Arial"/>
                  <a:ea typeface="Arial"/>
                  <a:cs typeface="Arial"/>
                  <a:sym typeface="Arial"/>
                </a:endParaRPr>
              </a:p>
            </p:txBody>
          </p:sp>
          <p:sp>
            <p:nvSpPr>
              <p:cNvPr id="1175" name="Google Shape;1175;p36"/>
              <p:cNvSpPr/>
              <p:nvPr/>
            </p:nvSpPr>
            <p:spPr>
              <a:xfrm>
                <a:off x="8629705" y="3386914"/>
                <a:ext cx="612176" cy="369332"/>
              </a:xfrm>
              <a:prstGeom prst="roundRect">
                <a:avLst>
                  <a:gd fmla="val 16667" name="adj"/>
                </a:avLst>
              </a:prstGeom>
              <a:solidFill>
                <a:srgbClr val="FFE5B8"/>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700">
                    <a:solidFill>
                      <a:schemeClr val="dk1"/>
                    </a:solidFill>
                    <a:latin typeface="Arial"/>
                    <a:ea typeface="Arial"/>
                    <a:cs typeface="Arial"/>
                    <a:sym typeface="Arial"/>
                  </a:rPr>
                  <a:t>Trình thu thập</a:t>
                </a:r>
                <a:endParaRPr b="0" sz="700">
                  <a:solidFill>
                    <a:schemeClr val="dk1"/>
                  </a:solidFill>
                  <a:latin typeface="Arial"/>
                  <a:ea typeface="Arial"/>
                  <a:cs typeface="Arial"/>
                  <a:sym typeface="Arial"/>
                </a:endParaRPr>
              </a:p>
              <a:p>
                <a:pPr indent="0" lvl="0" marL="0" marR="0" rtl="0" algn="ctr">
                  <a:spcBef>
                    <a:spcPts val="0"/>
                  </a:spcBef>
                  <a:spcAft>
                    <a:spcPts val="0"/>
                  </a:spcAft>
                  <a:buNone/>
                </a:pPr>
                <a:r>
                  <a:rPr b="0" lang="en-US" sz="700">
                    <a:solidFill>
                      <a:schemeClr val="dk1"/>
                    </a:solidFill>
                    <a:latin typeface="Arial"/>
                    <a:ea typeface="Arial"/>
                    <a:cs typeface="Arial"/>
                    <a:sym typeface="Arial"/>
                  </a:rPr>
                  <a:t>nhật ký</a:t>
                </a:r>
                <a:endParaRPr b="0" sz="700">
                  <a:solidFill>
                    <a:schemeClr val="dk1"/>
                  </a:solidFill>
                  <a:latin typeface="Arial"/>
                  <a:ea typeface="Arial"/>
                  <a:cs typeface="Arial"/>
                  <a:sym typeface="Arial"/>
                </a:endParaRPr>
              </a:p>
            </p:txBody>
          </p:sp>
          <p:sp>
            <p:nvSpPr>
              <p:cNvPr id="1176" name="Google Shape;1176;p36"/>
              <p:cNvSpPr txBox="1"/>
              <p:nvPr/>
            </p:nvSpPr>
            <p:spPr>
              <a:xfrm>
                <a:off x="8607263" y="4551724"/>
                <a:ext cx="537006" cy="16927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Cảm biến</a:t>
                </a:r>
                <a:endParaRPr b="0" sz="1100">
                  <a:solidFill>
                    <a:schemeClr val="dk1"/>
                  </a:solidFill>
                  <a:latin typeface="Arial"/>
                  <a:ea typeface="Arial"/>
                  <a:cs typeface="Arial"/>
                  <a:sym typeface="Arial"/>
                </a:endParaRPr>
              </a:p>
            </p:txBody>
          </p:sp>
          <p:sp>
            <p:nvSpPr>
              <p:cNvPr id="1177" name="Google Shape;1177;p36"/>
              <p:cNvSpPr txBox="1"/>
              <p:nvPr/>
            </p:nvSpPr>
            <p:spPr>
              <a:xfrm>
                <a:off x="6596834" y="5321420"/>
                <a:ext cx="557845" cy="36933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200">
                    <a:solidFill>
                      <a:schemeClr val="dk1"/>
                    </a:solidFill>
                    <a:latin typeface="Arial"/>
                    <a:ea typeface="Arial"/>
                    <a:cs typeface="Arial"/>
                    <a:sym typeface="Arial"/>
                  </a:rPr>
                  <a:t>Phương </a:t>
                </a:r>
                <a:endParaRPr/>
              </a:p>
              <a:p>
                <a:pPr indent="0" lvl="0" marL="0" marR="0" rtl="0" algn="ctr">
                  <a:spcBef>
                    <a:spcPts val="0"/>
                  </a:spcBef>
                  <a:spcAft>
                    <a:spcPts val="0"/>
                  </a:spcAft>
                  <a:buNone/>
                </a:pPr>
                <a:r>
                  <a:rPr b="0" lang="en-US" sz="1200">
                    <a:solidFill>
                      <a:schemeClr val="dk1"/>
                    </a:solidFill>
                    <a:latin typeface="Arial"/>
                    <a:ea typeface="Arial"/>
                    <a:cs typeface="Arial"/>
                    <a:sym typeface="Arial"/>
                  </a:rPr>
                  <a:t>tiện</a:t>
                </a:r>
                <a:endParaRPr b="0" sz="1200">
                  <a:solidFill>
                    <a:schemeClr val="dk1"/>
                  </a:solidFill>
                  <a:latin typeface="Arial"/>
                  <a:ea typeface="Arial"/>
                  <a:cs typeface="Arial"/>
                  <a:sym typeface="Arial"/>
                </a:endParaRPr>
              </a:p>
            </p:txBody>
          </p:sp>
          <p:sp>
            <p:nvSpPr>
              <p:cNvPr id="1178" name="Google Shape;1178;p36"/>
              <p:cNvSpPr/>
              <p:nvPr/>
            </p:nvSpPr>
            <p:spPr>
              <a:xfrm>
                <a:off x="8161881" y="2130220"/>
                <a:ext cx="1080000" cy="369332"/>
              </a:xfrm>
              <a:prstGeom prst="homePlate">
                <a:avLst>
                  <a:gd fmla="val 50000" name="adj"/>
                </a:avLst>
              </a:prstGeom>
              <a:solidFill>
                <a:srgbClr val="CDE6B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1200">
                    <a:solidFill>
                      <a:schemeClr val="dk1"/>
                    </a:solidFill>
                    <a:latin typeface="Arial"/>
                    <a:ea typeface="Arial"/>
                    <a:cs typeface="Arial"/>
                    <a:sym typeface="Arial"/>
                  </a:rPr>
                  <a:t>Thu thập</a:t>
                </a:r>
                <a:endParaRPr b="0" sz="1200">
                  <a:solidFill>
                    <a:schemeClr val="dk1"/>
                  </a:solidFill>
                  <a:latin typeface="Arial"/>
                  <a:ea typeface="Arial"/>
                  <a:cs typeface="Arial"/>
                  <a:sym typeface="Arial"/>
                </a:endParaRPr>
              </a:p>
            </p:txBody>
          </p:sp>
          <p:sp>
            <p:nvSpPr>
              <p:cNvPr id="1179" name="Google Shape;1179;p36"/>
              <p:cNvSpPr txBox="1"/>
              <p:nvPr/>
            </p:nvSpPr>
            <p:spPr>
              <a:xfrm>
                <a:off x="8380321" y="2753261"/>
                <a:ext cx="227139" cy="39586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sz="1200">
                  <a:solidFill>
                    <a:schemeClr val="dk1"/>
                  </a:solidFill>
                  <a:latin typeface="Arial"/>
                  <a:ea typeface="Arial"/>
                  <a:cs typeface="Arial"/>
                  <a:sym typeface="Arial"/>
                </a:endParaRPr>
              </a:p>
            </p:txBody>
          </p:sp>
          <p:sp>
            <p:nvSpPr>
              <p:cNvPr id="1180" name="Google Shape;1180;p36"/>
              <p:cNvSpPr txBox="1"/>
              <p:nvPr/>
            </p:nvSpPr>
            <p:spPr>
              <a:xfrm>
                <a:off x="8380321" y="3713203"/>
                <a:ext cx="227139" cy="39586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sz="1200">
                  <a:solidFill>
                    <a:schemeClr val="dk1"/>
                  </a:solidFill>
                  <a:latin typeface="Arial"/>
                  <a:ea typeface="Arial"/>
                  <a:cs typeface="Arial"/>
                  <a:sym typeface="Arial"/>
                </a:endParaRPr>
              </a:p>
            </p:txBody>
          </p:sp>
          <p:sp>
            <p:nvSpPr>
              <p:cNvPr id="1181" name="Google Shape;1181;p36"/>
              <p:cNvSpPr txBox="1"/>
              <p:nvPr/>
            </p:nvSpPr>
            <p:spPr>
              <a:xfrm>
                <a:off x="8080927" y="2899666"/>
                <a:ext cx="520976" cy="16927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Thủ công</a:t>
                </a:r>
                <a:endParaRPr b="0" sz="1100">
                  <a:solidFill>
                    <a:schemeClr val="dk1"/>
                  </a:solidFill>
                  <a:latin typeface="Arial"/>
                  <a:ea typeface="Arial"/>
                  <a:cs typeface="Arial"/>
                  <a:sym typeface="Arial"/>
                </a:endParaRPr>
              </a:p>
            </p:txBody>
          </p:sp>
          <p:sp>
            <p:nvSpPr>
              <p:cNvPr id="1182" name="Google Shape;1182;p36"/>
              <p:cNvSpPr txBox="1"/>
              <p:nvPr/>
            </p:nvSpPr>
            <p:spPr>
              <a:xfrm>
                <a:off x="8079453" y="3699772"/>
                <a:ext cx="477696" cy="16927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Tự động</a:t>
                </a:r>
                <a:endParaRPr b="0" sz="1100">
                  <a:solidFill>
                    <a:schemeClr val="dk1"/>
                  </a:solidFill>
                  <a:latin typeface="Arial"/>
                  <a:ea typeface="Arial"/>
                  <a:cs typeface="Arial"/>
                  <a:sym typeface="Arial"/>
                </a:endParaRPr>
              </a:p>
            </p:txBody>
          </p:sp>
          <p:sp>
            <p:nvSpPr>
              <p:cNvPr id="1183" name="Google Shape;1183;p36"/>
              <p:cNvSpPr/>
              <p:nvPr/>
            </p:nvSpPr>
            <p:spPr>
              <a:xfrm>
                <a:off x="8629705" y="3785012"/>
                <a:ext cx="612176" cy="332028"/>
              </a:xfrm>
              <a:prstGeom prst="roundRect">
                <a:avLst>
                  <a:gd fmla="val 16667" name="adj"/>
                </a:avLst>
              </a:prstGeom>
              <a:solidFill>
                <a:srgbClr val="92D5E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700">
                    <a:solidFill>
                      <a:schemeClr val="dk1"/>
                    </a:solidFill>
                    <a:latin typeface="Arial"/>
                    <a:ea typeface="Arial"/>
                    <a:cs typeface="Arial"/>
                    <a:sym typeface="Arial"/>
                  </a:rPr>
                  <a:t>Thu thập thông </a:t>
                </a:r>
                <a:endParaRPr/>
              </a:p>
              <a:p>
                <a:pPr indent="0" lvl="0" marL="0" marR="0" rtl="0" algn="ctr">
                  <a:spcBef>
                    <a:spcPts val="0"/>
                  </a:spcBef>
                  <a:spcAft>
                    <a:spcPts val="0"/>
                  </a:spcAft>
                  <a:buNone/>
                </a:pPr>
                <a:r>
                  <a:rPr b="0" lang="en-US" sz="700">
                    <a:solidFill>
                      <a:schemeClr val="dk1"/>
                    </a:solidFill>
                    <a:latin typeface="Arial"/>
                    <a:ea typeface="Arial"/>
                    <a:cs typeface="Arial"/>
                    <a:sym typeface="Arial"/>
                  </a:rPr>
                  <a:t>tin trên web</a:t>
                </a:r>
                <a:endParaRPr b="0" sz="700">
                  <a:solidFill>
                    <a:schemeClr val="dk1"/>
                  </a:solidFill>
                  <a:latin typeface="Arial"/>
                  <a:ea typeface="Arial"/>
                  <a:cs typeface="Arial"/>
                  <a:sym typeface="Arial"/>
                </a:endParaRPr>
              </a:p>
            </p:txBody>
          </p:sp>
        </p:grpSp>
      </p:grpSp>
      <p:grpSp>
        <p:nvGrpSpPr>
          <p:cNvPr id="1184" name="Google Shape;1184;p36"/>
          <p:cNvGrpSpPr/>
          <p:nvPr/>
        </p:nvGrpSpPr>
        <p:grpSpPr>
          <a:xfrm>
            <a:off x="661019" y="1371428"/>
            <a:ext cx="151796" cy="516008"/>
            <a:chOff x="661019" y="1371428"/>
            <a:chExt cx="151796" cy="516008"/>
          </a:xfrm>
        </p:grpSpPr>
        <p:sp>
          <p:nvSpPr>
            <p:cNvPr id="1185" name="Google Shape;1185;p36"/>
            <p:cNvSpPr/>
            <p:nvPr/>
          </p:nvSpPr>
          <p:spPr>
            <a:xfrm>
              <a:off x="661019" y="1371428"/>
              <a:ext cx="151796" cy="516008"/>
            </a:xfrm>
            <a:prstGeom prst="downArrow">
              <a:avLst>
                <a:gd fmla="val 50000" name="adj1"/>
                <a:gd fmla="val 50000" name="adj2"/>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6" name="Google Shape;1186;p36"/>
            <p:cNvSpPr/>
            <p:nvPr/>
          </p:nvSpPr>
          <p:spPr>
            <a:xfrm>
              <a:off x="661019" y="1553534"/>
              <a:ext cx="151796" cy="151796"/>
            </a:xfrm>
            <a:prstGeom prst="ellipse">
              <a:avLst/>
            </a:prstGeom>
            <a:solidFill>
              <a:schemeClr val="lt1"/>
            </a:solidFill>
            <a:ln cap="flat" cmpd="sng" w="76200">
              <a:solidFill>
                <a:srgbClr val="9DC3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grpSp>
        <p:nvGrpSpPr>
          <p:cNvPr id="1192" name="Google Shape;1192;p37"/>
          <p:cNvGrpSpPr/>
          <p:nvPr/>
        </p:nvGrpSpPr>
        <p:grpSpPr>
          <a:xfrm>
            <a:off x="450000" y="450000"/>
            <a:ext cx="9018000" cy="276999"/>
            <a:chOff x="450000" y="450000"/>
            <a:chExt cx="9018000" cy="276999"/>
          </a:xfrm>
        </p:grpSpPr>
        <p:sp>
          <p:nvSpPr>
            <p:cNvPr id="1193" name="Google Shape;1193;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1.6. Quy trình phân tích dữ liệu dựa trên học máy</a:t>
              </a:r>
              <a:endParaRPr b="1" sz="1800">
                <a:solidFill>
                  <a:schemeClr val="lt1"/>
                </a:solidFill>
                <a:latin typeface="Arial"/>
                <a:ea typeface="Arial"/>
                <a:cs typeface="Arial"/>
                <a:sym typeface="Arial"/>
              </a:endParaRPr>
            </a:p>
          </p:txBody>
        </p:sp>
        <p:sp>
          <p:nvSpPr>
            <p:cNvPr id="1194" name="Google Shape;1194;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195" name="Google Shape;1195;p37"/>
          <p:cNvSpPr/>
          <p:nvPr/>
        </p:nvSpPr>
        <p:spPr>
          <a:xfrm>
            <a:off x="954900" y="1422417"/>
            <a:ext cx="4356552"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2E75B5"/>
                </a:solidFill>
                <a:latin typeface="Arial"/>
                <a:ea typeface="Arial"/>
                <a:cs typeface="Arial"/>
                <a:sym typeface="Arial"/>
              </a:rPr>
              <a:t>03. </a:t>
            </a:r>
            <a:r>
              <a:rPr lang="en-US" sz="1400">
                <a:solidFill>
                  <a:schemeClr val="dk1"/>
                </a:solidFill>
                <a:latin typeface="Arial"/>
                <a:ea typeface="Arial"/>
                <a:cs typeface="Arial"/>
                <a:sym typeface="Arial"/>
              </a:rPr>
              <a:t>Xử lý trước và tìm kiếm dữ liệu</a:t>
            </a:r>
            <a:endParaRPr sz="1400">
              <a:solidFill>
                <a:schemeClr val="dk1"/>
              </a:solidFill>
              <a:latin typeface="Arial"/>
              <a:ea typeface="Arial"/>
              <a:cs typeface="Arial"/>
              <a:sym typeface="Arial"/>
            </a:endParaRPr>
          </a:p>
        </p:txBody>
      </p:sp>
      <p:sp>
        <p:nvSpPr>
          <p:cNvPr id="1196" name="Google Shape;1196;p37"/>
          <p:cNvSpPr/>
          <p:nvPr/>
        </p:nvSpPr>
        <p:spPr>
          <a:xfrm>
            <a:off x="702940" y="1916832"/>
            <a:ext cx="8632825" cy="144832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dữ liệu cần thiết được thu thập, dữ liệu sẽ được xử lý trước và chuyển đổi thành dạng phù hợp để áp dụng học máy. Chất lượng của kết quả phân tích dữ liệu dựa trên máy học phụ thuộc vào các kỹ thuật hoặc thuật toán được yêu cầu, nhưng các bước </a:t>
            </a:r>
            <a:r>
              <a:rPr b="1" lang="en-US" sz="1300">
                <a:solidFill>
                  <a:srgbClr val="1429A0"/>
                </a:solidFill>
                <a:latin typeface="Arial"/>
                <a:ea typeface="Arial"/>
                <a:cs typeface="Arial"/>
                <a:sym typeface="Arial"/>
              </a:rPr>
              <a:t>tiền xử lý, chuyển đổi và tìm kiếm dữ liệu là rất quan trọng vì chúng ảnh hưởng đến chất lượng của dữ liệu</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Trên thực tế, giống như hầu hết các phân tích, giai đoạn này có thể nói là giai đoạn tốn nhiều thời gian và công sức nhất trong các quy trình phân tích dữ liệu dựa trên máy học.</a:t>
            </a:r>
            <a:endParaRPr sz="1300">
              <a:solidFill>
                <a:srgbClr val="262626"/>
              </a:solidFill>
              <a:latin typeface="Arial"/>
              <a:ea typeface="Arial"/>
              <a:cs typeface="Arial"/>
              <a:sym typeface="Arial"/>
            </a:endParaRPr>
          </a:p>
        </p:txBody>
      </p:sp>
      <p:pic>
        <p:nvPicPr>
          <p:cNvPr id="1197" name="Google Shape;1197;p37"/>
          <p:cNvPicPr preferRelativeResize="0"/>
          <p:nvPr/>
        </p:nvPicPr>
        <p:blipFill rotWithShape="1">
          <a:blip r:embed="rId3">
            <a:alphaModFix/>
          </a:blip>
          <a:srcRect b="0" l="0" r="0" t="0"/>
          <a:stretch/>
        </p:blipFill>
        <p:spPr>
          <a:xfrm>
            <a:off x="2779385" y="3645024"/>
            <a:ext cx="4479934" cy="2477539"/>
          </a:xfrm>
          <a:prstGeom prst="rect">
            <a:avLst/>
          </a:prstGeom>
          <a:noFill/>
          <a:ln>
            <a:noFill/>
          </a:ln>
        </p:spPr>
      </p:pic>
      <p:grpSp>
        <p:nvGrpSpPr>
          <p:cNvPr id="1198" name="Google Shape;1198;p37"/>
          <p:cNvGrpSpPr/>
          <p:nvPr/>
        </p:nvGrpSpPr>
        <p:grpSpPr>
          <a:xfrm>
            <a:off x="661019" y="1371428"/>
            <a:ext cx="151796" cy="516008"/>
            <a:chOff x="577891" y="1266449"/>
            <a:chExt cx="216024" cy="734343"/>
          </a:xfrm>
        </p:grpSpPr>
        <p:sp>
          <p:nvSpPr>
            <p:cNvPr id="1199" name="Google Shape;1199;p37"/>
            <p:cNvSpPr/>
            <p:nvPr/>
          </p:nvSpPr>
          <p:spPr>
            <a:xfrm>
              <a:off x="577891" y="1266449"/>
              <a:ext cx="216024" cy="734343"/>
            </a:xfrm>
            <a:prstGeom prst="downArrow">
              <a:avLst>
                <a:gd fmla="val 50000" name="adj1"/>
                <a:gd fmla="val 50000" name="adj2"/>
              </a:avLst>
            </a:prstGeom>
            <a:solidFill>
              <a:srgbClr val="2E75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0" name="Google Shape;1200;p37"/>
            <p:cNvSpPr/>
            <p:nvPr/>
          </p:nvSpPr>
          <p:spPr>
            <a:xfrm>
              <a:off x="577891" y="1525608"/>
              <a:ext cx="216024" cy="216024"/>
            </a:xfrm>
            <a:prstGeom prst="ellipse">
              <a:avLst/>
            </a:prstGeom>
            <a:solidFill>
              <a:schemeClr val="lt1"/>
            </a:solidFill>
            <a:ln cap="flat" cmpd="sng" w="76200">
              <a:solidFill>
                <a:srgbClr val="2E75B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grpSp>
        <p:nvGrpSpPr>
          <p:cNvPr id="1206" name="Google Shape;1206;p38"/>
          <p:cNvGrpSpPr/>
          <p:nvPr/>
        </p:nvGrpSpPr>
        <p:grpSpPr>
          <a:xfrm>
            <a:off x="450000" y="450000"/>
            <a:ext cx="9018000" cy="276999"/>
            <a:chOff x="450000" y="450000"/>
            <a:chExt cx="9018000" cy="276999"/>
          </a:xfrm>
        </p:grpSpPr>
        <p:sp>
          <p:nvSpPr>
            <p:cNvPr id="1207" name="Google Shape;1207;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1.6. Quy trình phân tích dữ liệu dựa trên học máy</a:t>
              </a:r>
              <a:endParaRPr b="1" sz="1800">
                <a:solidFill>
                  <a:schemeClr val="lt1"/>
                </a:solidFill>
                <a:latin typeface="Arial"/>
                <a:ea typeface="Arial"/>
                <a:cs typeface="Arial"/>
                <a:sym typeface="Arial"/>
              </a:endParaRPr>
            </a:p>
          </p:txBody>
        </p:sp>
        <p:sp>
          <p:nvSpPr>
            <p:cNvPr id="1208" name="Google Shape;1208;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209" name="Google Shape;1209;p38"/>
          <p:cNvGrpSpPr/>
          <p:nvPr/>
        </p:nvGrpSpPr>
        <p:grpSpPr>
          <a:xfrm>
            <a:off x="963198" y="2200672"/>
            <a:ext cx="7987509" cy="3031165"/>
            <a:chOff x="845381" y="2131600"/>
            <a:chExt cx="7987509" cy="3031165"/>
          </a:xfrm>
        </p:grpSpPr>
        <p:grpSp>
          <p:nvGrpSpPr>
            <p:cNvPr id="1210" name="Google Shape;1210;p38"/>
            <p:cNvGrpSpPr/>
            <p:nvPr/>
          </p:nvGrpSpPr>
          <p:grpSpPr>
            <a:xfrm>
              <a:off x="845381" y="2131600"/>
              <a:ext cx="7987509" cy="3031165"/>
              <a:chOff x="1051509" y="3211720"/>
              <a:chExt cx="7987509" cy="3031165"/>
            </a:xfrm>
          </p:grpSpPr>
          <p:sp>
            <p:nvSpPr>
              <p:cNvPr id="1211" name="Google Shape;1211;p38"/>
              <p:cNvSpPr/>
              <p:nvPr/>
            </p:nvSpPr>
            <p:spPr>
              <a:xfrm>
                <a:off x="4219862" y="4004276"/>
                <a:ext cx="1657758" cy="1657758"/>
              </a:xfrm>
              <a:prstGeom prst="ellipse">
                <a:avLst/>
              </a:prstGeom>
              <a:solidFill>
                <a:srgbClr val="D8E2F3"/>
              </a:solidFill>
              <a:ln cap="flat" cmpd="sng" w="12700">
                <a:solidFill>
                  <a:srgbClr val="42719B"/>
                </a:solidFill>
                <a:prstDash val="solid"/>
                <a:miter lim="800000"/>
                <a:headEnd len="sm" w="sm" type="none"/>
                <a:tailEnd len="sm" w="sm" type="none"/>
              </a:ln>
            </p:spPr>
            <p:txBody>
              <a:bodyPr anchorCtr="0" anchor="ctr" bIns="36000" lIns="0" spcFirstLastPara="1" rIns="0" wrap="square" tIns="360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Chuyển đổi</a:t>
                </a:r>
                <a:endParaRPr b="1" sz="1300">
                  <a:solidFill>
                    <a:srgbClr val="262626"/>
                  </a:solidFill>
                  <a:latin typeface="Arial"/>
                  <a:ea typeface="Arial"/>
                  <a:cs typeface="Arial"/>
                  <a:sym typeface="Arial"/>
                </a:endParaRPr>
              </a:p>
              <a:p>
                <a:pPr indent="0" lvl="0" marL="0" marR="0" rtl="0" algn="ctr">
                  <a:spcBef>
                    <a:spcPts val="0"/>
                  </a:spcBef>
                  <a:spcAft>
                    <a:spcPts val="0"/>
                  </a:spcAft>
                  <a:buNone/>
                </a:pPr>
                <a:r>
                  <a:rPr b="1" lang="en-US" sz="1300">
                    <a:solidFill>
                      <a:srgbClr val="262626"/>
                    </a:solidFill>
                    <a:latin typeface="Arial"/>
                    <a:ea typeface="Arial"/>
                    <a:cs typeface="Arial"/>
                    <a:sym typeface="Arial"/>
                  </a:rPr>
                  <a:t>dữ liệu</a:t>
                </a:r>
                <a:endParaRPr b="1" sz="1300">
                  <a:solidFill>
                    <a:srgbClr val="262626"/>
                  </a:solidFill>
                  <a:latin typeface="Arial"/>
                  <a:ea typeface="Arial"/>
                  <a:cs typeface="Arial"/>
                  <a:sym typeface="Arial"/>
                </a:endParaRPr>
              </a:p>
            </p:txBody>
          </p:sp>
          <p:grpSp>
            <p:nvGrpSpPr>
              <p:cNvPr id="1212" name="Google Shape;1212;p38"/>
              <p:cNvGrpSpPr/>
              <p:nvPr/>
            </p:nvGrpSpPr>
            <p:grpSpPr>
              <a:xfrm>
                <a:off x="6466522" y="3211720"/>
                <a:ext cx="2572496" cy="3031165"/>
                <a:chOff x="6466522" y="3211720"/>
                <a:chExt cx="2572496" cy="3031165"/>
              </a:xfrm>
            </p:grpSpPr>
            <p:sp>
              <p:nvSpPr>
                <p:cNvPr id="1213" name="Google Shape;1213;p38"/>
                <p:cNvSpPr/>
                <p:nvPr/>
              </p:nvSpPr>
              <p:spPr>
                <a:xfrm>
                  <a:off x="6466522" y="3211720"/>
                  <a:ext cx="2572496" cy="1042035"/>
                </a:xfrm>
                <a:prstGeom prst="roundRect">
                  <a:avLst>
                    <a:gd fmla="val 10368" name="adj"/>
                  </a:avLst>
                </a:prstGeom>
                <a:solidFill>
                  <a:srgbClr val="FFF2CC"/>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Lấy mẫu</a:t>
                  </a:r>
                  <a:endParaRPr b="1" sz="1400">
                    <a:solidFill>
                      <a:srgbClr val="1429A0"/>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Lấy mẫu ngẫu nhiên</a:t>
                  </a:r>
                  <a:endParaRPr b="0" i="0" sz="1300" u="none" cap="none" strike="noStrike">
                    <a:solidFill>
                      <a:srgbClr val="262626"/>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Lấy mẫu phân tầng</a:t>
                  </a:r>
                  <a:endParaRPr b="0" i="0" sz="1300" u="none" cap="none" strike="noStrike">
                    <a:solidFill>
                      <a:srgbClr val="262626"/>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Lấy mẫu cụm</a:t>
                  </a:r>
                  <a:endParaRPr b="0" i="0" sz="1300" u="none" cap="none" strike="noStrike">
                    <a:solidFill>
                      <a:srgbClr val="262626"/>
                    </a:solidFill>
                    <a:latin typeface="Arial"/>
                    <a:ea typeface="Arial"/>
                    <a:cs typeface="Arial"/>
                    <a:sym typeface="Arial"/>
                  </a:endParaRPr>
                </a:p>
              </p:txBody>
            </p:sp>
            <p:sp>
              <p:nvSpPr>
                <p:cNvPr id="1214" name="Google Shape;1214;p38"/>
                <p:cNvSpPr/>
                <p:nvPr/>
              </p:nvSpPr>
              <p:spPr>
                <a:xfrm>
                  <a:off x="6466522" y="4431537"/>
                  <a:ext cx="2572496" cy="803235"/>
                </a:xfrm>
                <a:prstGeom prst="roundRect">
                  <a:avLst>
                    <a:gd fmla="val 10254" name="adj"/>
                  </a:avLst>
                </a:prstGeom>
                <a:solidFill>
                  <a:srgbClr val="FFF2CC"/>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Giảm kích thước</a:t>
                  </a:r>
                  <a:endParaRPr b="1" sz="1400">
                    <a:solidFill>
                      <a:srgbClr val="1429A0"/>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Phân tích thành tố</a:t>
                  </a:r>
                  <a:endParaRPr b="0" i="0" sz="1300" u="none" cap="none" strike="noStrike">
                    <a:solidFill>
                      <a:srgbClr val="262626"/>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PCA</a:t>
                  </a:r>
                  <a:endParaRPr/>
                </a:p>
              </p:txBody>
            </p:sp>
            <p:sp>
              <p:nvSpPr>
                <p:cNvPr id="1215" name="Google Shape;1215;p38"/>
                <p:cNvSpPr/>
                <p:nvPr/>
              </p:nvSpPr>
              <p:spPr>
                <a:xfrm>
                  <a:off x="6466522" y="5439650"/>
                  <a:ext cx="2572496" cy="803235"/>
                </a:xfrm>
                <a:prstGeom prst="roundRect">
                  <a:avLst>
                    <a:gd fmla="val 10254" name="adj"/>
                  </a:avLst>
                </a:prstGeom>
                <a:solidFill>
                  <a:srgbClr val="FFF2CC"/>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Nén dữ liệu tín hiệu</a:t>
                  </a:r>
                  <a:endParaRPr b="1" sz="1400">
                    <a:solidFill>
                      <a:srgbClr val="1429A0"/>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Biến đổi Fourier</a:t>
                  </a:r>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Biến đổi sóng con</a:t>
                  </a:r>
                  <a:endParaRPr b="0" i="0" sz="1300" u="none" cap="none" strike="noStrike">
                    <a:solidFill>
                      <a:srgbClr val="262626"/>
                    </a:solidFill>
                    <a:latin typeface="Arial"/>
                    <a:ea typeface="Arial"/>
                    <a:cs typeface="Arial"/>
                    <a:sym typeface="Arial"/>
                  </a:endParaRPr>
                </a:p>
              </p:txBody>
            </p:sp>
          </p:grpSp>
          <p:grpSp>
            <p:nvGrpSpPr>
              <p:cNvPr id="1216" name="Google Shape;1216;p38"/>
              <p:cNvGrpSpPr/>
              <p:nvPr/>
            </p:nvGrpSpPr>
            <p:grpSpPr>
              <a:xfrm>
                <a:off x="1051509" y="3211720"/>
                <a:ext cx="2572496" cy="3031121"/>
                <a:chOff x="1051509" y="3211764"/>
                <a:chExt cx="2572496" cy="3031121"/>
              </a:xfrm>
            </p:grpSpPr>
            <p:sp>
              <p:nvSpPr>
                <p:cNvPr id="1217" name="Google Shape;1217;p38"/>
                <p:cNvSpPr/>
                <p:nvPr/>
              </p:nvSpPr>
              <p:spPr>
                <a:xfrm>
                  <a:off x="1051509" y="3211764"/>
                  <a:ext cx="2572496" cy="1014899"/>
                </a:xfrm>
                <a:prstGeom prst="roundRect">
                  <a:avLst>
                    <a:gd fmla="val 10368" name="adj"/>
                  </a:avLst>
                </a:prstGeom>
                <a:solidFill>
                  <a:srgbClr val="FFF2CC"/>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Tiêu chuẩn hóa</a:t>
                  </a:r>
                  <a:endParaRPr b="1" sz="1400">
                    <a:solidFill>
                      <a:srgbClr val="1429A0"/>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Chuyển hóa-Z</a:t>
                  </a:r>
                  <a:endParaRPr b="0" i="0" sz="1300" u="none" cap="none" strike="noStrike">
                    <a:solidFill>
                      <a:srgbClr val="262626"/>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Bình thường hóa</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(mở rộng tính năng)</a:t>
                  </a:r>
                  <a:endParaRPr/>
                </a:p>
              </p:txBody>
            </p:sp>
            <p:sp>
              <p:nvSpPr>
                <p:cNvPr id="1218" name="Google Shape;1218;p38"/>
                <p:cNvSpPr/>
                <p:nvPr/>
              </p:nvSpPr>
              <p:spPr>
                <a:xfrm>
                  <a:off x="1051509" y="4431539"/>
                  <a:ext cx="2572496" cy="803235"/>
                </a:xfrm>
                <a:prstGeom prst="roundRect">
                  <a:avLst>
                    <a:gd fmla="val 10254" name="adj"/>
                  </a:avLst>
                </a:prstGeom>
                <a:solidFill>
                  <a:srgbClr val="FFF2CC"/>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Phân phối bình thường</a:t>
                  </a:r>
                  <a:endParaRPr b="1" sz="1400">
                    <a:solidFill>
                      <a:srgbClr val="1429A0"/>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Phép biến đổi log</a:t>
                  </a:r>
                  <a:endParaRPr b="0" i="0" sz="1300" u="none" cap="none" strike="noStrike">
                    <a:solidFill>
                      <a:srgbClr val="262626"/>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Phép biến đổi căn bậc hai</a:t>
                  </a:r>
                  <a:endParaRPr b="0" i="0" sz="1300" u="none" cap="none" strike="noStrike">
                    <a:solidFill>
                      <a:srgbClr val="262626"/>
                    </a:solidFill>
                    <a:latin typeface="Arial"/>
                    <a:ea typeface="Arial"/>
                    <a:cs typeface="Arial"/>
                    <a:sym typeface="Arial"/>
                  </a:endParaRPr>
                </a:p>
              </p:txBody>
            </p:sp>
            <p:sp>
              <p:nvSpPr>
                <p:cNvPr id="1219" name="Google Shape;1219;p38"/>
                <p:cNvSpPr/>
                <p:nvPr/>
              </p:nvSpPr>
              <p:spPr>
                <a:xfrm>
                  <a:off x="1051509" y="5439650"/>
                  <a:ext cx="2572496" cy="803235"/>
                </a:xfrm>
                <a:prstGeom prst="roundRect">
                  <a:avLst>
                    <a:gd fmla="val 10254" name="adj"/>
                  </a:avLst>
                </a:prstGeom>
                <a:solidFill>
                  <a:srgbClr val="FFF2CC"/>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Phân loại</a:t>
                  </a:r>
                  <a:endParaRPr b="1" sz="1400">
                    <a:solidFill>
                      <a:srgbClr val="1429A0"/>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Phép rời rạc</a:t>
                  </a:r>
                  <a:endParaRPr b="0" i="0" sz="1300" u="none" cap="none" strike="noStrike">
                    <a:solidFill>
                      <a:srgbClr val="262626"/>
                    </a:solidFill>
                    <a:latin typeface="Arial"/>
                    <a:ea typeface="Arial"/>
                    <a:cs typeface="Arial"/>
                    <a:sym typeface="Arial"/>
                  </a:endParaRPr>
                </a:p>
                <a:p>
                  <a:pPr indent="-180975" lvl="1" marL="36195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Nhị phân hóa</a:t>
                  </a:r>
                  <a:endParaRPr b="0" i="0" sz="1300" u="none" cap="none" strike="noStrike">
                    <a:solidFill>
                      <a:srgbClr val="262626"/>
                    </a:solidFill>
                    <a:latin typeface="Arial"/>
                    <a:ea typeface="Arial"/>
                    <a:cs typeface="Arial"/>
                    <a:sym typeface="Arial"/>
                  </a:endParaRPr>
                </a:p>
              </p:txBody>
            </p:sp>
          </p:grpSp>
          <p:cxnSp>
            <p:nvCxnSpPr>
              <p:cNvPr id="1220" name="Google Shape;1220;p38"/>
              <p:cNvCxnSpPr>
                <a:stCxn id="1211" idx="6"/>
                <a:endCxn id="1213" idx="1"/>
              </p:cNvCxnSpPr>
              <p:nvPr/>
            </p:nvCxnSpPr>
            <p:spPr>
              <a:xfrm flipH="1" rot="10800000">
                <a:off x="5877620" y="3732755"/>
                <a:ext cx="588900" cy="1100400"/>
              </a:xfrm>
              <a:prstGeom prst="bentConnector3">
                <a:avLst>
                  <a:gd fmla="val 50000" name="adj1"/>
                </a:avLst>
              </a:prstGeom>
              <a:noFill/>
              <a:ln cap="flat" cmpd="sng" w="9525">
                <a:solidFill>
                  <a:schemeClr val="dk1"/>
                </a:solidFill>
                <a:prstDash val="solid"/>
                <a:miter lim="800000"/>
                <a:headEnd len="sm" w="sm" type="none"/>
                <a:tailEnd len="sm" w="sm" type="none"/>
              </a:ln>
            </p:spPr>
          </p:cxnSp>
          <p:cxnSp>
            <p:nvCxnSpPr>
              <p:cNvPr id="1221" name="Google Shape;1221;p38"/>
              <p:cNvCxnSpPr>
                <a:stCxn id="1211" idx="6"/>
                <a:endCxn id="1215" idx="1"/>
              </p:cNvCxnSpPr>
              <p:nvPr/>
            </p:nvCxnSpPr>
            <p:spPr>
              <a:xfrm>
                <a:off x="5877620" y="4833155"/>
                <a:ext cx="588900" cy="1008000"/>
              </a:xfrm>
              <a:prstGeom prst="bentConnector3">
                <a:avLst>
                  <a:gd fmla="val 50000" name="adj1"/>
                </a:avLst>
              </a:prstGeom>
              <a:noFill/>
              <a:ln cap="flat" cmpd="sng" w="9525">
                <a:solidFill>
                  <a:schemeClr val="dk1"/>
                </a:solidFill>
                <a:prstDash val="solid"/>
                <a:miter lim="800000"/>
                <a:headEnd len="sm" w="sm" type="none"/>
                <a:tailEnd len="sm" w="sm" type="none"/>
              </a:ln>
            </p:spPr>
          </p:cxnSp>
          <p:cxnSp>
            <p:nvCxnSpPr>
              <p:cNvPr id="1222" name="Google Shape;1222;p38"/>
              <p:cNvCxnSpPr>
                <a:stCxn id="1211" idx="2"/>
                <a:endCxn id="1217" idx="3"/>
              </p:cNvCxnSpPr>
              <p:nvPr/>
            </p:nvCxnSpPr>
            <p:spPr>
              <a:xfrm rot="10800000">
                <a:off x="3624062" y="3719255"/>
                <a:ext cx="595800" cy="1113900"/>
              </a:xfrm>
              <a:prstGeom prst="bentConnector3">
                <a:avLst>
                  <a:gd fmla="val 50000" name="adj1"/>
                </a:avLst>
              </a:prstGeom>
              <a:noFill/>
              <a:ln cap="flat" cmpd="sng" w="9525">
                <a:solidFill>
                  <a:schemeClr val="dk1"/>
                </a:solidFill>
                <a:prstDash val="solid"/>
                <a:miter lim="800000"/>
                <a:headEnd len="sm" w="sm" type="none"/>
                <a:tailEnd len="sm" w="sm" type="none"/>
              </a:ln>
            </p:spPr>
          </p:cxnSp>
          <p:cxnSp>
            <p:nvCxnSpPr>
              <p:cNvPr id="1223" name="Google Shape;1223;p38"/>
              <p:cNvCxnSpPr>
                <a:stCxn id="1211" idx="2"/>
                <a:endCxn id="1219" idx="3"/>
              </p:cNvCxnSpPr>
              <p:nvPr/>
            </p:nvCxnSpPr>
            <p:spPr>
              <a:xfrm flipH="1">
                <a:off x="3624062" y="4833155"/>
                <a:ext cx="595800" cy="1008000"/>
              </a:xfrm>
              <a:prstGeom prst="bentConnector3">
                <a:avLst>
                  <a:gd fmla="val 50000" name="adj1"/>
                </a:avLst>
              </a:prstGeom>
              <a:noFill/>
              <a:ln cap="flat" cmpd="sng" w="9525">
                <a:solidFill>
                  <a:schemeClr val="dk1"/>
                </a:solidFill>
                <a:prstDash val="solid"/>
                <a:miter lim="800000"/>
                <a:headEnd len="sm" w="sm" type="none"/>
                <a:tailEnd len="sm" w="sm" type="none"/>
              </a:ln>
            </p:spPr>
          </p:cxnSp>
        </p:grpSp>
        <p:cxnSp>
          <p:nvCxnSpPr>
            <p:cNvPr id="1224" name="Google Shape;1224;p38"/>
            <p:cNvCxnSpPr>
              <a:stCxn id="1211" idx="2"/>
              <a:endCxn id="1218" idx="3"/>
            </p:cNvCxnSpPr>
            <p:nvPr/>
          </p:nvCxnSpPr>
          <p:spPr>
            <a:xfrm rot="10800000">
              <a:off x="3417934" y="3753035"/>
              <a:ext cx="595800" cy="0"/>
            </a:xfrm>
            <a:prstGeom prst="straightConnector1">
              <a:avLst/>
            </a:prstGeom>
            <a:noFill/>
            <a:ln cap="flat" cmpd="sng" w="9525">
              <a:solidFill>
                <a:schemeClr val="dk1"/>
              </a:solidFill>
              <a:prstDash val="solid"/>
              <a:miter lim="800000"/>
              <a:headEnd len="sm" w="sm" type="none"/>
              <a:tailEnd len="sm" w="sm" type="none"/>
            </a:ln>
          </p:spPr>
        </p:cxnSp>
        <p:cxnSp>
          <p:nvCxnSpPr>
            <p:cNvPr id="1225" name="Google Shape;1225;p38"/>
            <p:cNvCxnSpPr>
              <a:stCxn id="1211" idx="6"/>
              <a:endCxn id="1214" idx="1"/>
            </p:cNvCxnSpPr>
            <p:nvPr/>
          </p:nvCxnSpPr>
          <p:spPr>
            <a:xfrm>
              <a:off x="5671492" y="3753035"/>
              <a:ext cx="588900" cy="0"/>
            </a:xfrm>
            <a:prstGeom prst="straightConnector1">
              <a:avLst/>
            </a:prstGeom>
            <a:noFill/>
            <a:ln cap="flat" cmpd="sng" w="9525">
              <a:solidFill>
                <a:schemeClr val="dk1"/>
              </a:solidFill>
              <a:prstDash val="solid"/>
              <a:miter lim="800000"/>
              <a:headEnd len="sm" w="sm" type="none"/>
              <a:tailEnd len="sm" w="sm" type="none"/>
            </a:ln>
          </p:spPr>
        </p:cxnSp>
      </p:grpSp>
      <p:sp>
        <p:nvSpPr>
          <p:cNvPr id="1226" name="Google Shape;1226;p38"/>
          <p:cNvSpPr/>
          <p:nvPr/>
        </p:nvSpPr>
        <p:spPr>
          <a:xfrm>
            <a:off x="954900" y="1422417"/>
            <a:ext cx="4356552"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2E75B5"/>
                </a:solidFill>
                <a:latin typeface="Arial"/>
                <a:ea typeface="Arial"/>
                <a:cs typeface="Arial"/>
                <a:sym typeface="Arial"/>
              </a:rPr>
              <a:t>03. </a:t>
            </a:r>
            <a:r>
              <a:rPr lang="en-US" sz="1400">
                <a:solidFill>
                  <a:schemeClr val="dk1"/>
                </a:solidFill>
                <a:latin typeface="Arial"/>
                <a:ea typeface="Arial"/>
                <a:cs typeface="Arial"/>
                <a:sym typeface="Arial"/>
              </a:rPr>
              <a:t>Xử lý trước và tìm kiếm dữ liệu</a:t>
            </a:r>
            <a:endParaRPr sz="1400">
              <a:solidFill>
                <a:schemeClr val="dk1"/>
              </a:solidFill>
              <a:latin typeface="Arial"/>
              <a:ea typeface="Arial"/>
              <a:cs typeface="Arial"/>
              <a:sym typeface="Arial"/>
            </a:endParaRPr>
          </a:p>
        </p:txBody>
      </p:sp>
      <p:grpSp>
        <p:nvGrpSpPr>
          <p:cNvPr id="1227" name="Google Shape;1227;p38"/>
          <p:cNvGrpSpPr/>
          <p:nvPr/>
        </p:nvGrpSpPr>
        <p:grpSpPr>
          <a:xfrm>
            <a:off x="661019" y="1371428"/>
            <a:ext cx="151796" cy="516008"/>
            <a:chOff x="577891" y="1266449"/>
            <a:chExt cx="216024" cy="734343"/>
          </a:xfrm>
        </p:grpSpPr>
        <p:sp>
          <p:nvSpPr>
            <p:cNvPr id="1228" name="Google Shape;1228;p38"/>
            <p:cNvSpPr/>
            <p:nvPr/>
          </p:nvSpPr>
          <p:spPr>
            <a:xfrm>
              <a:off x="577891" y="1266449"/>
              <a:ext cx="216024" cy="734343"/>
            </a:xfrm>
            <a:prstGeom prst="downArrow">
              <a:avLst>
                <a:gd fmla="val 50000" name="adj1"/>
                <a:gd fmla="val 50000" name="adj2"/>
              </a:avLst>
            </a:prstGeom>
            <a:solidFill>
              <a:srgbClr val="2E75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9" name="Google Shape;1229;p38"/>
            <p:cNvSpPr/>
            <p:nvPr/>
          </p:nvSpPr>
          <p:spPr>
            <a:xfrm>
              <a:off x="577891" y="1525608"/>
              <a:ext cx="216024" cy="216024"/>
            </a:xfrm>
            <a:prstGeom prst="ellipse">
              <a:avLst/>
            </a:prstGeom>
            <a:solidFill>
              <a:schemeClr val="lt1"/>
            </a:solidFill>
            <a:ln cap="flat" cmpd="sng" w="76200">
              <a:solidFill>
                <a:srgbClr val="2E75B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grpSp>
        <p:nvGrpSpPr>
          <p:cNvPr id="1235" name="Google Shape;1235;p39"/>
          <p:cNvGrpSpPr/>
          <p:nvPr/>
        </p:nvGrpSpPr>
        <p:grpSpPr>
          <a:xfrm>
            <a:off x="450000" y="450000"/>
            <a:ext cx="9018000" cy="276999"/>
            <a:chOff x="450000" y="450000"/>
            <a:chExt cx="9018000" cy="276999"/>
          </a:xfrm>
        </p:grpSpPr>
        <p:sp>
          <p:nvSpPr>
            <p:cNvPr id="1236" name="Google Shape;1236;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1.6. Quy trình phân tích dữ liệu dựa trên học máy</a:t>
              </a:r>
              <a:endParaRPr b="1" sz="1800">
                <a:solidFill>
                  <a:schemeClr val="lt1"/>
                </a:solidFill>
                <a:latin typeface="Arial"/>
                <a:ea typeface="Arial"/>
                <a:cs typeface="Arial"/>
                <a:sym typeface="Arial"/>
              </a:endParaRPr>
            </a:p>
          </p:txBody>
        </p:sp>
        <p:sp>
          <p:nvSpPr>
            <p:cNvPr id="1237" name="Google Shape;1237;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238" name="Google Shape;1238;p39"/>
          <p:cNvSpPr/>
          <p:nvPr/>
        </p:nvSpPr>
        <p:spPr>
          <a:xfrm>
            <a:off x="954900" y="1422417"/>
            <a:ext cx="4500568"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2E75B5"/>
                </a:solidFill>
                <a:latin typeface="Arial"/>
                <a:ea typeface="Arial"/>
                <a:cs typeface="Arial"/>
                <a:sym typeface="Arial"/>
              </a:rPr>
              <a:t>03. </a:t>
            </a:r>
            <a:r>
              <a:rPr lang="en-US" sz="1400">
                <a:solidFill>
                  <a:schemeClr val="dk1"/>
                </a:solidFill>
                <a:latin typeface="Arial"/>
                <a:ea typeface="Arial"/>
                <a:cs typeface="Arial"/>
                <a:sym typeface="Arial"/>
              </a:rPr>
              <a:t>Xử lý trước và tìm kiếm dữ liệu</a:t>
            </a:r>
            <a:endParaRPr sz="1400">
              <a:solidFill>
                <a:schemeClr val="dk1"/>
              </a:solidFill>
              <a:latin typeface="Arial"/>
              <a:ea typeface="Arial"/>
              <a:cs typeface="Arial"/>
              <a:sym typeface="Arial"/>
            </a:endParaRPr>
          </a:p>
        </p:txBody>
      </p:sp>
      <p:sp>
        <p:nvSpPr>
          <p:cNvPr id="1239" name="Google Shape;1239;p39"/>
          <p:cNvSpPr/>
          <p:nvPr/>
        </p:nvSpPr>
        <p:spPr>
          <a:xfrm>
            <a:off x="702940" y="1916832"/>
            <a:ext cx="8632825" cy="3168625"/>
          </a:xfrm>
          <a:prstGeom prst="rect">
            <a:avLst/>
          </a:prstGeom>
          <a:noFill/>
          <a:ln>
            <a:noFill/>
          </a:ln>
        </p:spPr>
        <p:txBody>
          <a:bodyPr anchorCtr="0" anchor="t" bIns="72000" lIns="0" spcFirstLastPara="1" rIns="144000" wrap="square" tIns="72000">
            <a:noAutofit/>
          </a:bodyPr>
          <a:lstStyle/>
          <a:p>
            <a:pPr indent="-182563" lvl="0" marL="182563" marR="0" rtl="0" algn="l">
              <a:spcBef>
                <a:spcPts val="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Phân phối bình thường</a:t>
            </a:r>
            <a:endParaRPr b="1" sz="1300">
              <a:solidFill>
                <a:srgbClr val="1429A0"/>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1" i="0" lang="en-US" sz="1300" u="none" cap="none" strike="noStrike">
                <a:solidFill>
                  <a:srgbClr val="262626"/>
                </a:solidFill>
                <a:latin typeface="Arial"/>
                <a:ea typeface="Arial"/>
                <a:cs typeface="Arial"/>
                <a:sym typeface="Arial"/>
              </a:rPr>
              <a:t>Phép biến đổi log: </a:t>
            </a:r>
            <a:r>
              <a:rPr b="0" i="0" lang="en-US" sz="1300" u="none" cap="none" strike="noStrike">
                <a:solidFill>
                  <a:srgbClr val="262626"/>
                </a:solidFill>
                <a:latin typeface="Arial"/>
                <a:ea typeface="Arial"/>
                <a:cs typeface="Arial"/>
                <a:sym typeface="Arial"/>
              </a:rPr>
              <a:t>Nếu dữ liệu đầu vào đại diện cho phân phối hàm nghịch đảo, hãy chuyển đổi nó thành phân phối chuẩn bằng log.</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1" i="0" lang="en-US" sz="1300" u="none" cap="none" strike="noStrike">
                <a:solidFill>
                  <a:srgbClr val="262626"/>
                </a:solidFill>
                <a:latin typeface="Arial"/>
                <a:ea typeface="Arial"/>
                <a:cs typeface="Arial"/>
                <a:sym typeface="Arial"/>
              </a:rPr>
              <a:t>Phép biến đổi căn bậc hai: </a:t>
            </a:r>
            <a:r>
              <a:rPr b="0" i="0" lang="en-US" sz="1300" u="none" cap="none" strike="noStrike">
                <a:solidFill>
                  <a:srgbClr val="262626"/>
                </a:solidFill>
                <a:latin typeface="Arial"/>
                <a:ea typeface="Arial"/>
                <a:cs typeface="Arial"/>
                <a:sym typeface="Arial"/>
              </a:rPr>
              <a:t>chuyển đổi dữ liệu phân phối không bình thường thành phân phối bình thường bằng cách sử dụng căn bậc hai.</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Phân loại</a:t>
            </a:r>
            <a:endParaRPr b="1" sz="1300">
              <a:solidFill>
                <a:srgbClr val="1429A0"/>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1" i="0" lang="en-US" sz="1300" u="none" cap="none" strike="noStrike">
                <a:solidFill>
                  <a:srgbClr val="262626"/>
                </a:solidFill>
                <a:latin typeface="Arial"/>
                <a:ea typeface="Arial"/>
                <a:cs typeface="Arial"/>
                <a:sym typeface="Arial"/>
              </a:rPr>
              <a:t>Phép rời rạc: </a:t>
            </a:r>
            <a:r>
              <a:rPr b="0" i="0" lang="en-US" sz="1300" u="none" cap="none" strike="noStrike">
                <a:solidFill>
                  <a:srgbClr val="262626"/>
                </a:solidFill>
                <a:latin typeface="Arial"/>
                <a:ea typeface="Arial"/>
                <a:cs typeface="Arial"/>
                <a:sym typeface="Arial"/>
              </a:rPr>
              <a:t>Phân loại các biến liên tục thành nhiều phần.</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1" i="0" lang="en-US" sz="1300" u="none" cap="none" strike="noStrike">
                <a:solidFill>
                  <a:srgbClr val="262626"/>
                </a:solidFill>
                <a:latin typeface="Arial"/>
                <a:ea typeface="Arial"/>
                <a:cs typeface="Arial"/>
                <a:sym typeface="Arial"/>
              </a:rPr>
              <a:t>Nhị phân hóa: </a:t>
            </a:r>
            <a:r>
              <a:rPr b="0" i="0" lang="en-US" sz="1300" u="none" cap="none" strike="noStrike">
                <a:solidFill>
                  <a:srgbClr val="262626"/>
                </a:solidFill>
                <a:latin typeface="Arial"/>
                <a:ea typeface="Arial"/>
                <a:cs typeface="Arial"/>
                <a:sym typeface="Arial"/>
              </a:rPr>
              <a:t>Biến đổi thành biến giả có hai giá trị 0 và 1.</a:t>
            </a:r>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Lấy mẫu</a:t>
            </a:r>
            <a:endParaRPr b="1" sz="1300">
              <a:solidFill>
                <a:srgbClr val="1429A0"/>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Ngẫu nhiên đơn giản</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Lấy mẫu hệ thống</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Ngẫu nhiên phân tầng</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Lấy mẫu cụm</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Lấy mẫu nhiều tầng</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Giảm kích thước</a:t>
            </a:r>
            <a:endParaRPr b="1" sz="1300">
              <a:solidFill>
                <a:srgbClr val="1429A0"/>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Factor Analysis: Tìm nhân tử chung bằng cách tìm biến tiềm ẩn</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Phân tích nguyên lý thành phần</a:t>
            </a:r>
            <a:endParaRPr b="0" i="0" sz="1300" u="none" cap="none" strike="noStrike">
              <a:solidFill>
                <a:srgbClr val="262626"/>
              </a:solidFill>
              <a:latin typeface="Arial"/>
              <a:ea typeface="Arial"/>
              <a:cs typeface="Arial"/>
              <a:sym typeface="Arial"/>
            </a:endParaRPr>
          </a:p>
        </p:txBody>
      </p:sp>
      <p:grpSp>
        <p:nvGrpSpPr>
          <p:cNvPr id="1240" name="Google Shape;1240;p39"/>
          <p:cNvGrpSpPr/>
          <p:nvPr/>
        </p:nvGrpSpPr>
        <p:grpSpPr>
          <a:xfrm>
            <a:off x="661019" y="1371428"/>
            <a:ext cx="151796" cy="516008"/>
            <a:chOff x="577891" y="1266449"/>
            <a:chExt cx="216024" cy="734343"/>
          </a:xfrm>
        </p:grpSpPr>
        <p:sp>
          <p:nvSpPr>
            <p:cNvPr id="1241" name="Google Shape;1241;p39"/>
            <p:cNvSpPr/>
            <p:nvPr/>
          </p:nvSpPr>
          <p:spPr>
            <a:xfrm>
              <a:off x="577891" y="1266449"/>
              <a:ext cx="216024" cy="734343"/>
            </a:xfrm>
            <a:prstGeom prst="downArrow">
              <a:avLst>
                <a:gd fmla="val 50000" name="adj1"/>
                <a:gd fmla="val 50000" name="adj2"/>
              </a:avLst>
            </a:prstGeom>
            <a:solidFill>
              <a:srgbClr val="2E75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2" name="Google Shape;1242;p39"/>
            <p:cNvSpPr/>
            <p:nvPr/>
          </p:nvSpPr>
          <p:spPr>
            <a:xfrm>
              <a:off x="577891" y="1525608"/>
              <a:ext cx="216024" cy="216024"/>
            </a:xfrm>
            <a:prstGeom prst="ellipse">
              <a:avLst/>
            </a:prstGeom>
            <a:solidFill>
              <a:schemeClr val="lt1"/>
            </a:solidFill>
            <a:ln cap="flat" cmpd="sng" w="76200">
              <a:solidFill>
                <a:srgbClr val="2E75B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
          <p:cNvSpPr/>
          <p:nvPr/>
        </p:nvSpPr>
        <p:spPr>
          <a:xfrm>
            <a:off x="989683" y="3133792"/>
            <a:ext cx="8351108"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Khái niệm Trí tuệ nhân tạo</a:t>
            </a:r>
            <a:endParaRPr b="1" sz="3200">
              <a:solidFill>
                <a:srgbClr val="000000"/>
              </a:solidFill>
              <a:latin typeface="Arial"/>
              <a:ea typeface="Arial"/>
              <a:cs typeface="Arial"/>
              <a:sym typeface="Arial"/>
            </a:endParaRPr>
          </a:p>
        </p:txBody>
      </p:sp>
      <p:sp>
        <p:nvSpPr>
          <p:cNvPr id="193" name="Google Shape;193;p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194" name="Google Shape;194;p4"/>
          <p:cNvSpPr/>
          <p:nvPr/>
        </p:nvSpPr>
        <p:spPr>
          <a:xfrm>
            <a:off x="1054111" y="3929021"/>
            <a:ext cx="8286680" cy="2092267"/>
          </a:xfrm>
          <a:prstGeom prst="rect">
            <a:avLst/>
          </a:prstGeom>
          <a:noFill/>
          <a:ln>
            <a:noFill/>
          </a:ln>
        </p:spPr>
        <p:txBody>
          <a:bodyPr anchorCtr="0" anchor="t" bIns="0" lIns="0" spcFirstLastPara="1" rIns="0" wrap="square" tIns="0">
            <a:noAutofit/>
          </a:bodyPr>
          <a:lstStyle/>
          <a:p>
            <a:pPr indent="-176213" lvl="0" marL="176213" marR="0" rtl="0" algn="l">
              <a:lnSpc>
                <a:spcPct val="100000"/>
              </a:lnSpc>
              <a:spcBef>
                <a:spcPts val="0"/>
              </a:spcBef>
              <a:spcAft>
                <a:spcPts val="0"/>
              </a:spcAft>
              <a:buClr>
                <a:srgbClr val="3F3F3F"/>
              </a:buClr>
              <a:buSzPts val="2160"/>
              <a:buFont typeface="Arial"/>
              <a:buChar char="•"/>
            </a:pPr>
            <a:r>
              <a:rPr i="0" lang="en-US" sz="1800" u="none" cap="none" strike="noStrike">
                <a:solidFill>
                  <a:srgbClr val="3F3F3F"/>
                </a:solidFill>
                <a:latin typeface="Arial"/>
                <a:ea typeface="Arial"/>
                <a:cs typeface="Arial"/>
                <a:sym typeface="Arial"/>
              </a:rPr>
              <a:t>1.1. Khái niệm Trí tuệ nhân tạo</a:t>
            </a:r>
            <a:endParaRPr i="0" sz="1800" u="none" cap="none" strike="noStrike">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Phân loại và Tập con Trí tuệ nhân tạo</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Khái niệm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Các ngành liên quan đến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Các loại và lựa chọn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Quy trình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1.7. Lý do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1.8. Những hạn chế khi học máy</a:t>
            </a:r>
            <a:endParaRPr sz="1800">
              <a:solidFill>
                <a:srgbClr val="A6A6A6"/>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grpSp>
        <p:nvGrpSpPr>
          <p:cNvPr id="1248" name="Google Shape;1248;p40"/>
          <p:cNvGrpSpPr/>
          <p:nvPr/>
        </p:nvGrpSpPr>
        <p:grpSpPr>
          <a:xfrm>
            <a:off x="450000" y="450000"/>
            <a:ext cx="9018000" cy="276999"/>
            <a:chOff x="450000" y="450000"/>
            <a:chExt cx="9018000" cy="276999"/>
          </a:xfrm>
        </p:grpSpPr>
        <p:sp>
          <p:nvSpPr>
            <p:cNvPr id="1249" name="Google Shape;1249;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1.6. Quy trình phân tích dữ liệu dựa trên học máy</a:t>
              </a:r>
              <a:endParaRPr b="1" sz="1800">
                <a:solidFill>
                  <a:schemeClr val="lt1"/>
                </a:solidFill>
                <a:latin typeface="Arial"/>
                <a:ea typeface="Arial"/>
                <a:cs typeface="Arial"/>
                <a:sym typeface="Arial"/>
              </a:endParaRPr>
            </a:p>
          </p:txBody>
        </p:sp>
        <p:sp>
          <p:nvSpPr>
            <p:cNvPr id="1250" name="Google Shape;1250;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251" name="Google Shape;1251;p40"/>
          <p:cNvSpPr/>
          <p:nvPr/>
        </p:nvSpPr>
        <p:spPr>
          <a:xfrm>
            <a:off x="954900" y="1422417"/>
            <a:ext cx="3780488"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FF7C80"/>
                </a:solidFill>
                <a:latin typeface="Arial"/>
                <a:ea typeface="Arial"/>
                <a:cs typeface="Arial"/>
                <a:sym typeface="Arial"/>
              </a:rPr>
              <a:t>04. </a:t>
            </a:r>
            <a:r>
              <a:rPr lang="en-US" sz="1400">
                <a:solidFill>
                  <a:schemeClr val="dk1"/>
                </a:solidFill>
                <a:latin typeface="Arial"/>
                <a:ea typeface="Arial"/>
                <a:cs typeface="Arial"/>
                <a:sym typeface="Arial"/>
              </a:rPr>
              <a:t>Dữ liệu cho tập huấn mô hình</a:t>
            </a:r>
            <a:endParaRPr sz="1400">
              <a:solidFill>
                <a:schemeClr val="dk1"/>
              </a:solidFill>
              <a:latin typeface="Arial"/>
              <a:ea typeface="Arial"/>
              <a:cs typeface="Arial"/>
              <a:sym typeface="Arial"/>
            </a:endParaRPr>
          </a:p>
        </p:txBody>
      </p:sp>
      <p:sp>
        <p:nvSpPr>
          <p:cNvPr id="1252" name="Google Shape;1252;p40"/>
          <p:cNvSpPr/>
          <p:nvPr/>
        </p:nvSpPr>
        <p:spPr>
          <a:xfrm>
            <a:off x="702940" y="1916832"/>
            <a:ext cx="8632825"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a:t>
            </a:r>
            <a:r>
              <a:rPr b="1" lang="en-US" sz="1300">
                <a:solidFill>
                  <a:srgbClr val="1429A0"/>
                </a:solidFill>
                <a:latin typeface="Arial"/>
                <a:ea typeface="Arial"/>
                <a:cs typeface="Arial"/>
                <a:sym typeface="Arial"/>
              </a:rPr>
              <a:t>một bước học dữ liệu bằng cách áp dụng kỹ thuật học máy dự kiến sau quá trình tiền xử lý và tìm kiếm dữ liệu</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hợp học có giám sát, dữ liệu có thể được chia thành dữ liệu học và dữ liệu xác minh/đánh giá để đào tạo mô hình hoặc đào tạo mô hình có thể được tiến hành sau khi thiết kế để xác thực chéo.</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hợp tự học (hoặc học không giám sát), vì nó không có giá trị mục đích, nên nó là một quá trình tạo ra các mẫu thông qua phân tích hơn là đào tạo mô hình.</a:t>
            </a:r>
            <a:endParaRPr sz="1300">
              <a:solidFill>
                <a:srgbClr val="262626"/>
              </a:solidFill>
              <a:latin typeface="Arial"/>
              <a:ea typeface="Arial"/>
              <a:cs typeface="Arial"/>
              <a:sym typeface="Arial"/>
            </a:endParaRPr>
          </a:p>
        </p:txBody>
      </p:sp>
      <p:grpSp>
        <p:nvGrpSpPr>
          <p:cNvPr id="1253" name="Google Shape;1253;p40"/>
          <p:cNvGrpSpPr/>
          <p:nvPr/>
        </p:nvGrpSpPr>
        <p:grpSpPr>
          <a:xfrm>
            <a:off x="2720197" y="3645024"/>
            <a:ext cx="4462430" cy="2397566"/>
            <a:chOff x="2472459" y="3541224"/>
            <a:chExt cx="4462430" cy="2397566"/>
          </a:xfrm>
        </p:grpSpPr>
        <p:sp>
          <p:nvSpPr>
            <p:cNvPr id="1254" name="Google Shape;1254;p40"/>
            <p:cNvSpPr/>
            <p:nvPr/>
          </p:nvSpPr>
          <p:spPr>
            <a:xfrm>
              <a:off x="2472459" y="3541224"/>
              <a:ext cx="4462430" cy="2397566"/>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nvGrpSpPr>
            <p:cNvPr id="1255" name="Google Shape;1255;p40"/>
            <p:cNvGrpSpPr/>
            <p:nvPr/>
          </p:nvGrpSpPr>
          <p:grpSpPr>
            <a:xfrm>
              <a:off x="2626561" y="3627790"/>
              <a:ext cx="4053043" cy="2224434"/>
              <a:chOff x="2626561" y="3627790"/>
              <a:chExt cx="4053043" cy="2224434"/>
            </a:xfrm>
          </p:grpSpPr>
          <p:pic>
            <p:nvPicPr>
              <p:cNvPr id="1256" name="Google Shape;1256;p40"/>
              <p:cNvPicPr preferRelativeResize="0"/>
              <p:nvPr/>
            </p:nvPicPr>
            <p:blipFill rotWithShape="1">
              <a:blip r:embed="rId3">
                <a:alphaModFix/>
              </a:blip>
              <a:srcRect b="0" l="0" r="6467" t="0"/>
              <a:stretch/>
            </p:blipFill>
            <p:spPr>
              <a:xfrm>
                <a:off x="2732733" y="3627790"/>
                <a:ext cx="3946871" cy="2224434"/>
              </a:xfrm>
              <a:prstGeom prst="rect">
                <a:avLst/>
              </a:prstGeom>
              <a:noFill/>
              <a:ln>
                <a:noFill/>
              </a:ln>
            </p:spPr>
          </p:pic>
          <p:sp>
            <p:nvSpPr>
              <p:cNvPr id="1257" name="Google Shape;1257;p40"/>
              <p:cNvSpPr txBox="1"/>
              <p:nvPr/>
            </p:nvSpPr>
            <p:spPr>
              <a:xfrm>
                <a:off x="2626561" y="4321696"/>
                <a:ext cx="996994" cy="400110"/>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300">
                    <a:solidFill>
                      <a:schemeClr val="dk1"/>
                    </a:solidFill>
                    <a:latin typeface="Arial"/>
                    <a:ea typeface="Arial"/>
                    <a:cs typeface="Arial"/>
                    <a:sym typeface="Arial"/>
                  </a:rPr>
                  <a:t>Toàn bộ dữ liệu</a:t>
                </a:r>
                <a:endParaRPr b="0" sz="1300">
                  <a:solidFill>
                    <a:schemeClr val="dk1"/>
                  </a:solidFill>
                  <a:latin typeface="Arial"/>
                  <a:ea typeface="Arial"/>
                  <a:cs typeface="Arial"/>
                  <a:sym typeface="Arial"/>
                </a:endParaRPr>
              </a:p>
            </p:txBody>
          </p:sp>
          <p:sp>
            <p:nvSpPr>
              <p:cNvPr id="1258" name="Google Shape;1258;p40"/>
              <p:cNvSpPr txBox="1"/>
              <p:nvPr/>
            </p:nvSpPr>
            <p:spPr>
              <a:xfrm>
                <a:off x="3740845" y="3717032"/>
                <a:ext cx="994544" cy="281024"/>
              </a:xfrm>
              <a:prstGeom prst="rect">
                <a:avLst/>
              </a:prstGeom>
              <a:solidFill>
                <a:schemeClr val="lt1"/>
              </a:solidFill>
              <a:ln>
                <a:noFill/>
              </a:ln>
            </p:spPr>
            <p:txBody>
              <a:bodyPr anchorCtr="0" anchor="b" bIns="0" lIns="0" spcFirstLastPara="1" rIns="0" wrap="square" tIns="0">
                <a:noAutofit/>
              </a:bodyPr>
              <a:lstStyle/>
              <a:p>
                <a:pPr indent="0" lvl="0" marL="0" marR="0" rtl="0" algn="ctr">
                  <a:spcBef>
                    <a:spcPts val="0"/>
                  </a:spcBef>
                  <a:spcAft>
                    <a:spcPts val="0"/>
                  </a:spcAft>
                  <a:buNone/>
                </a:pPr>
                <a:r>
                  <a:rPr b="0" lang="en-US" sz="1300">
                    <a:solidFill>
                      <a:schemeClr val="dk1"/>
                    </a:solidFill>
                    <a:latin typeface="Arial"/>
                    <a:ea typeface="Arial"/>
                    <a:cs typeface="Arial"/>
                    <a:sym typeface="Arial"/>
                  </a:rPr>
                  <a:t>Mô hình tập huấn</a:t>
                </a:r>
                <a:endParaRPr b="0" sz="1300">
                  <a:solidFill>
                    <a:schemeClr val="dk1"/>
                  </a:solidFill>
                  <a:latin typeface="Arial"/>
                  <a:ea typeface="Arial"/>
                  <a:cs typeface="Arial"/>
                  <a:sym typeface="Arial"/>
                </a:endParaRPr>
              </a:p>
            </p:txBody>
          </p:sp>
          <p:sp>
            <p:nvSpPr>
              <p:cNvPr id="1259" name="Google Shape;1259;p40"/>
              <p:cNvSpPr txBox="1"/>
              <p:nvPr/>
            </p:nvSpPr>
            <p:spPr>
              <a:xfrm>
                <a:off x="3740845" y="4503604"/>
                <a:ext cx="994544" cy="281024"/>
              </a:xfrm>
              <a:prstGeom prst="rect">
                <a:avLst/>
              </a:prstGeom>
              <a:solidFill>
                <a:schemeClr val="lt1"/>
              </a:solidFill>
              <a:ln>
                <a:noFill/>
              </a:ln>
            </p:spPr>
            <p:txBody>
              <a:bodyPr anchorCtr="0" anchor="b" bIns="0" lIns="0" spcFirstLastPara="1" rIns="0" wrap="square" tIns="0">
                <a:noAutofit/>
              </a:bodyPr>
              <a:lstStyle/>
              <a:p>
                <a:pPr indent="0" lvl="0" marL="0" marR="0" rtl="0" algn="ctr">
                  <a:spcBef>
                    <a:spcPts val="0"/>
                  </a:spcBef>
                  <a:spcAft>
                    <a:spcPts val="0"/>
                  </a:spcAft>
                  <a:buNone/>
                </a:pPr>
                <a:r>
                  <a:rPr b="0" lang="en-US" sz="1300">
                    <a:solidFill>
                      <a:schemeClr val="dk1"/>
                    </a:solidFill>
                    <a:latin typeface="Arial"/>
                    <a:ea typeface="Arial"/>
                    <a:cs typeface="Arial"/>
                    <a:sym typeface="Arial"/>
                  </a:rPr>
                  <a:t>Mô hình chọn</a:t>
                </a:r>
                <a:endParaRPr b="0" sz="1300">
                  <a:solidFill>
                    <a:schemeClr val="dk1"/>
                  </a:solidFill>
                  <a:latin typeface="Arial"/>
                  <a:ea typeface="Arial"/>
                  <a:cs typeface="Arial"/>
                  <a:sym typeface="Arial"/>
                </a:endParaRPr>
              </a:p>
            </p:txBody>
          </p:sp>
          <p:sp>
            <p:nvSpPr>
              <p:cNvPr id="1260" name="Google Shape;1260;p40"/>
              <p:cNvSpPr txBox="1"/>
              <p:nvPr/>
            </p:nvSpPr>
            <p:spPr>
              <a:xfrm>
                <a:off x="3740845" y="5154559"/>
                <a:ext cx="994544" cy="281024"/>
              </a:xfrm>
              <a:prstGeom prst="rect">
                <a:avLst/>
              </a:prstGeom>
              <a:solidFill>
                <a:schemeClr val="lt1"/>
              </a:solidFill>
              <a:ln>
                <a:noFill/>
              </a:ln>
            </p:spPr>
            <p:txBody>
              <a:bodyPr anchorCtr="0" anchor="b" bIns="0" lIns="0" spcFirstLastPara="1" rIns="0" wrap="square" tIns="0">
                <a:noAutofit/>
              </a:bodyPr>
              <a:lstStyle/>
              <a:p>
                <a:pPr indent="0" lvl="0" marL="0" marR="0" rtl="0" algn="ctr">
                  <a:spcBef>
                    <a:spcPts val="0"/>
                  </a:spcBef>
                  <a:spcAft>
                    <a:spcPts val="0"/>
                  </a:spcAft>
                  <a:buNone/>
                </a:pPr>
                <a:r>
                  <a:rPr b="0" lang="en-US" sz="1300">
                    <a:solidFill>
                      <a:schemeClr val="dk1"/>
                    </a:solidFill>
                    <a:latin typeface="Arial"/>
                    <a:ea typeface="Arial"/>
                    <a:cs typeface="Arial"/>
                    <a:sym typeface="Arial"/>
                  </a:rPr>
                  <a:t>Mô hình thử nghiệm</a:t>
                </a:r>
                <a:endParaRPr b="0" sz="1300">
                  <a:solidFill>
                    <a:schemeClr val="dk1"/>
                  </a:solidFill>
                  <a:latin typeface="Arial"/>
                  <a:ea typeface="Arial"/>
                  <a:cs typeface="Arial"/>
                  <a:sym typeface="Arial"/>
                </a:endParaRPr>
              </a:p>
            </p:txBody>
          </p:sp>
        </p:grpSp>
      </p:grpSp>
      <p:grpSp>
        <p:nvGrpSpPr>
          <p:cNvPr id="1261" name="Google Shape;1261;p40"/>
          <p:cNvGrpSpPr/>
          <p:nvPr/>
        </p:nvGrpSpPr>
        <p:grpSpPr>
          <a:xfrm>
            <a:off x="661019" y="1371428"/>
            <a:ext cx="151796" cy="516008"/>
            <a:chOff x="577891" y="1266449"/>
            <a:chExt cx="216024" cy="734343"/>
          </a:xfrm>
        </p:grpSpPr>
        <p:sp>
          <p:nvSpPr>
            <p:cNvPr id="1262" name="Google Shape;1262;p40"/>
            <p:cNvSpPr/>
            <p:nvPr/>
          </p:nvSpPr>
          <p:spPr>
            <a:xfrm>
              <a:off x="577891" y="1266449"/>
              <a:ext cx="216024" cy="734343"/>
            </a:xfrm>
            <a:prstGeom prst="downArrow">
              <a:avLst>
                <a:gd fmla="val 50000" name="adj1"/>
                <a:gd fmla="val 50000" name="adj2"/>
              </a:avLst>
            </a:prstGeom>
            <a:solidFill>
              <a:srgbClr val="FF7C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3" name="Google Shape;1263;p40"/>
            <p:cNvSpPr/>
            <p:nvPr/>
          </p:nvSpPr>
          <p:spPr>
            <a:xfrm>
              <a:off x="577891" y="1525608"/>
              <a:ext cx="216024" cy="216024"/>
            </a:xfrm>
            <a:prstGeom prst="ellipse">
              <a:avLst/>
            </a:prstGeom>
            <a:solidFill>
              <a:schemeClr val="lt1"/>
            </a:solidFill>
            <a:ln cap="flat" cmpd="sng" w="76200">
              <a:solidFill>
                <a:srgbClr val="FF7C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grpSp>
        <p:nvGrpSpPr>
          <p:cNvPr id="1269" name="Google Shape;1269;p41"/>
          <p:cNvGrpSpPr/>
          <p:nvPr/>
        </p:nvGrpSpPr>
        <p:grpSpPr>
          <a:xfrm>
            <a:off x="450000" y="450000"/>
            <a:ext cx="9018000" cy="276999"/>
            <a:chOff x="450000" y="450000"/>
            <a:chExt cx="9018000" cy="276999"/>
          </a:xfrm>
        </p:grpSpPr>
        <p:sp>
          <p:nvSpPr>
            <p:cNvPr id="1270" name="Google Shape;1270;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1.6. Quy trình phân tích dữ liệu dựa trên học máy</a:t>
              </a:r>
              <a:endParaRPr b="1" sz="1800">
                <a:solidFill>
                  <a:schemeClr val="lt1"/>
                </a:solidFill>
                <a:latin typeface="Arial"/>
                <a:ea typeface="Arial"/>
                <a:cs typeface="Arial"/>
                <a:sym typeface="Arial"/>
              </a:endParaRPr>
            </a:p>
          </p:txBody>
        </p:sp>
        <p:sp>
          <p:nvSpPr>
            <p:cNvPr id="1271" name="Google Shape;1271;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272" name="Google Shape;1272;p41"/>
          <p:cNvSpPr/>
          <p:nvPr/>
        </p:nvSpPr>
        <p:spPr>
          <a:xfrm>
            <a:off x="954900" y="1422417"/>
            <a:ext cx="3780488"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rgbClr val="FF9933"/>
                </a:solidFill>
                <a:latin typeface="Arial"/>
                <a:ea typeface="Arial"/>
                <a:cs typeface="Arial"/>
                <a:sym typeface="Arial"/>
              </a:rPr>
              <a:t>05. </a:t>
            </a:r>
            <a:r>
              <a:rPr lang="en-US" sz="1400">
                <a:solidFill>
                  <a:schemeClr val="dk1"/>
                </a:solidFill>
                <a:latin typeface="Arial"/>
                <a:ea typeface="Arial"/>
                <a:cs typeface="Arial"/>
                <a:sym typeface="Arial"/>
              </a:rPr>
              <a:t>Đánh giá hoạt động của mô hình</a:t>
            </a:r>
            <a:endParaRPr sz="1400">
              <a:solidFill>
                <a:schemeClr val="dk1"/>
              </a:solidFill>
              <a:latin typeface="Arial"/>
              <a:ea typeface="Arial"/>
              <a:cs typeface="Arial"/>
              <a:sym typeface="Arial"/>
            </a:endParaRPr>
          </a:p>
        </p:txBody>
      </p:sp>
      <p:sp>
        <p:nvSpPr>
          <p:cNvPr id="1273" name="Google Shape;1273;p41"/>
          <p:cNvSpPr/>
          <p:nvPr/>
        </p:nvSpPr>
        <p:spPr>
          <a:xfrm>
            <a:off x="702940" y="1916832"/>
            <a:ext cx="8632825"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Nhìn chung, các mô hình học tập dựa trên máy học có xu hướng tạo ra kết quả sai lệch trong </a:t>
            </a:r>
            <a:r>
              <a:rPr b="1" lang="en-US" sz="1300">
                <a:solidFill>
                  <a:srgbClr val="1429A0"/>
                </a:solidFill>
                <a:latin typeface="Arial"/>
                <a:ea typeface="Arial"/>
                <a:cs typeface="Arial"/>
                <a:sym typeface="Arial"/>
              </a:rPr>
              <a:t>dữ liệu đào tạo được sử dụng để đào tạo mô hình</a:t>
            </a:r>
            <a:r>
              <a:rPr lang="en-US" sz="1300">
                <a:solidFill>
                  <a:srgbClr val="262626"/>
                </a:solidFill>
                <a:latin typeface="Arial"/>
                <a:ea typeface="Arial"/>
                <a:cs typeface="Arial"/>
                <a:sym typeface="Arial"/>
              </a:rPr>
              <a:t>, vì vậy các thuật toán học máy sử dụng bộ dữ liệu đánh giá để đánh giá độ chính xác của mô hình.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hợp tự học, thường không có tập dữ liệu đánh giá, vì vậy hiệu suất được đánh giá bằng cách tập trung vào khả năng diễn giải của số liệu thống kê hoặc quy tắc thu được từ quá trình phân tích thay vì xác thực chéo.</a:t>
            </a:r>
            <a:endParaRPr sz="1300">
              <a:solidFill>
                <a:srgbClr val="262626"/>
              </a:solidFill>
              <a:latin typeface="Arial"/>
              <a:ea typeface="Arial"/>
              <a:cs typeface="Arial"/>
              <a:sym typeface="Arial"/>
            </a:endParaRPr>
          </a:p>
        </p:txBody>
      </p:sp>
      <p:sp>
        <p:nvSpPr>
          <p:cNvPr id="1274" name="Google Shape;1274;p41"/>
          <p:cNvSpPr/>
          <p:nvPr/>
        </p:nvSpPr>
        <p:spPr>
          <a:xfrm>
            <a:off x="2301277" y="5372945"/>
            <a:ext cx="4810375" cy="360311"/>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84138" marR="0" rtl="0" algn="l">
              <a:spcBef>
                <a:spcPts val="0"/>
              </a:spcBef>
              <a:spcAft>
                <a:spcPts val="0"/>
              </a:spcAft>
              <a:buNone/>
            </a:pPr>
            <a:r>
              <a:rPr b="1" lang="en-US" sz="1000">
                <a:solidFill>
                  <a:schemeClr val="lt1"/>
                </a:solidFill>
                <a:latin typeface="Arial"/>
                <a:ea typeface="Arial"/>
                <a:cs typeface="Arial"/>
                <a:sym typeface="Arial"/>
              </a:rPr>
              <a:t>https://towardsdatascience.com/multi-class-metrics-made-simple-prat-i-precision-and-recall-9250280bddc2</a:t>
            </a:r>
            <a:endParaRPr/>
          </a:p>
        </p:txBody>
      </p:sp>
      <p:grpSp>
        <p:nvGrpSpPr>
          <p:cNvPr id="1275" name="Google Shape;1275;p41"/>
          <p:cNvGrpSpPr/>
          <p:nvPr/>
        </p:nvGrpSpPr>
        <p:grpSpPr>
          <a:xfrm>
            <a:off x="2215107" y="3371719"/>
            <a:ext cx="4896545" cy="1955951"/>
            <a:chOff x="2215107" y="3273249"/>
            <a:chExt cx="4896545" cy="1955951"/>
          </a:xfrm>
        </p:grpSpPr>
        <p:grpSp>
          <p:nvGrpSpPr>
            <p:cNvPr id="1276" name="Google Shape;1276;p41"/>
            <p:cNvGrpSpPr/>
            <p:nvPr/>
          </p:nvGrpSpPr>
          <p:grpSpPr>
            <a:xfrm>
              <a:off x="2215107" y="3273249"/>
              <a:ext cx="4896545" cy="1955951"/>
              <a:chOff x="2215107" y="3273249"/>
              <a:chExt cx="4896545" cy="1955951"/>
            </a:xfrm>
          </p:grpSpPr>
          <p:pic>
            <p:nvPicPr>
              <p:cNvPr id="1277" name="Google Shape;1277;p41"/>
              <p:cNvPicPr preferRelativeResize="0"/>
              <p:nvPr/>
            </p:nvPicPr>
            <p:blipFill rotWithShape="1">
              <a:blip r:embed="rId3">
                <a:alphaModFix/>
              </a:blip>
              <a:srcRect b="11456" l="14269" r="23341" t="6539"/>
              <a:stretch/>
            </p:blipFill>
            <p:spPr>
              <a:xfrm>
                <a:off x="2215107" y="3273249"/>
                <a:ext cx="4896545" cy="1955951"/>
              </a:xfrm>
              <a:prstGeom prst="rect">
                <a:avLst/>
              </a:prstGeom>
              <a:noFill/>
              <a:ln>
                <a:noFill/>
              </a:ln>
            </p:spPr>
          </p:pic>
          <p:sp>
            <p:nvSpPr>
              <p:cNvPr id="1278" name="Google Shape;1278;p41"/>
              <p:cNvSpPr txBox="1"/>
              <p:nvPr/>
            </p:nvSpPr>
            <p:spPr>
              <a:xfrm>
                <a:off x="2580705" y="4020540"/>
                <a:ext cx="354483" cy="215444"/>
              </a:xfrm>
              <a:prstGeom prst="rect">
                <a:avLst/>
              </a:prstGeom>
              <a:solidFill>
                <a:srgbClr val="DAE3F3"/>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Mèo</a:t>
                </a:r>
                <a:endParaRPr b="1" sz="1400">
                  <a:solidFill>
                    <a:schemeClr val="dk1"/>
                  </a:solidFill>
                  <a:latin typeface="Arial"/>
                  <a:ea typeface="Arial"/>
                  <a:cs typeface="Arial"/>
                  <a:sym typeface="Arial"/>
                </a:endParaRPr>
              </a:p>
            </p:txBody>
          </p:sp>
          <p:sp>
            <p:nvSpPr>
              <p:cNvPr id="1279" name="Google Shape;1279;p41"/>
              <p:cNvSpPr txBox="1"/>
              <p:nvPr/>
            </p:nvSpPr>
            <p:spPr>
              <a:xfrm>
                <a:off x="2652713" y="4422782"/>
                <a:ext cx="354483" cy="215444"/>
              </a:xfrm>
              <a:prstGeom prst="rect">
                <a:avLst/>
              </a:prstGeom>
              <a:solidFill>
                <a:srgbClr val="DAE3F3"/>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Cá</a:t>
                </a:r>
                <a:endParaRPr b="1" sz="1400">
                  <a:solidFill>
                    <a:schemeClr val="dk1"/>
                  </a:solidFill>
                  <a:latin typeface="Arial"/>
                  <a:ea typeface="Arial"/>
                  <a:cs typeface="Arial"/>
                  <a:sym typeface="Arial"/>
                </a:endParaRPr>
              </a:p>
            </p:txBody>
          </p:sp>
          <p:sp>
            <p:nvSpPr>
              <p:cNvPr id="1280" name="Google Shape;1280;p41"/>
              <p:cNvSpPr txBox="1"/>
              <p:nvPr/>
            </p:nvSpPr>
            <p:spPr>
              <a:xfrm>
                <a:off x="2652713" y="4853920"/>
                <a:ext cx="354483" cy="215444"/>
              </a:xfrm>
              <a:prstGeom prst="rect">
                <a:avLst/>
              </a:prstGeom>
              <a:solidFill>
                <a:srgbClr val="DAE3F3"/>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Gà</a:t>
                </a:r>
                <a:endParaRPr b="1" sz="1400">
                  <a:solidFill>
                    <a:schemeClr val="dk1"/>
                  </a:solidFill>
                  <a:latin typeface="Arial"/>
                  <a:ea typeface="Arial"/>
                  <a:cs typeface="Arial"/>
                  <a:sym typeface="Arial"/>
                </a:endParaRPr>
              </a:p>
            </p:txBody>
          </p:sp>
          <p:sp>
            <p:nvSpPr>
              <p:cNvPr id="1281" name="Google Shape;1281;p41"/>
              <p:cNvSpPr txBox="1"/>
              <p:nvPr/>
            </p:nvSpPr>
            <p:spPr>
              <a:xfrm>
                <a:off x="5060633" y="3670942"/>
                <a:ext cx="354483" cy="215444"/>
              </a:xfrm>
              <a:prstGeom prst="rect">
                <a:avLst/>
              </a:prstGeom>
              <a:solidFill>
                <a:srgbClr val="CFD5EA"/>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Cá</a:t>
                </a:r>
                <a:endParaRPr b="1" sz="1400">
                  <a:solidFill>
                    <a:schemeClr val="dk1"/>
                  </a:solidFill>
                  <a:latin typeface="Arial"/>
                  <a:ea typeface="Arial"/>
                  <a:cs typeface="Arial"/>
                  <a:sym typeface="Arial"/>
                </a:endParaRPr>
              </a:p>
            </p:txBody>
          </p:sp>
          <p:sp>
            <p:nvSpPr>
              <p:cNvPr id="1282" name="Google Shape;1282;p41"/>
              <p:cNvSpPr txBox="1"/>
              <p:nvPr/>
            </p:nvSpPr>
            <p:spPr>
              <a:xfrm>
                <a:off x="6173153" y="3665200"/>
                <a:ext cx="354483" cy="215444"/>
              </a:xfrm>
              <a:prstGeom prst="rect">
                <a:avLst/>
              </a:prstGeom>
              <a:solidFill>
                <a:srgbClr val="CFD5EA"/>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Gà</a:t>
                </a:r>
                <a:endParaRPr b="1" sz="1400">
                  <a:solidFill>
                    <a:schemeClr val="dk1"/>
                  </a:solidFill>
                  <a:latin typeface="Arial"/>
                  <a:ea typeface="Arial"/>
                  <a:cs typeface="Arial"/>
                  <a:sym typeface="Arial"/>
                </a:endParaRPr>
              </a:p>
            </p:txBody>
          </p:sp>
          <p:sp>
            <p:nvSpPr>
              <p:cNvPr id="1283" name="Google Shape;1283;p41"/>
              <p:cNvSpPr txBox="1"/>
              <p:nvPr/>
            </p:nvSpPr>
            <p:spPr>
              <a:xfrm>
                <a:off x="3973488" y="3666812"/>
                <a:ext cx="401860" cy="215444"/>
              </a:xfrm>
              <a:prstGeom prst="rect">
                <a:avLst/>
              </a:prstGeom>
              <a:solidFill>
                <a:srgbClr val="CFD5EA"/>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Mèo</a:t>
                </a:r>
                <a:endParaRPr b="1" sz="1400">
                  <a:solidFill>
                    <a:schemeClr val="dk1"/>
                  </a:solidFill>
                  <a:latin typeface="Arial"/>
                  <a:ea typeface="Arial"/>
                  <a:cs typeface="Arial"/>
                  <a:sym typeface="Arial"/>
                </a:endParaRPr>
              </a:p>
            </p:txBody>
          </p:sp>
          <p:sp>
            <p:nvSpPr>
              <p:cNvPr id="1284" name="Google Shape;1284;p41"/>
              <p:cNvSpPr txBox="1"/>
              <p:nvPr/>
            </p:nvSpPr>
            <p:spPr>
              <a:xfrm>
                <a:off x="4973131" y="3363909"/>
                <a:ext cx="1080121" cy="215444"/>
              </a:xfrm>
              <a:prstGeom prst="rect">
                <a:avLst/>
              </a:prstGeom>
              <a:solidFill>
                <a:srgbClr val="D7B740"/>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Đúng/Thực tế</a:t>
                </a:r>
                <a:endParaRPr b="1" sz="1400">
                  <a:solidFill>
                    <a:schemeClr val="lt1"/>
                  </a:solidFill>
                  <a:latin typeface="Arial"/>
                  <a:ea typeface="Arial"/>
                  <a:cs typeface="Arial"/>
                  <a:sym typeface="Arial"/>
                </a:endParaRPr>
              </a:p>
            </p:txBody>
          </p:sp>
          <p:sp>
            <p:nvSpPr>
              <p:cNvPr id="1285" name="Google Shape;1285;p41"/>
              <p:cNvSpPr txBox="1"/>
              <p:nvPr/>
            </p:nvSpPr>
            <p:spPr>
              <a:xfrm rot="5400000">
                <a:off x="1905795" y="4440687"/>
                <a:ext cx="1080121" cy="215444"/>
              </a:xfrm>
              <a:prstGeom prst="rect">
                <a:avLst/>
              </a:prstGeom>
              <a:solidFill>
                <a:srgbClr val="D7B740"/>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Dự đoán</a:t>
                </a:r>
                <a:endParaRPr b="1" sz="1400">
                  <a:solidFill>
                    <a:schemeClr val="lt1"/>
                  </a:solidFill>
                  <a:latin typeface="Arial"/>
                  <a:ea typeface="Arial"/>
                  <a:cs typeface="Arial"/>
                  <a:sym typeface="Arial"/>
                </a:endParaRPr>
              </a:p>
            </p:txBody>
          </p:sp>
          <p:sp>
            <p:nvSpPr>
              <p:cNvPr id="1286" name="Google Shape;1286;p41"/>
              <p:cNvSpPr txBox="1"/>
              <p:nvPr/>
            </p:nvSpPr>
            <p:spPr>
              <a:xfrm>
                <a:off x="4282350" y="4031283"/>
                <a:ext cx="215445" cy="200055"/>
              </a:xfrm>
              <a:prstGeom prst="rect">
                <a:avLst/>
              </a:prstGeom>
              <a:solidFill>
                <a:srgbClr val="C5E0B4"/>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4</a:t>
                </a:r>
                <a:endParaRPr/>
              </a:p>
            </p:txBody>
          </p:sp>
          <p:sp>
            <p:nvSpPr>
              <p:cNvPr id="1287" name="Google Shape;1287;p41"/>
              <p:cNvSpPr txBox="1"/>
              <p:nvPr/>
            </p:nvSpPr>
            <p:spPr>
              <a:xfrm>
                <a:off x="5307393" y="4031283"/>
                <a:ext cx="215445" cy="200055"/>
              </a:xfrm>
              <a:prstGeom prst="rect">
                <a:avLst/>
              </a:prstGeom>
              <a:solidFill>
                <a:srgbClr val="FBE5D6"/>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6</a:t>
                </a:r>
                <a:endParaRPr b="1" sz="1300">
                  <a:solidFill>
                    <a:schemeClr val="dk1"/>
                  </a:solidFill>
                  <a:latin typeface="Arial"/>
                  <a:ea typeface="Arial"/>
                  <a:cs typeface="Arial"/>
                  <a:sym typeface="Arial"/>
                </a:endParaRPr>
              </a:p>
            </p:txBody>
          </p:sp>
          <p:sp>
            <p:nvSpPr>
              <p:cNvPr id="1288" name="Google Shape;1288;p41"/>
              <p:cNvSpPr txBox="1"/>
              <p:nvPr/>
            </p:nvSpPr>
            <p:spPr>
              <a:xfrm>
                <a:off x="6419913" y="4031283"/>
                <a:ext cx="215445" cy="200055"/>
              </a:xfrm>
              <a:prstGeom prst="rect">
                <a:avLst/>
              </a:prstGeom>
              <a:solidFill>
                <a:srgbClr val="FBE5D6"/>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3</a:t>
                </a:r>
                <a:endParaRPr/>
              </a:p>
            </p:txBody>
          </p:sp>
          <p:sp>
            <p:nvSpPr>
              <p:cNvPr id="1289" name="Google Shape;1289;p41"/>
              <p:cNvSpPr txBox="1"/>
              <p:nvPr/>
            </p:nvSpPr>
            <p:spPr>
              <a:xfrm>
                <a:off x="4282350" y="4428594"/>
                <a:ext cx="215445" cy="200055"/>
              </a:xfrm>
              <a:prstGeom prst="rect">
                <a:avLst/>
              </a:prstGeom>
              <a:solidFill>
                <a:srgbClr val="FBE5D6"/>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1</a:t>
                </a:r>
                <a:endParaRPr/>
              </a:p>
            </p:txBody>
          </p:sp>
          <p:sp>
            <p:nvSpPr>
              <p:cNvPr id="1290" name="Google Shape;1290;p41"/>
              <p:cNvSpPr txBox="1"/>
              <p:nvPr/>
            </p:nvSpPr>
            <p:spPr>
              <a:xfrm>
                <a:off x="5307393" y="4428594"/>
                <a:ext cx="215445" cy="200055"/>
              </a:xfrm>
              <a:prstGeom prst="rect">
                <a:avLst/>
              </a:prstGeom>
              <a:solidFill>
                <a:srgbClr val="C5E0B4"/>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2</a:t>
                </a:r>
                <a:endParaRPr/>
              </a:p>
            </p:txBody>
          </p:sp>
          <p:sp>
            <p:nvSpPr>
              <p:cNvPr id="1291" name="Google Shape;1291;p41"/>
              <p:cNvSpPr txBox="1"/>
              <p:nvPr/>
            </p:nvSpPr>
            <p:spPr>
              <a:xfrm>
                <a:off x="6419913" y="4428594"/>
                <a:ext cx="215445" cy="200055"/>
              </a:xfrm>
              <a:prstGeom prst="rect">
                <a:avLst/>
              </a:prstGeom>
              <a:solidFill>
                <a:srgbClr val="FBE5D6"/>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0</a:t>
                </a:r>
                <a:endParaRPr/>
              </a:p>
            </p:txBody>
          </p:sp>
          <p:sp>
            <p:nvSpPr>
              <p:cNvPr id="1292" name="Google Shape;1292;p41"/>
              <p:cNvSpPr txBox="1"/>
              <p:nvPr/>
            </p:nvSpPr>
            <p:spPr>
              <a:xfrm>
                <a:off x="4282350" y="4854080"/>
                <a:ext cx="215445" cy="200055"/>
              </a:xfrm>
              <a:prstGeom prst="rect">
                <a:avLst/>
              </a:prstGeom>
              <a:solidFill>
                <a:srgbClr val="FBE5D6"/>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1</a:t>
                </a:r>
                <a:endParaRPr/>
              </a:p>
            </p:txBody>
          </p:sp>
          <p:sp>
            <p:nvSpPr>
              <p:cNvPr id="1293" name="Google Shape;1293;p41"/>
              <p:cNvSpPr txBox="1"/>
              <p:nvPr/>
            </p:nvSpPr>
            <p:spPr>
              <a:xfrm>
                <a:off x="5307393" y="4854080"/>
                <a:ext cx="215445" cy="200055"/>
              </a:xfrm>
              <a:prstGeom prst="rect">
                <a:avLst/>
              </a:prstGeom>
              <a:solidFill>
                <a:srgbClr val="FBE5D6"/>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2</a:t>
                </a:r>
                <a:endParaRPr/>
              </a:p>
            </p:txBody>
          </p:sp>
          <p:sp>
            <p:nvSpPr>
              <p:cNvPr id="1294" name="Google Shape;1294;p41"/>
              <p:cNvSpPr txBox="1"/>
              <p:nvPr/>
            </p:nvSpPr>
            <p:spPr>
              <a:xfrm>
                <a:off x="6419913" y="4854080"/>
                <a:ext cx="215445" cy="200055"/>
              </a:xfrm>
              <a:prstGeom prst="rect">
                <a:avLst/>
              </a:prstGeom>
              <a:solidFill>
                <a:srgbClr val="C5E0B4"/>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6</a:t>
                </a:r>
                <a:endParaRPr/>
              </a:p>
            </p:txBody>
          </p:sp>
        </p:grpSp>
        <p:sp>
          <p:nvSpPr>
            <p:cNvPr id="1295" name="Google Shape;1295;p41"/>
            <p:cNvSpPr/>
            <p:nvPr/>
          </p:nvSpPr>
          <p:spPr>
            <a:xfrm>
              <a:off x="2991789" y="3978111"/>
              <a:ext cx="401860" cy="260368"/>
            </a:xfrm>
            <a:prstGeom prst="rect">
              <a:avLst/>
            </a:prstGeom>
            <a:solidFill>
              <a:srgbClr val="DAE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Google Shape;1296;p41"/>
            <p:cNvSpPr/>
            <p:nvPr/>
          </p:nvSpPr>
          <p:spPr>
            <a:xfrm>
              <a:off x="3025879" y="4377858"/>
              <a:ext cx="401860" cy="260368"/>
            </a:xfrm>
            <a:prstGeom prst="rect">
              <a:avLst/>
            </a:prstGeom>
            <a:solidFill>
              <a:srgbClr val="DAE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7" name="Google Shape;1297;p41"/>
            <p:cNvSpPr/>
            <p:nvPr/>
          </p:nvSpPr>
          <p:spPr>
            <a:xfrm>
              <a:off x="3031657" y="4823365"/>
              <a:ext cx="401860" cy="260368"/>
            </a:xfrm>
            <a:prstGeom prst="rect">
              <a:avLst/>
            </a:prstGeom>
            <a:solidFill>
              <a:srgbClr val="DAE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8" name="Google Shape;1298;p41"/>
            <p:cNvSpPr/>
            <p:nvPr/>
          </p:nvSpPr>
          <p:spPr>
            <a:xfrm>
              <a:off x="4314289" y="3638747"/>
              <a:ext cx="417967" cy="263950"/>
            </a:xfrm>
            <a:prstGeom prst="rect">
              <a:avLst/>
            </a:prstGeom>
            <a:solidFill>
              <a:srgbClr val="CFD5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9" name="Google Shape;1299;p41"/>
            <p:cNvSpPr/>
            <p:nvPr/>
          </p:nvSpPr>
          <p:spPr>
            <a:xfrm>
              <a:off x="5411989" y="3657601"/>
              <a:ext cx="413596" cy="242278"/>
            </a:xfrm>
            <a:prstGeom prst="rect">
              <a:avLst/>
            </a:prstGeom>
            <a:solidFill>
              <a:srgbClr val="CFD5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0" name="Google Shape;1300;p41"/>
            <p:cNvSpPr/>
            <p:nvPr/>
          </p:nvSpPr>
          <p:spPr>
            <a:xfrm>
              <a:off x="6527635" y="3649681"/>
              <a:ext cx="413596" cy="242081"/>
            </a:xfrm>
            <a:prstGeom prst="rect">
              <a:avLst/>
            </a:prstGeom>
            <a:solidFill>
              <a:srgbClr val="CFD5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01" name="Google Shape;1301;p41"/>
            <p:cNvPicPr preferRelativeResize="0"/>
            <p:nvPr/>
          </p:nvPicPr>
          <p:blipFill rotWithShape="1">
            <a:blip r:embed="rId4">
              <a:alphaModFix/>
            </a:blip>
            <a:srcRect b="0" l="0" r="0" t="0"/>
            <a:stretch/>
          </p:blipFill>
          <p:spPr>
            <a:xfrm>
              <a:off x="2992628" y="4000296"/>
              <a:ext cx="223060" cy="223060"/>
            </a:xfrm>
            <a:prstGeom prst="rect">
              <a:avLst/>
            </a:prstGeom>
            <a:noFill/>
            <a:ln>
              <a:noFill/>
            </a:ln>
          </p:spPr>
        </p:pic>
        <p:pic>
          <p:nvPicPr>
            <p:cNvPr id="1302" name="Google Shape;1302;p41"/>
            <p:cNvPicPr preferRelativeResize="0"/>
            <p:nvPr/>
          </p:nvPicPr>
          <p:blipFill rotWithShape="1">
            <a:blip r:embed="rId5">
              <a:alphaModFix/>
            </a:blip>
            <a:srcRect b="0" l="0" r="0" t="0"/>
            <a:stretch/>
          </p:blipFill>
          <p:spPr>
            <a:xfrm>
              <a:off x="3039914" y="4383464"/>
              <a:ext cx="295782" cy="295782"/>
            </a:xfrm>
            <a:prstGeom prst="rect">
              <a:avLst/>
            </a:prstGeom>
            <a:noFill/>
            <a:ln>
              <a:noFill/>
            </a:ln>
          </p:spPr>
        </p:pic>
        <p:pic>
          <p:nvPicPr>
            <p:cNvPr id="1303" name="Google Shape;1303;p41"/>
            <p:cNvPicPr preferRelativeResize="0"/>
            <p:nvPr/>
          </p:nvPicPr>
          <p:blipFill rotWithShape="1">
            <a:blip r:embed="rId6">
              <a:alphaModFix/>
            </a:blip>
            <a:srcRect b="0" l="0" r="0" t="0"/>
            <a:stretch/>
          </p:blipFill>
          <p:spPr>
            <a:xfrm>
              <a:off x="2978672" y="4788724"/>
              <a:ext cx="303905" cy="303905"/>
            </a:xfrm>
            <a:prstGeom prst="rect">
              <a:avLst/>
            </a:prstGeom>
            <a:noFill/>
            <a:ln>
              <a:noFill/>
            </a:ln>
          </p:spPr>
        </p:pic>
        <p:pic>
          <p:nvPicPr>
            <p:cNvPr id="1304" name="Google Shape;1304;p41"/>
            <p:cNvPicPr preferRelativeResize="0"/>
            <p:nvPr/>
          </p:nvPicPr>
          <p:blipFill rotWithShape="1">
            <a:blip r:embed="rId4">
              <a:alphaModFix/>
            </a:blip>
            <a:srcRect b="0" l="0" r="0" t="0"/>
            <a:stretch/>
          </p:blipFill>
          <p:spPr>
            <a:xfrm>
              <a:off x="4353505" y="3663326"/>
              <a:ext cx="223060" cy="223060"/>
            </a:xfrm>
            <a:prstGeom prst="rect">
              <a:avLst/>
            </a:prstGeom>
            <a:noFill/>
            <a:ln>
              <a:noFill/>
            </a:ln>
          </p:spPr>
        </p:pic>
        <p:pic>
          <p:nvPicPr>
            <p:cNvPr id="1305" name="Google Shape;1305;p41"/>
            <p:cNvPicPr preferRelativeResize="0"/>
            <p:nvPr/>
          </p:nvPicPr>
          <p:blipFill rotWithShape="1">
            <a:blip r:embed="rId5">
              <a:alphaModFix/>
            </a:blip>
            <a:srcRect b="0" l="0" r="0" t="0"/>
            <a:stretch/>
          </p:blipFill>
          <p:spPr>
            <a:xfrm>
              <a:off x="5435992" y="3630773"/>
              <a:ext cx="295782" cy="295782"/>
            </a:xfrm>
            <a:prstGeom prst="rect">
              <a:avLst/>
            </a:prstGeom>
            <a:noFill/>
            <a:ln>
              <a:noFill/>
            </a:ln>
          </p:spPr>
        </p:pic>
        <p:pic>
          <p:nvPicPr>
            <p:cNvPr id="1306" name="Google Shape;1306;p41"/>
            <p:cNvPicPr preferRelativeResize="0"/>
            <p:nvPr/>
          </p:nvPicPr>
          <p:blipFill rotWithShape="1">
            <a:blip r:embed="rId6">
              <a:alphaModFix/>
            </a:blip>
            <a:srcRect b="0" l="0" r="0" t="0"/>
            <a:stretch/>
          </p:blipFill>
          <p:spPr>
            <a:xfrm>
              <a:off x="6505868" y="3621372"/>
              <a:ext cx="303905" cy="303905"/>
            </a:xfrm>
            <a:prstGeom prst="rect">
              <a:avLst/>
            </a:prstGeom>
            <a:noFill/>
            <a:ln>
              <a:noFill/>
            </a:ln>
          </p:spPr>
        </p:pic>
      </p:grpSp>
      <p:grpSp>
        <p:nvGrpSpPr>
          <p:cNvPr id="1307" name="Google Shape;1307;p41"/>
          <p:cNvGrpSpPr/>
          <p:nvPr/>
        </p:nvGrpSpPr>
        <p:grpSpPr>
          <a:xfrm>
            <a:off x="661019" y="1371428"/>
            <a:ext cx="151796" cy="516008"/>
            <a:chOff x="577891" y="1266449"/>
            <a:chExt cx="216024" cy="734343"/>
          </a:xfrm>
        </p:grpSpPr>
        <p:sp>
          <p:nvSpPr>
            <p:cNvPr id="1308" name="Google Shape;1308;p41"/>
            <p:cNvSpPr/>
            <p:nvPr/>
          </p:nvSpPr>
          <p:spPr>
            <a:xfrm>
              <a:off x="577891" y="1266449"/>
              <a:ext cx="216024" cy="734343"/>
            </a:xfrm>
            <a:prstGeom prst="downArrow">
              <a:avLst>
                <a:gd fmla="val 50000" name="adj1"/>
                <a:gd fmla="val 50000" name="adj2"/>
              </a:avLst>
            </a:prstGeom>
            <a:solidFill>
              <a:srgbClr val="FF99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9" name="Google Shape;1309;p41"/>
            <p:cNvSpPr/>
            <p:nvPr/>
          </p:nvSpPr>
          <p:spPr>
            <a:xfrm>
              <a:off x="577891" y="1525608"/>
              <a:ext cx="216024" cy="216024"/>
            </a:xfrm>
            <a:prstGeom prst="ellipse">
              <a:avLst/>
            </a:prstGeom>
            <a:solidFill>
              <a:schemeClr val="lt1"/>
            </a:solidFill>
            <a:ln cap="flat" cmpd="sng" w="76200">
              <a:solidFill>
                <a:srgbClr val="FF99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pSp>
        <p:nvGrpSpPr>
          <p:cNvPr id="1315" name="Google Shape;1315;p44"/>
          <p:cNvGrpSpPr/>
          <p:nvPr/>
        </p:nvGrpSpPr>
        <p:grpSpPr>
          <a:xfrm>
            <a:off x="450000" y="450000"/>
            <a:ext cx="9018000" cy="276999"/>
            <a:chOff x="450000" y="450000"/>
            <a:chExt cx="9018000" cy="276999"/>
          </a:xfrm>
        </p:grpSpPr>
        <p:sp>
          <p:nvSpPr>
            <p:cNvPr id="1316" name="Google Shape;1316;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1.7. Lý do học máy</a:t>
              </a:r>
              <a:endParaRPr b="1" sz="1800">
                <a:solidFill>
                  <a:schemeClr val="lt1"/>
                </a:solidFill>
                <a:latin typeface="Arial"/>
                <a:ea typeface="Arial"/>
                <a:cs typeface="Arial"/>
                <a:sym typeface="Arial"/>
              </a:endParaRPr>
            </a:p>
          </p:txBody>
        </p:sp>
        <p:sp>
          <p:nvSpPr>
            <p:cNvPr id="1317" name="Google Shape;1317;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318" name="Google Shape;1318;p44"/>
          <p:cNvGrpSpPr/>
          <p:nvPr/>
        </p:nvGrpSpPr>
        <p:grpSpPr>
          <a:xfrm>
            <a:off x="2071092" y="3610372"/>
            <a:ext cx="6048672" cy="2626940"/>
            <a:chOff x="1782615" y="3206996"/>
            <a:chExt cx="6480720" cy="2814579"/>
          </a:xfrm>
        </p:grpSpPr>
        <p:sp>
          <p:nvSpPr>
            <p:cNvPr id="1319" name="Google Shape;1319;p44"/>
            <p:cNvSpPr/>
            <p:nvPr/>
          </p:nvSpPr>
          <p:spPr>
            <a:xfrm>
              <a:off x="1782615" y="3360550"/>
              <a:ext cx="6480720" cy="2661025"/>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Google Shape;1320;p44"/>
            <p:cNvSpPr/>
            <p:nvPr/>
          </p:nvSpPr>
          <p:spPr>
            <a:xfrm>
              <a:off x="3721562" y="3206996"/>
              <a:ext cx="2458684" cy="6265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429A0"/>
                  </a:solidFill>
                  <a:latin typeface="Arial"/>
                  <a:ea typeface="Arial"/>
                  <a:cs typeface="Arial"/>
                  <a:sym typeface="Arial"/>
                </a:rPr>
                <a:t>Cách tiếp cận truyền thống</a:t>
              </a:r>
              <a:endParaRPr b="1" sz="1600">
                <a:solidFill>
                  <a:srgbClr val="1429A0"/>
                </a:solidFill>
                <a:latin typeface="Arial"/>
                <a:ea typeface="Arial"/>
                <a:cs typeface="Arial"/>
                <a:sym typeface="Arial"/>
              </a:endParaRPr>
            </a:p>
          </p:txBody>
        </p:sp>
        <p:grpSp>
          <p:nvGrpSpPr>
            <p:cNvPr id="1321" name="Google Shape;1321;p44"/>
            <p:cNvGrpSpPr/>
            <p:nvPr/>
          </p:nvGrpSpPr>
          <p:grpSpPr>
            <a:xfrm>
              <a:off x="1926630" y="3561716"/>
              <a:ext cx="6254541" cy="2248039"/>
              <a:chOff x="1926630" y="3561716"/>
              <a:chExt cx="6254541" cy="2248039"/>
            </a:xfrm>
          </p:grpSpPr>
          <p:sp>
            <p:nvSpPr>
              <p:cNvPr id="1322" name="Google Shape;1322;p44"/>
              <p:cNvSpPr/>
              <p:nvPr/>
            </p:nvSpPr>
            <p:spPr>
              <a:xfrm>
                <a:off x="6626846" y="3561716"/>
                <a:ext cx="1008112" cy="396794"/>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Triển khai</a:t>
                </a:r>
                <a:endParaRPr b="1" sz="1400">
                  <a:solidFill>
                    <a:schemeClr val="dk1"/>
                  </a:solidFill>
                  <a:latin typeface="Arial"/>
                  <a:ea typeface="Arial"/>
                  <a:cs typeface="Arial"/>
                  <a:sym typeface="Arial"/>
                </a:endParaRPr>
              </a:p>
            </p:txBody>
          </p:sp>
          <p:sp>
            <p:nvSpPr>
              <p:cNvPr id="1323" name="Google Shape;1323;p44"/>
              <p:cNvSpPr/>
              <p:nvPr/>
            </p:nvSpPr>
            <p:spPr>
              <a:xfrm>
                <a:off x="6092940" y="4562822"/>
                <a:ext cx="2088231" cy="546252"/>
              </a:xfrm>
              <a:prstGeom prst="flowChartDecision">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Đánh giá giải pháp</a:t>
                </a:r>
                <a:endParaRPr b="1" sz="1300">
                  <a:solidFill>
                    <a:schemeClr val="dk1"/>
                  </a:solidFill>
                  <a:latin typeface="Arial"/>
                  <a:ea typeface="Arial"/>
                  <a:cs typeface="Arial"/>
                  <a:sym typeface="Arial"/>
                </a:endParaRPr>
              </a:p>
            </p:txBody>
          </p:sp>
          <p:cxnSp>
            <p:nvCxnSpPr>
              <p:cNvPr id="1324" name="Google Shape;1324;p44"/>
              <p:cNvCxnSpPr>
                <a:stCxn id="1323" idx="0"/>
                <a:endCxn id="1322" idx="2"/>
              </p:cNvCxnSpPr>
              <p:nvPr/>
            </p:nvCxnSpPr>
            <p:spPr>
              <a:xfrm rot="10800000">
                <a:off x="7130755" y="3958622"/>
                <a:ext cx="6300" cy="604200"/>
              </a:xfrm>
              <a:prstGeom prst="straightConnector1">
                <a:avLst/>
              </a:prstGeom>
              <a:noFill/>
              <a:ln cap="flat" cmpd="sng" w="28575">
                <a:solidFill>
                  <a:schemeClr val="accent5"/>
                </a:solidFill>
                <a:prstDash val="solid"/>
                <a:miter lim="800000"/>
                <a:headEnd len="sm" w="sm" type="none"/>
                <a:tailEnd len="med" w="med" type="triangle"/>
              </a:ln>
            </p:spPr>
          </p:cxnSp>
          <p:pic>
            <p:nvPicPr>
              <p:cNvPr id="1325" name="Google Shape;1325;p44"/>
              <p:cNvPicPr preferRelativeResize="0"/>
              <p:nvPr/>
            </p:nvPicPr>
            <p:blipFill rotWithShape="1">
              <a:blip r:embed="rId3">
                <a:alphaModFix/>
              </a:blip>
              <a:srcRect b="0" l="0" r="0" t="0"/>
              <a:stretch/>
            </p:blipFill>
            <p:spPr>
              <a:xfrm>
                <a:off x="7234223" y="5189414"/>
                <a:ext cx="360000" cy="360000"/>
              </a:xfrm>
              <a:prstGeom prst="rect">
                <a:avLst/>
              </a:prstGeom>
              <a:noFill/>
              <a:ln>
                <a:noFill/>
              </a:ln>
            </p:spPr>
          </p:pic>
          <p:pic>
            <p:nvPicPr>
              <p:cNvPr id="1326" name="Google Shape;1326;p44"/>
              <p:cNvPicPr preferRelativeResize="0"/>
              <p:nvPr/>
            </p:nvPicPr>
            <p:blipFill rotWithShape="1">
              <a:blip r:embed="rId4">
                <a:alphaModFix/>
              </a:blip>
              <a:srcRect b="0" l="0" r="0" t="0"/>
              <a:stretch/>
            </p:blipFill>
            <p:spPr>
              <a:xfrm>
                <a:off x="7234223" y="4133076"/>
                <a:ext cx="360000" cy="360000"/>
              </a:xfrm>
              <a:prstGeom prst="rect">
                <a:avLst/>
              </a:prstGeom>
              <a:noFill/>
              <a:ln>
                <a:noFill/>
              </a:ln>
            </p:spPr>
          </p:pic>
          <p:sp>
            <p:nvSpPr>
              <p:cNvPr id="1327" name="Google Shape;1327;p44"/>
              <p:cNvSpPr/>
              <p:nvPr/>
            </p:nvSpPr>
            <p:spPr>
              <a:xfrm>
                <a:off x="4248536" y="5449755"/>
                <a:ext cx="1459370" cy="360000"/>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Phân tích lỗi sai</a:t>
                </a:r>
                <a:endParaRPr b="1" sz="1400">
                  <a:solidFill>
                    <a:schemeClr val="dk1"/>
                  </a:solidFill>
                  <a:latin typeface="Arial"/>
                  <a:ea typeface="Arial"/>
                  <a:cs typeface="Arial"/>
                  <a:sym typeface="Arial"/>
                </a:endParaRPr>
              </a:p>
            </p:txBody>
          </p:sp>
          <p:sp>
            <p:nvSpPr>
              <p:cNvPr id="1328" name="Google Shape;1328;p44"/>
              <p:cNvSpPr/>
              <p:nvPr/>
            </p:nvSpPr>
            <p:spPr>
              <a:xfrm>
                <a:off x="1926630" y="4562822"/>
                <a:ext cx="1710053" cy="546252"/>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Nghiên cứu vấn đề</a:t>
                </a:r>
                <a:endParaRPr b="1" sz="1400">
                  <a:solidFill>
                    <a:schemeClr val="dk1"/>
                  </a:solidFill>
                  <a:latin typeface="Arial"/>
                  <a:ea typeface="Arial"/>
                  <a:cs typeface="Arial"/>
                  <a:sym typeface="Arial"/>
                </a:endParaRPr>
              </a:p>
            </p:txBody>
          </p:sp>
          <p:sp>
            <p:nvSpPr>
              <p:cNvPr id="1329" name="Google Shape;1329;p44"/>
              <p:cNvSpPr/>
              <p:nvPr/>
            </p:nvSpPr>
            <p:spPr>
              <a:xfrm>
                <a:off x="4239018" y="4562822"/>
                <a:ext cx="1459370" cy="546252"/>
              </a:xfrm>
              <a:prstGeom prst="rect">
                <a:avLst/>
              </a:prstGeom>
              <a:solidFill>
                <a:srgbClr val="FFF2CC"/>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Thiết lập nguyên tắc</a:t>
                </a:r>
                <a:endParaRPr b="1" sz="1400">
                  <a:solidFill>
                    <a:schemeClr val="dk1"/>
                  </a:solidFill>
                  <a:latin typeface="Arial"/>
                  <a:ea typeface="Arial"/>
                  <a:cs typeface="Arial"/>
                  <a:sym typeface="Arial"/>
                </a:endParaRPr>
              </a:p>
            </p:txBody>
          </p:sp>
          <p:cxnSp>
            <p:nvCxnSpPr>
              <p:cNvPr id="1330" name="Google Shape;1330;p44"/>
              <p:cNvCxnSpPr>
                <a:stCxn id="1323" idx="2"/>
                <a:endCxn id="1327" idx="3"/>
              </p:cNvCxnSpPr>
              <p:nvPr/>
            </p:nvCxnSpPr>
            <p:spPr>
              <a:xfrm rot="5400000">
                <a:off x="6162055" y="4654874"/>
                <a:ext cx="520800" cy="1429200"/>
              </a:xfrm>
              <a:prstGeom prst="bentConnector2">
                <a:avLst/>
              </a:prstGeom>
              <a:noFill/>
              <a:ln cap="flat" cmpd="sng" w="28575">
                <a:solidFill>
                  <a:schemeClr val="accent5"/>
                </a:solidFill>
                <a:prstDash val="solid"/>
                <a:miter lim="800000"/>
                <a:headEnd len="sm" w="sm" type="none"/>
                <a:tailEnd len="med" w="med" type="triangle"/>
              </a:ln>
            </p:spPr>
          </p:cxnSp>
          <p:cxnSp>
            <p:nvCxnSpPr>
              <p:cNvPr id="1331" name="Google Shape;1331;p44"/>
              <p:cNvCxnSpPr>
                <a:stCxn id="1327" idx="1"/>
                <a:endCxn id="1328" idx="2"/>
              </p:cNvCxnSpPr>
              <p:nvPr/>
            </p:nvCxnSpPr>
            <p:spPr>
              <a:xfrm rot="10800000">
                <a:off x="2781536" y="5108955"/>
                <a:ext cx="1467000" cy="520800"/>
              </a:xfrm>
              <a:prstGeom prst="bentConnector2">
                <a:avLst/>
              </a:prstGeom>
              <a:noFill/>
              <a:ln cap="flat" cmpd="sng" w="28575">
                <a:solidFill>
                  <a:schemeClr val="accent5"/>
                </a:solidFill>
                <a:prstDash val="solid"/>
                <a:miter lim="800000"/>
                <a:headEnd len="sm" w="sm" type="none"/>
                <a:tailEnd len="med" w="med" type="triangle"/>
              </a:ln>
            </p:spPr>
          </p:cxnSp>
          <p:cxnSp>
            <p:nvCxnSpPr>
              <p:cNvPr id="1332" name="Google Shape;1332;p44"/>
              <p:cNvCxnSpPr>
                <a:stCxn id="1328" idx="3"/>
                <a:endCxn id="1329" idx="1"/>
              </p:cNvCxnSpPr>
              <p:nvPr/>
            </p:nvCxnSpPr>
            <p:spPr>
              <a:xfrm>
                <a:off x="3636683" y="4835948"/>
                <a:ext cx="602400" cy="0"/>
              </a:xfrm>
              <a:prstGeom prst="straightConnector1">
                <a:avLst/>
              </a:prstGeom>
              <a:noFill/>
              <a:ln cap="flat" cmpd="sng" w="28575">
                <a:solidFill>
                  <a:schemeClr val="accent5"/>
                </a:solidFill>
                <a:prstDash val="solid"/>
                <a:miter lim="800000"/>
                <a:headEnd len="sm" w="sm" type="none"/>
                <a:tailEnd len="med" w="med" type="triangle"/>
              </a:ln>
            </p:spPr>
          </p:cxnSp>
          <p:cxnSp>
            <p:nvCxnSpPr>
              <p:cNvPr id="1333" name="Google Shape;1333;p44"/>
              <p:cNvCxnSpPr>
                <a:stCxn id="1329" idx="3"/>
                <a:endCxn id="1323" idx="1"/>
              </p:cNvCxnSpPr>
              <p:nvPr/>
            </p:nvCxnSpPr>
            <p:spPr>
              <a:xfrm>
                <a:off x="5698388" y="4835948"/>
                <a:ext cx="394500" cy="0"/>
              </a:xfrm>
              <a:prstGeom prst="straightConnector1">
                <a:avLst/>
              </a:prstGeom>
              <a:noFill/>
              <a:ln cap="flat" cmpd="sng" w="28575">
                <a:solidFill>
                  <a:schemeClr val="accent5"/>
                </a:solidFill>
                <a:prstDash val="solid"/>
                <a:miter lim="800000"/>
                <a:headEnd len="sm" w="sm" type="none"/>
                <a:tailEnd len="med" w="med" type="triangle"/>
              </a:ln>
            </p:spPr>
          </p:cxnSp>
        </p:grpSp>
      </p:grpSp>
      <p:grpSp>
        <p:nvGrpSpPr>
          <p:cNvPr id="1334" name="Google Shape;1334;p44"/>
          <p:cNvGrpSpPr/>
          <p:nvPr/>
        </p:nvGrpSpPr>
        <p:grpSpPr>
          <a:xfrm>
            <a:off x="558924" y="1879047"/>
            <a:ext cx="9180558" cy="1496519"/>
            <a:chOff x="558924" y="1816596"/>
            <a:chExt cx="9180558" cy="1496519"/>
          </a:xfrm>
        </p:grpSpPr>
        <p:sp>
          <p:nvSpPr>
            <p:cNvPr id="1335" name="Google Shape;1335;p44"/>
            <p:cNvSpPr/>
            <p:nvPr/>
          </p:nvSpPr>
          <p:spPr>
            <a:xfrm>
              <a:off x="702940" y="2064843"/>
              <a:ext cx="8632825"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các kỹ thuật lập trình truyền thống, các quy tắc trở nên dài hơn và phức tạp hơn nên rất khó bảo trì. Tuy nhiên, bộ lọc thư rác dựa trên kỹ thuật máy học phát hiện các mẫu xuất hiện thường xuyên hơn trong thư rác so với thư thông thường, tự động tìm hiểu những từ và cụm từ nào là tiêu chí tốt để đánh giá thư rác.</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máy phù hợp với các lĩnh vực quá phức tạp hoặc không có thuật toán đã biết theo cách truyền thống (ví dụ: nhận dạng giọng nói).</a:t>
              </a:r>
              <a:endParaRPr sz="1300">
                <a:solidFill>
                  <a:srgbClr val="262626"/>
                </a:solidFill>
                <a:latin typeface="Arial"/>
                <a:ea typeface="Arial"/>
                <a:cs typeface="Arial"/>
                <a:sym typeface="Arial"/>
              </a:endParaRPr>
            </a:p>
          </p:txBody>
        </p:sp>
        <p:sp>
          <p:nvSpPr>
            <p:cNvPr id="1336" name="Google Shape;1336;p44"/>
            <p:cNvSpPr/>
            <p:nvPr/>
          </p:nvSpPr>
          <p:spPr>
            <a:xfrm>
              <a:off x="558924" y="1816596"/>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Tại sao nên học máy?</a:t>
              </a:r>
              <a:endParaRPr/>
            </a:p>
          </p:txBody>
        </p:sp>
      </p:grpSp>
      <p:sp>
        <p:nvSpPr>
          <p:cNvPr id="1337" name="Google Shape;1337;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Lý do học máy</a:t>
            </a:r>
            <a:endParaRPr b="1" sz="2400">
              <a:solidFill>
                <a:srgbClr val="0C0C0C"/>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45"/>
          <p:cNvSpPr/>
          <p:nvPr/>
        </p:nvSpPr>
        <p:spPr>
          <a:xfrm>
            <a:off x="702940" y="1700808"/>
            <a:ext cx="8632825" cy="165351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Vấn đề: Các giải pháp hiện tại yêu cầu nhiều quy tắc và điều chỉnh thủ công. Học máy: Một mô hình học máy có thể đơn giản hóa mã và tăng hiệu suất so với các phương pháp truyền thống.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Vấn đề: Các vấn đề phức tạp không có giải pháp theo cách truyền thống. Học máy: Các giải pháp có thể được tìm thấy bằng các kỹ thuật máy học tốt nhất.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Môi trường chất lỏng: Hệ thống máy học có thể thích ứng với dữ liệu mới.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được cái nhìn sâu sắc từ các vấn đề phức tạp và lượng lớn dữ liệu.</a:t>
            </a:r>
            <a:endParaRPr sz="1300">
              <a:solidFill>
                <a:srgbClr val="262626"/>
              </a:solidFill>
              <a:latin typeface="Arial"/>
              <a:ea typeface="Arial"/>
              <a:cs typeface="Arial"/>
              <a:sym typeface="Arial"/>
            </a:endParaRPr>
          </a:p>
        </p:txBody>
      </p:sp>
      <p:grpSp>
        <p:nvGrpSpPr>
          <p:cNvPr id="1344" name="Google Shape;1344;p45"/>
          <p:cNvGrpSpPr/>
          <p:nvPr/>
        </p:nvGrpSpPr>
        <p:grpSpPr>
          <a:xfrm>
            <a:off x="450000" y="450000"/>
            <a:ext cx="9018000" cy="276999"/>
            <a:chOff x="450000" y="450000"/>
            <a:chExt cx="9018000" cy="276999"/>
          </a:xfrm>
        </p:grpSpPr>
        <p:sp>
          <p:nvSpPr>
            <p:cNvPr id="1345" name="Google Shape;1345;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1.7. Lý do học máy</a:t>
              </a:r>
              <a:endParaRPr b="1" sz="1800">
                <a:solidFill>
                  <a:schemeClr val="lt1"/>
                </a:solidFill>
                <a:latin typeface="Arial"/>
                <a:ea typeface="Arial"/>
                <a:cs typeface="Arial"/>
                <a:sym typeface="Arial"/>
              </a:endParaRPr>
            </a:p>
          </p:txBody>
        </p:sp>
        <p:sp>
          <p:nvSpPr>
            <p:cNvPr id="1346" name="Google Shape;1346;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347" name="Google Shape;1347;p45"/>
          <p:cNvGrpSpPr/>
          <p:nvPr/>
        </p:nvGrpSpPr>
        <p:grpSpPr>
          <a:xfrm>
            <a:off x="1711052" y="3419573"/>
            <a:ext cx="6480720" cy="2836376"/>
            <a:chOff x="1711052" y="3212976"/>
            <a:chExt cx="6480720" cy="2836376"/>
          </a:xfrm>
        </p:grpSpPr>
        <p:sp>
          <p:nvSpPr>
            <p:cNvPr id="1348" name="Google Shape;1348;p45"/>
            <p:cNvSpPr/>
            <p:nvPr/>
          </p:nvSpPr>
          <p:spPr>
            <a:xfrm>
              <a:off x="1711052" y="3369352"/>
              <a:ext cx="6480720" cy="2680000"/>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9" name="Google Shape;1349;p45"/>
            <p:cNvSpPr/>
            <p:nvPr/>
          </p:nvSpPr>
          <p:spPr>
            <a:xfrm>
              <a:off x="3439244" y="3212976"/>
              <a:ext cx="2883838"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429A0"/>
                  </a:solidFill>
                  <a:latin typeface="Arial"/>
                  <a:ea typeface="Arial"/>
                  <a:cs typeface="Arial"/>
                  <a:sym typeface="Arial"/>
                </a:rPr>
                <a:t>Cách tiếp cận học máy</a:t>
              </a:r>
              <a:endParaRPr b="1" sz="1600">
                <a:solidFill>
                  <a:srgbClr val="1429A0"/>
                </a:solidFill>
                <a:latin typeface="Arial"/>
                <a:ea typeface="Arial"/>
                <a:cs typeface="Arial"/>
                <a:sym typeface="Arial"/>
              </a:endParaRPr>
            </a:p>
          </p:txBody>
        </p:sp>
        <p:sp>
          <p:nvSpPr>
            <p:cNvPr id="1350" name="Google Shape;1350;p45"/>
            <p:cNvSpPr/>
            <p:nvPr/>
          </p:nvSpPr>
          <p:spPr>
            <a:xfrm>
              <a:off x="6566182" y="3674828"/>
              <a:ext cx="1008112" cy="499705"/>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Triển khai</a:t>
              </a:r>
              <a:endParaRPr b="1" sz="1400">
                <a:solidFill>
                  <a:schemeClr val="dk1"/>
                </a:solidFill>
                <a:latin typeface="Arial"/>
                <a:ea typeface="Arial"/>
                <a:cs typeface="Arial"/>
                <a:sym typeface="Arial"/>
              </a:endParaRPr>
            </a:p>
          </p:txBody>
        </p:sp>
        <p:sp>
          <p:nvSpPr>
            <p:cNvPr id="1351" name="Google Shape;1351;p45"/>
            <p:cNvSpPr/>
            <p:nvPr/>
          </p:nvSpPr>
          <p:spPr>
            <a:xfrm>
              <a:off x="6021377" y="4778846"/>
              <a:ext cx="2097724" cy="546252"/>
            </a:xfrm>
            <a:prstGeom prst="flowChartDecision">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Đánh giá giải pháp</a:t>
              </a:r>
              <a:endParaRPr b="1" sz="1300">
                <a:solidFill>
                  <a:schemeClr val="dk1"/>
                </a:solidFill>
                <a:latin typeface="Arial"/>
                <a:ea typeface="Arial"/>
                <a:cs typeface="Arial"/>
                <a:sym typeface="Arial"/>
              </a:endParaRPr>
            </a:p>
          </p:txBody>
        </p:sp>
        <p:cxnSp>
          <p:nvCxnSpPr>
            <p:cNvPr id="1352" name="Google Shape;1352;p45"/>
            <p:cNvCxnSpPr>
              <a:stCxn id="1351" idx="0"/>
              <a:endCxn id="1350" idx="2"/>
            </p:cNvCxnSpPr>
            <p:nvPr/>
          </p:nvCxnSpPr>
          <p:spPr>
            <a:xfrm rot="10800000">
              <a:off x="7070239" y="4174646"/>
              <a:ext cx="0" cy="604200"/>
            </a:xfrm>
            <a:prstGeom prst="straightConnector1">
              <a:avLst/>
            </a:prstGeom>
            <a:noFill/>
            <a:ln cap="flat" cmpd="sng" w="28575">
              <a:solidFill>
                <a:schemeClr val="accent5"/>
              </a:solidFill>
              <a:prstDash val="solid"/>
              <a:miter lim="800000"/>
              <a:headEnd len="sm" w="sm" type="none"/>
              <a:tailEnd len="med" w="med" type="triangle"/>
            </a:ln>
          </p:spPr>
        </p:cxnSp>
        <p:pic>
          <p:nvPicPr>
            <p:cNvPr id="1353" name="Google Shape;1353;p45"/>
            <p:cNvPicPr preferRelativeResize="0"/>
            <p:nvPr/>
          </p:nvPicPr>
          <p:blipFill rotWithShape="1">
            <a:blip r:embed="rId3">
              <a:alphaModFix/>
            </a:blip>
            <a:srcRect b="0" l="0" r="0" t="0"/>
            <a:stretch/>
          </p:blipFill>
          <p:spPr>
            <a:xfrm>
              <a:off x="7169168" y="5381000"/>
              <a:ext cx="360000" cy="360000"/>
            </a:xfrm>
            <a:prstGeom prst="rect">
              <a:avLst/>
            </a:prstGeom>
            <a:noFill/>
            <a:ln>
              <a:noFill/>
            </a:ln>
          </p:spPr>
        </p:pic>
        <p:pic>
          <p:nvPicPr>
            <p:cNvPr id="1354" name="Google Shape;1354;p45"/>
            <p:cNvPicPr preferRelativeResize="0"/>
            <p:nvPr/>
          </p:nvPicPr>
          <p:blipFill rotWithShape="1">
            <a:blip r:embed="rId4">
              <a:alphaModFix/>
            </a:blip>
            <a:srcRect b="0" l="0" r="0" t="0"/>
            <a:stretch/>
          </p:blipFill>
          <p:spPr>
            <a:xfrm>
              <a:off x="7169168" y="4343896"/>
              <a:ext cx="360000" cy="360000"/>
            </a:xfrm>
            <a:prstGeom prst="rect">
              <a:avLst/>
            </a:prstGeom>
            <a:noFill/>
            <a:ln>
              <a:noFill/>
            </a:ln>
          </p:spPr>
        </p:pic>
        <p:sp>
          <p:nvSpPr>
            <p:cNvPr id="1355" name="Google Shape;1355;p45"/>
            <p:cNvSpPr/>
            <p:nvPr/>
          </p:nvSpPr>
          <p:spPr>
            <a:xfrm>
              <a:off x="4176973" y="5532783"/>
              <a:ext cx="1455758" cy="359293"/>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Phân tích lỗi sai</a:t>
              </a:r>
              <a:endParaRPr b="1" sz="1400">
                <a:solidFill>
                  <a:schemeClr val="dk1"/>
                </a:solidFill>
                <a:latin typeface="Arial"/>
                <a:ea typeface="Arial"/>
                <a:cs typeface="Arial"/>
                <a:sym typeface="Arial"/>
              </a:endParaRPr>
            </a:p>
          </p:txBody>
        </p:sp>
        <p:sp>
          <p:nvSpPr>
            <p:cNvPr id="1356" name="Google Shape;1356;p45"/>
            <p:cNvSpPr/>
            <p:nvPr/>
          </p:nvSpPr>
          <p:spPr>
            <a:xfrm>
              <a:off x="1855067" y="4778846"/>
              <a:ext cx="1710053" cy="546252"/>
            </a:xfrm>
            <a:prstGeom prst="rect">
              <a:avLst/>
            </a:prstGeom>
            <a:solidFill>
              <a:srgbClr val="EEEEED"/>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Nghiên cứu vấn đề</a:t>
              </a:r>
              <a:endParaRPr b="1" sz="1400">
                <a:solidFill>
                  <a:schemeClr val="dk1"/>
                </a:solidFill>
                <a:latin typeface="Arial"/>
                <a:ea typeface="Arial"/>
                <a:cs typeface="Arial"/>
                <a:sym typeface="Arial"/>
              </a:endParaRPr>
            </a:p>
          </p:txBody>
        </p:sp>
        <p:sp>
          <p:nvSpPr>
            <p:cNvPr id="1357" name="Google Shape;1357;p45"/>
            <p:cNvSpPr/>
            <p:nvPr/>
          </p:nvSpPr>
          <p:spPr>
            <a:xfrm>
              <a:off x="3902200" y="4778846"/>
              <a:ext cx="1724626" cy="546252"/>
            </a:xfrm>
            <a:prstGeom prst="rect">
              <a:avLst/>
            </a:prstGeom>
            <a:solidFill>
              <a:srgbClr val="E1EFD8"/>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Đào tạo thuật toán học máy</a:t>
              </a:r>
              <a:endParaRPr b="1" sz="1400">
                <a:solidFill>
                  <a:schemeClr val="dk1"/>
                </a:solidFill>
                <a:latin typeface="Arial"/>
                <a:ea typeface="Arial"/>
                <a:cs typeface="Arial"/>
                <a:sym typeface="Arial"/>
              </a:endParaRPr>
            </a:p>
          </p:txBody>
        </p:sp>
        <p:cxnSp>
          <p:nvCxnSpPr>
            <p:cNvPr id="1358" name="Google Shape;1358;p45"/>
            <p:cNvCxnSpPr>
              <a:stCxn id="1351" idx="2"/>
              <a:endCxn id="1355" idx="3"/>
            </p:cNvCxnSpPr>
            <p:nvPr/>
          </p:nvCxnSpPr>
          <p:spPr>
            <a:xfrm rot="5400000">
              <a:off x="6157789" y="4799948"/>
              <a:ext cx="387300" cy="1437600"/>
            </a:xfrm>
            <a:prstGeom prst="bentConnector2">
              <a:avLst/>
            </a:prstGeom>
            <a:noFill/>
            <a:ln cap="flat" cmpd="sng" w="28575">
              <a:solidFill>
                <a:schemeClr val="accent5"/>
              </a:solidFill>
              <a:prstDash val="solid"/>
              <a:miter lim="800000"/>
              <a:headEnd len="sm" w="sm" type="none"/>
              <a:tailEnd len="med" w="med" type="triangle"/>
            </a:ln>
          </p:spPr>
        </p:cxnSp>
        <p:cxnSp>
          <p:nvCxnSpPr>
            <p:cNvPr id="1359" name="Google Shape;1359;p45"/>
            <p:cNvCxnSpPr>
              <a:stCxn id="1355" idx="1"/>
              <a:endCxn id="1356" idx="2"/>
            </p:cNvCxnSpPr>
            <p:nvPr/>
          </p:nvCxnSpPr>
          <p:spPr>
            <a:xfrm rot="10800000">
              <a:off x="2709973" y="5325130"/>
              <a:ext cx="1467000" cy="387300"/>
            </a:xfrm>
            <a:prstGeom prst="bentConnector2">
              <a:avLst/>
            </a:prstGeom>
            <a:noFill/>
            <a:ln cap="flat" cmpd="sng" w="28575">
              <a:solidFill>
                <a:schemeClr val="accent5"/>
              </a:solidFill>
              <a:prstDash val="solid"/>
              <a:miter lim="800000"/>
              <a:headEnd len="sm" w="sm" type="none"/>
              <a:tailEnd len="med" w="med" type="triangle"/>
            </a:ln>
          </p:spPr>
        </p:cxnSp>
        <p:cxnSp>
          <p:nvCxnSpPr>
            <p:cNvPr id="1360" name="Google Shape;1360;p45"/>
            <p:cNvCxnSpPr>
              <a:stCxn id="1356" idx="3"/>
              <a:endCxn id="1357" idx="1"/>
            </p:cNvCxnSpPr>
            <p:nvPr/>
          </p:nvCxnSpPr>
          <p:spPr>
            <a:xfrm>
              <a:off x="3565120" y="5051972"/>
              <a:ext cx="337200" cy="0"/>
            </a:xfrm>
            <a:prstGeom prst="straightConnector1">
              <a:avLst/>
            </a:prstGeom>
            <a:noFill/>
            <a:ln cap="flat" cmpd="sng" w="28575">
              <a:solidFill>
                <a:schemeClr val="accent5"/>
              </a:solidFill>
              <a:prstDash val="solid"/>
              <a:miter lim="800000"/>
              <a:headEnd len="sm" w="sm" type="none"/>
              <a:tailEnd len="med" w="med" type="triangle"/>
            </a:ln>
          </p:spPr>
        </p:cxnSp>
        <p:cxnSp>
          <p:nvCxnSpPr>
            <p:cNvPr id="1361" name="Google Shape;1361;p45"/>
            <p:cNvCxnSpPr>
              <a:stCxn id="1357" idx="3"/>
              <a:endCxn id="1351" idx="1"/>
            </p:cNvCxnSpPr>
            <p:nvPr/>
          </p:nvCxnSpPr>
          <p:spPr>
            <a:xfrm>
              <a:off x="5626826" y="5051972"/>
              <a:ext cx="394500" cy="0"/>
            </a:xfrm>
            <a:prstGeom prst="straightConnector1">
              <a:avLst/>
            </a:prstGeom>
            <a:noFill/>
            <a:ln cap="flat" cmpd="sng" w="28575">
              <a:solidFill>
                <a:schemeClr val="accent5"/>
              </a:solidFill>
              <a:prstDash val="solid"/>
              <a:miter lim="800000"/>
              <a:headEnd len="sm" w="sm" type="none"/>
              <a:tailEnd len="med" w="med" type="triangle"/>
            </a:ln>
          </p:spPr>
        </p:cxnSp>
        <p:grpSp>
          <p:nvGrpSpPr>
            <p:cNvPr id="1362" name="Google Shape;1362;p45"/>
            <p:cNvGrpSpPr/>
            <p:nvPr/>
          </p:nvGrpSpPr>
          <p:grpSpPr>
            <a:xfrm>
              <a:off x="4061127" y="3674829"/>
              <a:ext cx="1406771" cy="823497"/>
              <a:chOff x="9573782" y="3466198"/>
              <a:chExt cx="1406771" cy="823497"/>
            </a:xfrm>
          </p:grpSpPr>
          <p:sp>
            <p:nvSpPr>
              <p:cNvPr id="1363" name="Google Shape;1363;p45"/>
              <p:cNvSpPr/>
              <p:nvPr/>
            </p:nvSpPr>
            <p:spPr>
              <a:xfrm>
                <a:off x="9573782" y="3466198"/>
                <a:ext cx="1406771" cy="823497"/>
              </a:xfrm>
              <a:prstGeom prst="flowChartInputOutput">
                <a:avLst/>
              </a:prstGeom>
              <a:solidFill>
                <a:srgbClr val="E1EFD8"/>
              </a:solidFill>
              <a:ln cap="flat" cmpd="sng" w="12700">
                <a:solidFill>
                  <a:srgbClr val="7F7F7F"/>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Dữ liệu</a:t>
                </a:r>
                <a:endParaRPr b="1" sz="1400">
                  <a:solidFill>
                    <a:schemeClr val="dk1"/>
                  </a:solidFill>
                  <a:latin typeface="Arial"/>
                  <a:ea typeface="Arial"/>
                  <a:cs typeface="Arial"/>
                  <a:sym typeface="Arial"/>
                </a:endParaRPr>
              </a:p>
            </p:txBody>
          </p:sp>
          <p:cxnSp>
            <p:nvCxnSpPr>
              <p:cNvPr id="1364" name="Google Shape;1364;p45"/>
              <p:cNvCxnSpPr/>
              <p:nvPr/>
            </p:nvCxnSpPr>
            <p:spPr>
              <a:xfrm rot="10800000">
                <a:off x="9957546" y="3540410"/>
                <a:ext cx="0" cy="454194"/>
              </a:xfrm>
              <a:prstGeom prst="straightConnector1">
                <a:avLst/>
              </a:prstGeom>
              <a:noFill/>
              <a:ln cap="flat" cmpd="sng" w="12700">
                <a:solidFill>
                  <a:srgbClr val="7F7F7F"/>
                </a:solidFill>
                <a:prstDash val="solid"/>
                <a:miter lim="800000"/>
                <a:headEnd len="sm" w="sm" type="none"/>
                <a:tailEnd len="med" w="med" type="triangle"/>
              </a:ln>
            </p:spPr>
          </p:cxnSp>
          <p:cxnSp>
            <p:nvCxnSpPr>
              <p:cNvPr id="1365" name="Google Shape;1365;p45"/>
              <p:cNvCxnSpPr/>
              <p:nvPr/>
            </p:nvCxnSpPr>
            <p:spPr>
              <a:xfrm>
                <a:off x="9956971" y="3994604"/>
                <a:ext cx="611066" cy="0"/>
              </a:xfrm>
              <a:prstGeom prst="straightConnector1">
                <a:avLst/>
              </a:prstGeom>
              <a:noFill/>
              <a:ln cap="flat" cmpd="sng" w="12700">
                <a:solidFill>
                  <a:srgbClr val="7F7F7F"/>
                </a:solidFill>
                <a:prstDash val="solid"/>
                <a:miter lim="800000"/>
                <a:headEnd len="sm" w="sm" type="none"/>
                <a:tailEnd len="med" w="med" type="triangle"/>
              </a:ln>
            </p:spPr>
          </p:cxnSp>
          <p:sp>
            <p:nvSpPr>
              <p:cNvPr id="1366" name="Google Shape;1366;p45"/>
              <p:cNvSpPr/>
              <p:nvPr/>
            </p:nvSpPr>
            <p:spPr>
              <a:xfrm>
                <a:off x="10024562" y="3845005"/>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7" name="Google Shape;1367;p45"/>
              <p:cNvSpPr/>
              <p:nvPr/>
            </p:nvSpPr>
            <p:spPr>
              <a:xfrm>
                <a:off x="10129246" y="3708020"/>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8" name="Google Shape;1368;p45"/>
              <p:cNvSpPr/>
              <p:nvPr/>
            </p:nvSpPr>
            <p:spPr>
              <a:xfrm>
                <a:off x="10186796" y="3652935"/>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9" name="Google Shape;1369;p45"/>
              <p:cNvSpPr/>
              <p:nvPr/>
            </p:nvSpPr>
            <p:spPr>
              <a:xfrm>
                <a:off x="10070282" y="3684681"/>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0" name="Google Shape;1370;p45"/>
              <p:cNvSpPr/>
              <p:nvPr/>
            </p:nvSpPr>
            <p:spPr>
              <a:xfrm>
                <a:off x="10302166" y="3634296"/>
                <a:ext cx="45720" cy="45720"/>
              </a:xfrm>
              <a:prstGeom prst="ellipse">
                <a:avLst/>
              </a:prstGeom>
              <a:solidFill>
                <a:srgbClr val="294D9D"/>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1" name="Google Shape;1371;p45"/>
            <p:cNvCxnSpPr>
              <a:stCxn id="1363" idx="4"/>
              <a:endCxn id="1357" idx="0"/>
            </p:cNvCxnSpPr>
            <p:nvPr/>
          </p:nvCxnSpPr>
          <p:spPr>
            <a:xfrm>
              <a:off x="4764513" y="4498326"/>
              <a:ext cx="0" cy="280500"/>
            </a:xfrm>
            <a:prstGeom prst="straightConnector1">
              <a:avLst/>
            </a:prstGeom>
            <a:noFill/>
            <a:ln cap="flat" cmpd="sng" w="28575">
              <a:solidFill>
                <a:schemeClr val="accent5"/>
              </a:solidFill>
              <a:prstDash val="dot"/>
              <a:miter lim="800000"/>
              <a:headEnd len="sm" w="sm" type="none"/>
              <a:tailEnd len="med" w="med" type="triangle"/>
            </a:ln>
          </p:spPr>
        </p:cxnSp>
      </p:grpSp>
      <p:sp>
        <p:nvSpPr>
          <p:cNvPr id="1372" name="Google Shape;1372;p45"/>
          <p:cNvSpPr/>
          <p:nvPr/>
        </p:nvSpPr>
        <p:spPr>
          <a:xfrm>
            <a:off x="558924" y="1439631"/>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Ưu điểm của học máy</a:t>
            </a:r>
            <a:endParaRPr sz="1400">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46"/>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Khái niệm Trí tuệ nhân tạo</a:t>
            </a:r>
            <a:endParaRPr b="1" sz="3200">
              <a:solidFill>
                <a:srgbClr val="000000"/>
              </a:solidFill>
              <a:latin typeface="Arial"/>
              <a:ea typeface="Arial"/>
              <a:cs typeface="Arial"/>
              <a:sym typeface="Arial"/>
            </a:endParaRPr>
          </a:p>
        </p:txBody>
      </p:sp>
      <p:sp>
        <p:nvSpPr>
          <p:cNvPr id="1379" name="Google Shape;1379;p4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1380" name="Google Shape;1380;p46"/>
          <p:cNvSpPr/>
          <p:nvPr/>
        </p:nvSpPr>
        <p:spPr>
          <a:xfrm>
            <a:off x="1054111" y="3929021"/>
            <a:ext cx="8286680" cy="2020259"/>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Khái niệm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Phân loại và Tập con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Khái niệm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Các ngành liên quan đến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Các loại và lựa chọn phân tích dữ liệu dựa trên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Quy trình phân tích dữ liệu dựa trên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1.7. Lý do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1.8. Những hạn chế khi học máy</a:t>
            </a:r>
            <a:endParaRPr sz="1800">
              <a:solidFill>
                <a:srgbClr val="3F3F3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grpSp>
        <p:nvGrpSpPr>
          <p:cNvPr id="1386" name="Google Shape;1386;p47"/>
          <p:cNvGrpSpPr/>
          <p:nvPr/>
        </p:nvGrpSpPr>
        <p:grpSpPr>
          <a:xfrm>
            <a:off x="450000" y="450000"/>
            <a:ext cx="9018000" cy="276999"/>
            <a:chOff x="450000" y="450000"/>
            <a:chExt cx="9018000" cy="276999"/>
          </a:xfrm>
        </p:grpSpPr>
        <p:sp>
          <p:nvSpPr>
            <p:cNvPr id="1387" name="Google Shape;1387;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1.8. Những hạn chế khi học máy</a:t>
              </a:r>
              <a:endParaRPr b="1" sz="1800">
                <a:solidFill>
                  <a:schemeClr val="lt1"/>
                </a:solidFill>
                <a:latin typeface="Arial"/>
                <a:ea typeface="Arial"/>
                <a:cs typeface="Arial"/>
                <a:sym typeface="Arial"/>
              </a:endParaRPr>
            </a:p>
          </p:txBody>
        </p:sp>
        <p:sp>
          <p:nvSpPr>
            <p:cNvPr id="1388" name="Google Shape;1388;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389" name="Google Shape;1389;p47"/>
          <p:cNvGrpSpPr/>
          <p:nvPr/>
        </p:nvGrpSpPr>
        <p:grpSpPr>
          <a:xfrm>
            <a:off x="558924" y="1875699"/>
            <a:ext cx="9180558" cy="1422873"/>
            <a:chOff x="558924" y="1428745"/>
            <a:chExt cx="9180558" cy="1422873"/>
          </a:xfrm>
        </p:grpSpPr>
        <p:sp>
          <p:nvSpPr>
            <p:cNvPr id="1390" name="Google Shape;1390;p47"/>
            <p:cNvSpPr/>
            <p:nvPr/>
          </p:nvSpPr>
          <p:spPr>
            <a:xfrm>
              <a:off x="702940" y="1700808"/>
              <a:ext cx="8632825" cy="115081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Hầu hết các thuật toán học máy đều yêu cầu nhiều dữ liệu để hoạt động tốt.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Ngay cả trong những vấn đề rất đơn giản, cũng cần hàng nghìn dữ liệu và có thể cần hàng triệu vấn đề phức tạp như nhận dạng hình ảnh hoặc giọng nói (Trong trường hợp bạn không thể sử dụng lại một mô hình đã được tạo).</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việc thu thập dữ liệu đào tạo bổ sung không phải lúc nào cũng dễ dàng hoặc rẻ tiền, nên không thể bỏ qua thuật toán.</a:t>
              </a:r>
              <a:endParaRPr sz="1300">
                <a:solidFill>
                  <a:srgbClr val="262626"/>
                </a:solidFill>
                <a:latin typeface="Arial"/>
                <a:ea typeface="Arial"/>
                <a:cs typeface="Arial"/>
                <a:sym typeface="Arial"/>
              </a:endParaRPr>
            </a:p>
          </p:txBody>
        </p:sp>
        <p:sp>
          <p:nvSpPr>
            <p:cNvPr id="1391" name="Google Shape;1391;p4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Dữ liệu đào tạo </a:t>
              </a:r>
              <a:r>
                <a:rPr b="1" lang="en-US" sz="1400">
                  <a:solidFill>
                    <a:srgbClr val="1429A0"/>
                  </a:solidFill>
                  <a:latin typeface="Arial"/>
                  <a:ea typeface="Arial"/>
                  <a:cs typeface="Arial"/>
                  <a:sym typeface="Arial"/>
                </a:rPr>
                <a:t>không đủ</a:t>
              </a:r>
              <a:endParaRPr sz="1400">
                <a:solidFill>
                  <a:schemeClr val="dk1"/>
                </a:solidFill>
                <a:latin typeface="Arial"/>
                <a:ea typeface="Arial"/>
                <a:cs typeface="Arial"/>
                <a:sym typeface="Arial"/>
              </a:endParaRPr>
            </a:p>
          </p:txBody>
        </p:sp>
      </p:grpSp>
      <p:grpSp>
        <p:nvGrpSpPr>
          <p:cNvPr id="1392" name="Google Shape;1392;p47"/>
          <p:cNvGrpSpPr/>
          <p:nvPr/>
        </p:nvGrpSpPr>
        <p:grpSpPr>
          <a:xfrm>
            <a:off x="2934474" y="3645024"/>
            <a:ext cx="4036033" cy="2326536"/>
            <a:chOff x="2895600" y="3406140"/>
            <a:chExt cx="4036033" cy="2326536"/>
          </a:xfrm>
        </p:grpSpPr>
        <p:sp>
          <p:nvSpPr>
            <p:cNvPr id="1393" name="Google Shape;1393;p47"/>
            <p:cNvSpPr txBox="1"/>
            <p:nvPr/>
          </p:nvSpPr>
          <p:spPr>
            <a:xfrm>
              <a:off x="2971193" y="5517232"/>
              <a:ext cx="3960440" cy="21544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Cơ sở dữ liệu hiếm trong một không gian rộng lớn</a:t>
              </a:r>
              <a:endParaRPr b="1" sz="1400">
                <a:solidFill>
                  <a:srgbClr val="1429A0"/>
                </a:solidFill>
                <a:latin typeface="Arial"/>
                <a:ea typeface="Arial"/>
                <a:cs typeface="Arial"/>
                <a:sym typeface="Arial"/>
              </a:endParaRPr>
            </a:p>
          </p:txBody>
        </p:sp>
        <p:sp>
          <p:nvSpPr>
            <p:cNvPr id="1394" name="Google Shape;1394;p47"/>
            <p:cNvSpPr/>
            <p:nvPr/>
          </p:nvSpPr>
          <p:spPr>
            <a:xfrm>
              <a:off x="2895600" y="3406140"/>
              <a:ext cx="3939540" cy="198882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95" name="Google Shape;1395;p47"/>
            <p:cNvGrpSpPr/>
            <p:nvPr/>
          </p:nvGrpSpPr>
          <p:grpSpPr>
            <a:xfrm>
              <a:off x="3759971" y="3517365"/>
              <a:ext cx="1472662" cy="1720154"/>
              <a:chOff x="3759970" y="3517365"/>
              <a:chExt cx="1211389" cy="1720154"/>
            </a:xfrm>
          </p:grpSpPr>
          <p:sp>
            <p:nvSpPr>
              <p:cNvPr id="1396" name="Google Shape;1396;p47"/>
              <p:cNvSpPr txBox="1"/>
              <p:nvPr/>
            </p:nvSpPr>
            <p:spPr>
              <a:xfrm>
                <a:off x="3939232" y="4650443"/>
                <a:ext cx="432048" cy="369332"/>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60000</a:t>
                </a:r>
                <a:endParaRPr b="0" sz="1200">
                  <a:solidFill>
                    <a:schemeClr val="dk1"/>
                  </a:solidFill>
                  <a:latin typeface="Arial"/>
                  <a:ea typeface="Arial"/>
                  <a:cs typeface="Arial"/>
                  <a:sym typeface="Arial"/>
                </a:endParaRPr>
              </a:p>
            </p:txBody>
          </p:sp>
          <p:sp>
            <p:nvSpPr>
              <p:cNvPr id="1397" name="Google Shape;1397;p47"/>
              <p:cNvSpPr txBox="1"/>
              <p:nvPr/>
            </p:nvSpPr>
            <p:spPr>
              <a:xfrm>
                <a:off x="3858892" y="4991046"/>
                <a:ext cx="444972" cy="184666"/>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MNIST</a:t>
                </a:r>
                <a:endParaRPr b="0" sz="1200">
                  <a:solidFill>
                    <a:schemeClr val="dk1"/>
                  </a:solidFill>
                  <a:latin typeface="Arial"/>
                  <a:ea typeface="Arial"/>
                  <a:cs typeface="Arial"/>
                  <a:sym typeface="Arial"/>
                </a:endParaRPr>
              </a:p>
            </p:txBody>
          </p:sp>
          <p:sp>
            <p:nvSpPr>
              <p:cNvPr id="1398" name="Google Shape;1398;p47"/>
              <p:cNvSpPr/>
              <p:nvPr/>
            </p:nvSpPr>
            <p:spPr>
              <a:xfrm>
                <a:off x="3759970" y="5042505"/>
                <a:ext cx="36000" cy="36000"/>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399" name="Google Shape;1399;p47"/>
              <p:cNvSpPr/>
              <p:nvPr/>
            </p:nvSpPr>
            <p:spPr>
              <a:xfrm rot="-5708734">
                <a:off x="3742030" y="4876101"/>
                <a:ext cx="382588" cy="313658"/>
              </a:xfrm>
              <a:prstGeom prst="arc">
                <a:avLst>
                  <a:gd fmla="val 16407016" name="adj1"/>
                  <a:gd fmla="val 0" name="adj2"/>
                </a:avLst>
              </a:prstGeom>
              <a:noFill/>
              <a:ln cap="flat" cmpd="sng" w="12700">
                <a:solidFill>
                  <a:schemeClr val="dk1"/>
                </a:solidFill>
                <a:prstDash val="solid"/>
                <a:miter lim="800000"/>
                <a:headEnd len="sm" w="sm"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p:txBody>
          </p:sp>
          <p:sp>
            <p:nvSpPr>
              <p:cNvPr id="1400" name="Google Shape;1400;p47"/>
              <p:cNvSpPr txBox="1"/>
              <p:nvPr/>
            </p:nvSpPr>
            <p:spPr>
              <a:xfrm>
                <a:off x="4539311" y="3517365"/>
                <a:ext cx="432048"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1401" name="Google Shape;1401;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400">
                <a:solidFill>
                  <a:srgbClr val="0C0C0C"/>
                </a:solidFill>
                <a:latin typeface="Arial"/>
                <a:ea typeface="Arial"/>
                <a:cs typeface="Arial"/>
                <a:sym typeface="Arial"/>
              </a:rPr>
              <a:t>Những hạn chế khi học máy</a:t>
            </a:r>
            <a:endParaRPr b="1" sz="2400">
              <a:solidFill>
                <a:srgbClr val="0C0C0C"/>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grpSp>
        <p:nvGrpSpPr>
          <p:cNvPr id="1407" name="Google Shape;1407;p48"/>
          <p:cNvGrpSpPr/>
          <p:nvPr/>
        </p:nvGrpSpPr>
        <p:grpSpPr>
          <a:xfrm>
            <a:off x="450000" y="450000"/>
            <a:ext cx="9018000" cy="276999"/>
            <a:chOff x="450000" y="450000"/>
            <a:chExt cx="9018000" cy="276999"/>
          </a:xfrm>
        </p:grpSpPr>
        <p:sp>
          <p:nvSpPr>
            <p:cNvPr id="1408" name="Google Shape;1408;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1.8. Những hạn chế khi học máy</a:t>
              </a:r>
              <a:endParaRPr b="1" sz="1800">
                <a:solidFill>
                  <a:schemeClr val="lt1"/>
                </a:solidFill>
                <a:latin typeface="Arial"/>
                <a:ea typeface="Arial"/>
                <a:cs typeface="Arial"/>
                <a:sym typeface="Arial"/>
              </a:endParaRPr>
            </a:p>
          </p:txBody>
        </p:sp>
        <p:sp>
          <p:nvSpPr>
            <p:cNvPr id="1409" name="Google Shape;1409;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410" name="Google Shape;1410;p48"/>
          <p:cNvSpPr/>
          <p:nvPr/>
        </p:nvSpPr>
        <p:spPr>
          <a:xfrm>
            <a:off x="702940"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Lấy mẫu nhiễu: </a:t>
            </a:r>
            <a:r>
              <a:rPr lang="en-US" sz="1300">
                <a:solidFill>
                  <a:srgbClr val="262626"/>
                </a:solidFill>
                <a:latin typeface="Arial"/>
                <a:ea typeface="Arial"/>
                <a:cs typeface="Arial"/>
                <a:sym typeface="Arial"/>
              </a:rPr>
              <a:t>dữ liệu không có đại diện ngẫu nhiên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Mẫu bị thiên kiến: </a:t>
            </a:r>
            <a:r>
              <a:rPr lang="en-US" sz="1300">
                <a:solidFill>
                  <a:srgbClr val="262626"/>
                </a:solidFill>
                <a:latin typeface="Arial"/>
                <a:ea typeface="Arial"/>
                <a:cs typeface="Arial"/>
                <a:sym typeface="Arial"/>
              </a:rPr>
              <a:t>các mẫu rất lớn không mang tính đại diện nếu phương pháp lấy mẫu sai</a:t>
            </a:r>
            <a:endParaRPr sz="1300">
              <a:solidFill>
                <a:srgbClr val="262626"/>
              </a:solidFill>
              <a:latin typeface="Arial"/>
              <a:ea typeface="Arial"/>
              <a:cs typeface="Arial"/>
              <a:sym typeface="Arial"/>
            </a:endParaRPr>
          </a:p>
        </p:txBody>
      </p:sp>
      <p:sp>
        <p:nvSpPr>
          <p:cNvPr id="1411" name="Google Shape;1411;p4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Dữ liệu đào tạo không có </a:t>
            </a:r>
            <a:r>
              <a:rPr b="1" lang="en-US" sz="1400">
                <a:solidFill>
                  <a:srgbClr val="1429A0"/>
                </a:solidFill>
                <a:latin typeface="Arial"/>
                <a:ea typeface="Arial"/>
                <a:cs typeface="Arial"/>
                <a:sym typeface="Arial"/>
              </a:rPr>
              <a:t>đại diện</a:t>
            </a:r>
            <a:endParaRPr b="1" sz="1400">
              <a:solidFill>
                <a:srgbClr val="1429A0"/>
              </a:solidFill>
              <a:latin typeface="Arial"/>
              <a:ea typeface="Arial"/>
              <a:cs typeface="Arial"/>
              <a:sym typeface="Arial"/>
            </a:endParaRPr>
          </a:p>
        </p:txBody>
      </p:sp>
      <p:grpSp>
        <p:nvGrpSpPr>
          <p:cNvPr id="1412" name="Google Shape;1412;p48"/>
          <p:cNvGrpSpPr/>
          <p:nvPr/>
        </p:nvGrpSpPr>
        <p:grpSpPr>
          <a:xfrm>
            <a:off x="2779231" y="2610978"/>
            <a:ext cx="4126763" cy="1636044"/>
            <a:chOff x="2912880" y="3292200"/>
            <a:chExt cx="4126763" cy="1636044"/>
          </a:xfrm>
        </p:grpSpPr>
        <p:sp>
          <p:nvSpPr>
            <p:cNvPr id="1413" name="Google Shape;1413;p48"/>
            <p:cNvSpPr/>
            <p:nvPr/>
          </p:nvSpPr>
          <p:spPr>
            <a:xfrm>
              <a:off x="2912880" y="3292200"/>
              <a:ext cx="4126763" cy="1636044"/>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14" name="Google Shape;1414;p48"/>
            <p:cNvGrpSpPr/>
            <p:nvPr/>
          </p:nvGrpSpPr>
          <p:grpSpPr>
            <a:xfrm>
              <a:off x="2998684" y="3544045"/>
              <a:ext cx="3885892" cy="1293506"/>
              <a:chOff x="2863180" y="3573016"/>
              <a:chExt cx="3885892" cy="1293506"/>
            </a:xfrm>
          </p:grpSpPr>
          <p:pic>
            <p:nvPicPr>
              <p:cNvPr id="1415" name="Google Shape;1415;p48"/>
              <p:cNvPicPr preferRelativeResize="0"/>
              <p:nvPr/>
            </p:nvPicPr>
            <p:blipFill rotWithShape="1">
              <a:blip r:embed="rId3">
                <a:alphaModFix/>
              </a:blip>
              <a:srcRect b="18024" l="10185" r="10148" t="39469"/>
              <a:stretch/>
            </p:blipFill>
            <p:spPr>
              <a:xfrm>
                <a:off x="3157886" y="3858410"/>
                <a:ext cx="3384376" cy="1008112"/>
              </a:xfrm>
              <a:prstGeom prst="rect">
                <a:avLst/>
              </a:prstGeom>
              <a:noFill/>
              <a:ln>
                <a:noFill/>
              </a:ln>
            </p:spPr>
          </p:pic>
          <p:sp>
            <p:nvSpPr>
              <p:cNvPr id="1416" name="Google Shape;1416;p48"/>
              <p:cNvSpPr txBox="1"/>
              <p:nvPr/>
            </p:nvSpPr>
            <p:spPr>
              <a:xfrm>
                <a:off x="2863180" y="3573016"/>
                <a:ext cx="1678694" cy="21544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Lẫy mẫu nhiễu</a:t>
                </a:r>
                <a:endParaRPr b="1" sz="1400">
                  <a:solidFill>
                    <a:schemeClr val="dk1"/>
                  </a:solidFill>
                  <a:latin typeface="Arial"/>
                  <a:ea typeface="Arial"/>
                  <a:cs typeface="Arial"/>
                  <a:sym typeface="Arial"/>
                </a:endParaRPr>
              </a:p>
            </p:txBody>
          </p:sp>
          <p:sp>
            <p:nvSpPr>
              <p:cNvPr id="1417" name="Google Shape;1417;p48"/>
              <p:cNvSpPr txBox="1"/>
              <p:nvPr/>
            </p:nvSpPr>
            <p:spPr>
              <a:xfrm>
                <a:off x="5070378" y="3573016"/>
                <a:ext cx="1678694" cy="21544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Mẫu bị thiên kiến</a:t>
                </a:r>
                <a:endParaRPr b="1" sz="1400">
                  <a:solidFill>
                    <a:schemeClr val="dk1"/>
                  </a:solidFill>
                  <a:latin typeface="Arial"/>
                  <a:ea typeface="Arial"/>
                  <a:cs typeface="Arial"/>
                  <a:sym typeface="Arial"/>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49"/>
          <p:cNvSpPr/>
          <p:nvPr/>
        </p:nvSpPr>
        <p:spPr>
          <a:xfrm>
            <a:off x="712182" y="170080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dữ liệu đào tạo chứa đầy lỗi, ngoại lệ và nhiễu, hệ thống học máy sẽ không hoạt động tốt vì khó tìm thấy các mẫu vốn có.</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Nếu cần làm sạch</a:t>
            </a:r>
            <a:r>
              <a:rPr lang="en-US" sz="1300">
                <a:solidFill>
                  <a:srgbClr val="262626"/>
                </a:solidFill>
                <a:latin typeface="Arial"/>
                <a:ea typeface="Arial"/>
                <a:cs typeface="Arial"/>
                <a:sym typeface="Arial"/>
              </a:rPr>
              <a:t>: Nếu rõ ràng một số mẫu là ngoại lệ, tốt hơn là xóa bỏ hoặc sửa chúng</a:t>
            </a:r>
            <a:endParaRPr sz="1300">
              <a:solidFill>
                <a:srgbClr val="262626"/>
              </a:solidFill>
              <a:latin typeface="Arial"/>
              <a:ea typeface="Arial"/>
              <a:cs typeface="Arial"/>
              <a:sym typeface="Arial"/>
            </a:endParaRPr>
          </a:p>
        </p:txBody>
      </p:sp>
      <p:grpSp>
        <p:nvGrpSpPr>
          <p:cNvPr id="1424" name="Google Shape;1424;p49"/>
          <p:cNvGrpSpPr/>
          <p:nvPr/>
        </p:nvGrpSpPr>
        <p:grpSpPr>
          <a:xfrm>
            <a:off x="450000" y="450000"/>
            <a:ext cx="9018000" cy="276999"/>
            <a:chOff x="450000" y="450000"/>
            <a:chExt cx="9018000" cy="276999"/>
          </a:xfrm>
        </p:grpSpPr>
        <p:sp>
          <p:nvSpPr>
            <p:cNvPr id="1425" name="Google Shape;1425;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1.8. Những hạn chế khi học máy</a:t>
              </a:r>
              <a:endParaRPr b="1" sz="1800">
                <a:solidFill>
                  <a:schemeClr val="lt1"/>
                </a:solidFill>
                <a:latin typeface="Arial"/>
                <a:ea typeface="Arial"/>
                <a:cs typeface="Arial"/>
                <a:sym typeface="Arial"/>
              </a:endParaRPr>
            </a:p>
          </p:txBody>
        </p:sp>
        <p:sp>
          <p:nvSpPr>
            <p:cNvPr id="1426" name="Google Shape;1426;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427" name="Google Shape;1427;p4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Dữ liệu </a:t>
            </a:r>
            <a:r>
              <a:rPr b="1" lang="en-US" sz="1400">
                <a:solidFill>
                  <a:srgbClr val="1429A0"/>
                </a:solidFill>
                <a:latin typeface="Arial"/>
                <a:ea typeface="Arial"/>
                <a:cs typeface="Arial"/>
                <a:sym typeface="Arial"/>
              </a:rPr>
              <a:t>chất lượng thấp</a:t>
            </a:r>
            <a:endParaRPr sz="14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grpSp>
        <p:nvGrpSpPr>
          <p:cNvPr id="1433" name="Google Shape;1433;p50"/>
          <p:cNvGrpSpPr/>
          <p:nvPr/>
        </p:nvGrpSpPr>
        <p:grpSpPr>
          <a:xfrm>
            <a:off x="450000" y="450000"/>
            <a:ext cx="9018000" cy="276999"/>
            <a:chOff x="450000" y="450000"/>
            <a:chExt cx="9018000" cy="276999"/>
          </a:xfrm>
        </p:grpSpPr>
        <p:sp>
          <p:nvSpPr>
            <p:cNvPr id="1434" name="Google Shape;1434;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1.8. Những hạn chế khi học máy</a:t>
              </a:r>
              <a:endParaRPr b="1" sz="1800">
                <a:solidFill>
                  <a:schemeClr val="lt1"/>
                </a:solidFill>
                <a:latin typeface="Arial"/>
                <a:ea typeface="Arial"/>
                <a:cs typeface="Arial"/>
                <a:sym typeface="Arial"/>
              </a:endParaRPr>
            </a:p>
          </p:txBody>
        </p:sp>
        <p:sp>
          <p:nvSpPr>
            <p:cNvPr id="1435" name="Google Shape;1435;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436" name="Google Shape;1436;p50"/>
          <p:cNvSpPr/>
          <p:nvPr/>
        </p:nvSpPr>
        <p:spPr>
          <a:xfrm>
            <a:off x="702940" y="1700808"/>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thống chỉ có thể học khi đã đủ các đặc điểm, tính năng liên quan đến dữ liệu huấn luyện.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Yếu tố chính của một dự án học máy thành công là tìm ra tính năng tốt để sử dụng cho đào tạo (kỹ thuật tính năng).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Lựa chọn tính năng: Chọn tính năng hữu ích nhất trong số các tính năng bạn đang mất.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Khai thác tính năng: Kết hợp các tính năng tạo ra các tính năng hữu ích hơn (giảm kích thước).</a:t>
            </a:r>
            <a:endParaRPr sz="1300">
              <a:solidFill>
                <a:srgbClr val="262626"/>
              </a:solidFill>
              <a:latin typeface="Arial"/>
              <a:ea typeface="Arial"/>
              <a:cs typeface="Arial"/>
              <a:sym typeface="Arial"/>
            </a:endParaRPr>
          </a:p>
        </p:txBody>
      </p:sp>
      <p:sp>
        <p:nvSpPr>
          <p:cNvPr id="1437" name="Google Shape;1437;p5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tính năng không phù hợp</a:t>
            </a:r>
            <a:endParaRPr sz="14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grpSp>
        <p:nvGrpSpPr>
          <p:cNvPr id="1443" name="Google Shape;1443;p51"/>
          <p:cNvGrpSpPr/>
          <p:nvPr/>
        </p:nvGrpSpPr>
        <p:grpSpPr>
          <a:xfrm>
            <a:off x="450000" y="450000"/>
            <a:ext cx="9018000" cy="276999"/>
            <a:chOff x="450000" y="450000"/>
            <a:chExt cx="9018000" cy="276999"/>
          </a:xfrm>
        </p:grpSpPr>
        <p:sp>
          <p:nvSpPr>
            <p:cNvPr id="1444" name="Google Shape;1444;p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1.8. Những hạn chế khi học máy</a:t>
              </a:r>
              <a:endParaRPr b="1" sz="1800">
                <a:solidFill>
                  <a:schemeClr val="lt1"/>
                </a:solidFill>
                <a:latin typeface="Arial"/>
                <a:ea typeface="Arial"/>
                <a:cs typeface="Arial"/>
                <a:sym typeface="Arial"/>
              </a:endParaRPr>
            </a:p>
          </p:txBody>
        </p:sp>
        <p:sp>
          <p:nvSpPr>
            <p:cNvPr id="1445" name="Google Shape;1445;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446" name="Google Shape;1446;p51"/>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Chính quy hóa: Đặt các ràng buộc vào mô hình để đơn giản hóa mô hình và giảm nguy cơ trang bị quá mức.</a:t>
            </a:r>
            <a:endParaRPr sz="1300">
              <a:solidFill>
                <a:srgbClr val="262626"/>
              </a:solidFill>
              <a:latin typeface="Arial"/>
              <a:ea typeface="Arial"/>
              <a:cs typeface="Arial"/>
              <a:sym typeface="Arial"/>
            </a:endParaRPr>
          </a:p>
        </p:txBody>
      </p:sp>
      <p:sp>
        <p:nvSpPr>
          <p:cNvPr id="1447" name="Google Shape;1447;p5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b="1" lang="en-US" sz="1400">
                <a:solidFill>
                  <a:srgbClr val="1429A0"/>
                </a:solidFill>
                <a:latin typeface="Arial"/>
                <a:ea typeface="Arial"/>
                <a:cs typeface="Arial"/>
                <a:sym typeface="Arial"/>
              </a:rPr>
              <a:t>Trang bị quá mức </a:t>
            </a:r>
            <a:r>
              <a:rPr lang="en-US" sz="1400">
                <a:solidFill>
                  <a:schemeClr val="dk1"/>
                </a:solidFill>
                <a:latin typeface="Arial"/>
                <a:ea typeface="Arial"/>
                <a:cs typeface="Arial"/>
                <a:sym typeface="Arial"/>
              </a:rPr>
              <a:t>dữ liệu đào tạo</a:t>
            </a:r>
            <a:endParaRPr sz="1400">
              <a:solidFill>
                <a:schemeClr val="dk1"/>
              </a:solidFill>
              <a:latin typeface="Arial"/>
              <a:ea typeface="Arial"/>
              <a:cs typeface="Arial"/>
              <a:sym typeface="Arial"/>
            </a:endParaRPr>
          </a:p>
        </p:txBody>
      </p:sp>
      <p:grpSp>
        <p:nvGrpSpPr>
          <p:cNvPr id="1448" name="Google Shape;1448;p51"/>
          <p:cNvGrpSpPr/>
          <p:nvPr/>
        </p:nvGrpSpPr>
        <p:grpSpPr>
          <a:xfrm>
            <a:off x="2653256" y="2564904"/>
            <a:ext cx="4596311" cy="3034331"/>
            <a:chOff x="2847661" y="2846832"/>
            <a:chExt cx="4270852" cy="2819474"/>
          </a:xfrm>
        </p:grpSpPr>
        <p:grpSp>
          <p:nvGrpSpPr>
            <p:cNvPr id="1449" name="Google Shape;1449;p51"/>
            <p:cNvGrpSpPr/>
            <p:nvPr/>
          </p:nvGrpSpPr>
          <p:grpSpPr>
            <a:xfrm>
              <a:off x="3618638" y="2846832"/>
              <a:ext cx="2447951" cy="2410387"/>
              <a:chOff x="3696817" y="2846832"/>
              <a:chExt cx="2447951" cy="2410387"/>
            </a:xfrm>
          </p:grpSpPr>
          <p:sp>
            <p:nvSpPr>
              <p:cNvPr id="1450" name="Google Shape;1450;p51"/>
              <p:cNvSpPr txBox="1"/>
              <p:nvPr/>
            </p:nvSpPr>
            <p:spPr>
              <a:xfrm>
                <a:off x="4936183" y="5057164"/>
                <a:ext cx="193596" cy="20005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51" name="Google Shape;1451;p51"/>
              <p:cNvSpPr txBox="1"/>
              <p:nvPr/>
            </p:nvSpPr>
            <p:spPr>
              <a:xfrm>
                <a:off x="5296223" y="5057164"/>
                <a:ext cx="193596" cy="200055"/>
              </a:xfrm>
              <a:prstGeom prst="rect">
                <a:avLst/>
              </a:prstGeom>
              <a:blipFill rotWithShape="1">
                <a:blip r:embed="rId4">
                  <a:alphaModFix/>
                </a:blip>
                <a:stretch>
                  <a:fillRect b="-14285" l="-14704" r="-882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52" name="Google Shape;1452;p51"/>
              <p:cNvSpPr txBox="1"/>
              <p:nvPr/>
            </p:nvSpPr>
            <p:spPr>
              <a:xfrm rot="-5400000">
                <a:off x="3700046" y="3857818"/>
                <a:ext cx="193596" cy="200055"/>
              </a:xfrm>
              <a:prstGeom prst="rect">
                <a:avLst/>
              </a:prstGeom>
              <a:blipFill rotWithShape="1">
                <a:blip r:embed="rId5">
                  <a:alphaModFix/>
                </a:blip>
                <a:stretch>
                  <a:fillRect b="-6248" l="0" r="-28124" t="-31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53" name="Google Shape;1453;p51"/>
              <p:cNvSpPr/>
              <p:nvPr/>
            </p:nvSpPr>
            <p:spPr>
              <a:xfrm>
                <a:off x="3954780" y="3823985"/>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54" name="Google Shape;1454;p51"/>
              <p:cNvPicPr preferRelativeResize="0"/>
              <p:nvPr/>
            </p:nvPicPr>
            <p:blipFill rotWithShape="1">
              <a:blip r:embed="rId6">
                <a:alphaModFix/>
              </a:blip>
              <a:srcRect b="0" l="0" r="0" t="0"/>
              <a:stretch/>
            </p:blipFill>
            <p:spPr>
              <a:xfrm>
                <a:off x="4067997" y="3541265"/>
                <a:ext cx="54869" cy="54869"/>
              </a:xfrm>
              <a:prstGeom prst="rect">
                <a:avLst/>
              </a:prstGeom>
              <a:noFill/>
              <a:ln>
                <a:noFill/>
              </a:ln>
            </p:spPr>
          </p:pic>
          <p:pic>
            <p:nvPicPr>
              <p:cNvPr id="1455" name="Google Shape;1455;p51"/>
              <p:cNvPicPr preferRelativeResize="0"/>
              <p:nvPr/>
            </p:nvPicPr>
            <p:blipFill rotWithShape="1">
              <a:blip r:embed="rId6">
                <a:alphaModFix/>
              </a:blip>
              <a:srcRect b="30949" l="0" r="0" t="0"/>
              <a:stretch/>
            </p:blipFill>
            <p:spPr>
              <a:xfrm>
                <a:off x="4189804" y="3451096"/>
                <a:ext cx="54000" cy="37287"/>
              </a:xfrm>
              <a:prstGeom prst="rect">
                <a:avLst/>
              </a:prstGeom>
              <a:noFill/>
              <a:ln>
                <a:noFill/>
              </a:ln>
            </p:spPr>
          </p:pic>
          <p:pic>
            <p:nvPicPr>
              <p:cNvPr id="1456" name="Google Shape;1456;p51"/>
              <p:cNvPicPr preferRelativeResize="0"/>
              <p:nvPr/>
            </p:nvPicPr>
            <p:blipFill rotWithShape="1">
              <a:blip r:embed="rId6">
                <a:alphaModFix/>
              </a:blip>
              <a:srcRect b="0" l="0" r="0" t="0"/>
              <a:stretch/>
            </p:blipFill>
            <p:spPr>
              <a:xfrm>
                <a:off x="4300407" y="3392675"/>
                <a:ext cx="54869" cy="54869"/>
              </a:xfrm>
              <a:prstGeom prst="rect">
                <a:avLst/>
              </a:prstGeom>
              <a:noFill/>
              <a:ln>
                <a:noFill/>
              </a:ln>
            </p:spPr>
          </p:pic>
          <p:pic>
            <p:nvPicPr>
              <p:cNvPr id="1457" name="Google Shape;1457;p51"/>
              <p:cNvPicPr preferRelativeResize="0"/>
              <p:nvPr/>
            </p:nvPicPr>
            <p:blipFill rotWithShape="1">
              <a:blip r:embed="rId6">
                <a:alphaModFix/>
              </a:blip>
              <a:srcRect b="0" l="0" r="0" t="0"/>
              <a:stretch/>
            </p:blipFill>
            <p:spPr>
              <a:xfrm>
                <a:off x="4344222" y="3392675"/>
                <a:ext cx="54869" cy="54869"/>
              </a:xfrm>
              <a:prstGeom prst="rect">
                <a:avLst/>
              </a:prstGeom>
              <a:noFill/>
              <a:ln>
                <a:noFill/>
              </a:ln>
            </p:spPr>
          </p:pic>
          <p:pic>
            <p:nvPicPr>
              <p:cNvPr id="1458" name="Google Shape;1458;p51"/>
              <p:cNvPicPr preferRelativeResize="0"/>
              <p:nvPr/>
            </p:nvPicPr>
            <p:blipFill rotWithShape="1">
              <a:blip r:embed="rId6">
                <a:alphaModFix/>
              </a:blip>
              <a:srcRect b="0" l="0" r="0" t="0"/>
              <a:stretch/>
            </p:blipFill>
            <p:spPr>
              <a:xfrm>
                <a:off x="4481382" y="3651755"/>
                <a:ext cx="54869" cy="54869"/>
              </a:xfrm>
              <a:prstGeom prst="rect">
                <a:avLst/>
              </a:prstGeom>
              <a:noFill/>
              <a:ln>
                <a:noFill/>
              </a:ln>
            </p:spPr>
          </p:pic>
          <p:pic>
            <p:nvPicPr>
              <p:cNvPr id="1459" name="Google Shape;1459;p51"/>
              <p:cNvPicPr preferRelativeResize="0"/>
              <p:nvPr/>
            </p:nvPicPr>
            <p:blipFill rotWithShape="1">
              <a:blip r:embed="rId6">
                <a:alphaModFix/>
              </a:blip>
              <a:srcRect b="0" l="0" r="0" t="0"/>
              <a:stretch/>
            </p:blipFill>
            <p:spPr>
              <a:xfrm>
                <a:off x="4559487" y="3769865"/>
                <a:ext cx="54869" cy="54869"/>
              </a:xfrm>
              <a:prstGeom prst="rect">
                <a:avLst/>
              </a:prstGeom>
              <a:noFill/>
              <a:ln>
                <a:noFill/>
              </a:ln>
            </p:spPr>
          </p:pic>
          <p:pic>
            <p:nvPicPr>
              <p:cNvPr id="1460" name="Google Shape;1460;p51"/>
              <p:cNvPicPr preferRelativeResize="0"/>
              <p:nvPr/>
            </p:nvPicPr>
            <p:blipFill rotWithShape="1">
              <a:blip r:embed="rId6">
                <a:alphaModFix/>
              </a:blip>
              <a:srcRect b="0" l="0" r="0" t="0"/>
              <a:stretch/>
            </p:blipFill>
            <p:spPr>
              <a:xfrm>
                <a:off x="4624257" y="3912740"/>
                <a:ext cx="54869" cy="54869"/>
              </a:xfrm>
              <a:prstGeom prst="rect">
                <a:avLst/>
              </a:prstGeom>
              <a:noFill/>
              <a:ln>
                <a:noFill/>
              </a:ln>
            </p:spPr>
          </p:pic>
          <p:pic>
            <p:nvPicPr>
              <p:cNvPr id="1461" name="Google Shape;1461;p51"/>
              <p:cNvPicPr preferRelativeResize="0"/>
              <p:nvPr/>
            </p:nvPicPr>
            <p:blipFill rotWithShape="1">
              <a:blip r:embed="rId6">
                <a:alphaModFix/>
              </a:blip>
              <a:srcRect b="30949" l="0" r="0" t="0"/>
              <a:stretch/>
            </p:blipFill>
            <p:spPr>
              <a:xfrm rot="10800000">
                <a:off x="4821495" y="4374629"/>
                <a:ext cx="54000" cy="37287"/>
              </a:xfrm>
              <a:prstGeom prst="rect">
                <a:avLst/>
              </a:prstGeom>
              <a:noFill/>
              <a:ln>
                <a:noFill/>
              </a:ln>
            </p:spPr>
          </p:pic>
          <p:pic>
            <p:nvPicPr>
              <p:cNvPr id="1462" name="Google Shape;1462;p51"/>
              <p:cNvPicPr preferRelativeResize="0"/>
              <p:nvPr/>
            </p:nvPicPr>
            <p:blipFill rotWithShape="1">
              <a:blip r:embed="rId6">
                <a:alphaModFix/>
              </a:blip>
              <a:srcRect b="0" l="0" r="0" t="0"/>
              <a:stretch/>
            </p:blipFill>
            <p:spPr>
              <a:xfrm>
                <a:off x="4856667" y="4423280"/>
                <a:ext cx="54869" cy="54869"/>
              </a:xfrm>
              <a:prstGeom prst="rect">
                <a:avLst/>
              </a:prstGeom>
              <a:noFill/>
              <a:ln>
                <a:noFill/>
              </a:ln>
            </p:spPr>
          </p:pic>
          <p:pic>
            <p:nvPicPr>
              <p:cNvPr id="1463" name="Google Shape;1463;p51"/>
              <p:cNvPicPr preferRelativeResize="0"/>
              <p:nvPr/>
            </p:nvPicPr>
            <p:blipFill rotWithShape="1">
              <a:blip r:embed="rId6">
                <a:alphaModFix/>
              </a:blip>
              <a:srcRect b="0" l="0" r="0" t="0"/>
              <a:stretch/>
            </p:blipFill>
            <p:spPr>
              <a:xfrm>
                <a:off x="4856667" y="4446140"/>
                <a:ext cx="54869" cy="54869"/>
              </a:xfrm>
              <a:prstGeom prst="rect">
                <a:avLst/>
              </a:prstGeom>
              <a:noFill/>
              <a:ln>
                <a:noFill/>
              </a:ln>
            </p:spPr>
          </p:pic>
          <p:pic>
            <p:nvPicPr>
              <p:cNvPr id="1464" name="Google Shape;1464;p51"/>
              <p:cNvPicPr preferRelativeResize="0"/>
              <p:nvPr/>
            </p:nvPicPr>
            <p:blipFill rotWithShape="1">
              <a:blip r:embed="rId6">
                <a:alphaModFix/>
              </a:blip>
              <a:srcRect b="0" l="0" r="0" t="0"/>
              <a:stretch/>
            </p:blipFill>
            <p:spPr>
              <a:xfrm>
                <a:off x="4982397" y="4476620"/>
                <a:ext cx="54869" cy="54869"/>
              </a:xfrm>
              <a:prstGeom prst="rect">
                <a:avLst/>
              </a:prstGeom>
              <a:noFill/>
              <a:ln>
                <a:noFill/>
              </a:ln>
            </p:spPr>
          </p:pic>
          <p:pic>
            <p:nvPicPr>
              <p:cNvPr id="1465" name="Google Shape;1465;p51"/>
              <p:cNvPicPr preferRelativeResize="0"/>
              <p:nvPr/>
            </p:nvPicPr>
            <p:blipFill rotWithShape="1">
              <a:blip r:embed="rId6">
                <a:alphaModFix/>
              </a:blip>
              <a:srcRect b="0" l="0" r="0" t="0"/>
              <a:stretch/>
            </p:blipFill>
            <p:spPr>
              <a:xfrm>
                <a:off x="5033832" y="4472810"/>
                <a:ext cx="54869" cy="54869"/>
              </a:xfrm>
              <a:prstGeom prst="rect">
                <a:avLst/>
              </a:prstGeom>
              <a:noFill/>
              <a:ln>
                <a:noFill/>
              </a:ln>
            </p:spPr>
          </p:pic>
          <p:pic>
            <p:nvPicPr>
              <p:cNvPr id="1466" name="Google Shape;1466;p51"/>
              <p:cNvPicPr preferRelativeResize="0"/>
              <p:nvPr/>
            </p:nvPicPr>
            <p:blipFill rotWithShape="1">
              <a:blip r:embed="rId6">
                <a:alphaModFix/>
              </a:blip>
              <a:srcRect b="0" l="0" r="0" t="0"/>
              <a:stretch/>
            </p:blipFill>
            <p:spPr>
              <a:xfrm>
                <a:off x="5110032" y="4537580"/>
                <a:ext cx="54869" cy="54869"/>
              </a:xfrm>
              <a:prstGeom prst="rect">
                <a:avLst/>
              </a:prstGeom>
              <a:noFill/>
              <a:ln>
                <a:noFill/>
              </a:ln>
            </p:spPr>
          </p:pic>
          <p:pic>
            <p:nvPicPr>
              <p:cNvPr id="1467" name="Google Shape;1467;p51"/>
              <p:cNvPicPr preferRelativeResize="0"/>
              <p:nvPr/>
            </p:nvPicPr>
            <p:blipFill rotWithShape="1">
              <a:blip r:embed="rId6">
                <a:alphaModFix/>
              </a:blip>
              <a:srcRect b="30949" l="0" r="0" t="0"/>
              <a:stretch/>
            </p:blipFill>
            <p:spPr>
              <a:xfrm>
                <a:off x="5066104" y="4331206"/>
                <a:ext cx="54000" cy="37287"/>
              </a:xfrm>
              <a:prstGeom prst="rect">
                <a:avLst/>
              </a:prstGeom>
              <a:noFill/>
              <a:ln>
                <a:noFill/>
              </a:ln>
            </p:spPr>
          </p:pic>
          <p:pic>
            <p:nvPicPr>
              <p:cNvPr id="1468" name="Google Shape;1468;p51"/>
              <p:cNvPicPr preferRelativeResize="0"/>
              <p:nvPr/>
            </p:nvPicPr>
            <p:blipFill rotWithShape="1">
              <a:blip r:embed="rId6">
                <a:alphaModFix/>
              </a:blip>
              <a:srcRect b="0" l="0" r="0" t="0"/>
              <a:stretch/>
            </p:blipFill>
            <p:spPr>
              <a:xfrm>
                <a:off x="5630097" y="3356480"/>
                <a:ext cx="54869" cy="54869"/>
              </a:xfrm>
              <a:prstGeom prst="rect">
                <a:avLst/>
              </a:prstGeom>
              <a:noFill/>
              <a:ln>
                <a:noFill/>
              </a:ln>
            </p:spPr>
          </p:pic>
          <p:pic>
            <p:nvPicPr>
              <p:cNvPr id="1469" name="Google Shape;1469;p51"/>
              <p:cNvPicPr preferRelativeResize="0"/>
              <p:nvPr/>
            </p:nvPicPr>
            <p:blipFill rotWithShape="1">
              <a:blip r:embed="rId6">
                <a:alphaModFix/>
              </a:blip>
              <a:srcRect b="0" l="0" r="0" t="0"/>
              <a:stretch/>
            </p:blipFill>
            <p:spPr>
              <a:xfrm>
                <a:off x="5772337" y="3356480"/>
                <a:ext cx="54869" cy="54869"/>
              </a:xfrm>
              <a:prstGeom prst="rect">
                <a:avLst/>
              </a:prstGeom>
              <a:noFill/>
              <a:ln>
                <a:noFill/>
              </a:ln>
            </p:spPr>
          </p:pic>
          <p:pic>
            <p:nvPicPr>
              <p:cNvPr id="1470" name="Google Shape;1470;p51"/>
              <p:cNvPicPr preferRelativeResize="0"/>
              <p:nvPr/>
            </p:nvPicPr>
            <p:blipFill rotWithShape="1">
              <a:blip r:embed="rId6">
                <a:alphaModFix/>
              </a:blip>
              <a:srcRect b="0" l="0" r="0" t="0"/>
              <a:stretch/>
            </p:blipFill>
            <p:spPr>
              <a:xfrm>
                <a:off x="5782497" y="3440300"/>
                <a:ext cx="54869" cy="54869"/>
              </a:xfrm>
              <a:prstGeom prst="rect">
                <a:avLst/>
              </a:prstGeom>
              <a:noFill/>
              <a:ln>
                <a:noFill/>
              </a:ln>
            </p:spPr>
          </p:pic>
          <p:pic>
            <p:nvPicPr>
              <p:cNvPr id="1471" name="Google Shape;1471;p51"/>
              <p:cNvPicPr preferRelativeResize="0"/>
              <p:nvPr/>
            </p:nvPicPr>
            <p:blipFill rotWithShape="1">
              <a:blip r:embed="rId7">
                <a:alphaModFix/>
              </a:blip>
              <a:srcRect b="0" l="0" r="0" t="5836"/>
              <a:stretch/>
            </p:blipFill>
            <p:spPr>
              <a:xfrm>
                <a:off x="3944972" y="2846832"/>
                <a:ext cx="1902117" cy="2187206"/>
              </a:xfrm>
              <a:prstGeom prst="rect">
                <a:avLst/>
              </a:prstGeom>
              <a:noFill/>
              <a:ln>
                <a:noFill/>
              </a:ln>
            </p:spPr>
          </p:pic>
          <p:sp>
            <p:nvSpPr>
              <p:cNvPr id="1472" name="Google Shape;1472;p51"/>
              <p:cNvSpPr/>
              <p:nvPr/>
            </p:nvSpPr>
            <p:spPr>
              <a:xfrm>
                <a:off x="3923188" y="2846832"/>
                <a:ext cx="2221580" cy="219456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73" name="Google Shape;1473;p51"/>
              <p:cNvPicPr preferRelativeResize="0"/>
              <p:nvPr/>
            </p:nvPicPr>
            <p:blipFill rotWithShape="1">
              <a:blip r:embed="rId6">
                <a:alphaModFix/>
              </a:blip>
              <a:srcRect b="0" l="0" r="0" t="0"/>
              <a:stretch/>
            </p:blipFill>
            <p:spPr>
              <a:xfrm>
                <a:off x="5256717" y="4156580"/>
                <a:ext cx="54869" cy="54869"/>
              </a:xfrm>
              <a:prstGeom prst="rect">
                <a:avLst/>
              </a:prstGeom>
              <a:noFill/>
              <a:ln>
                <a:noFill/>
              </a:ln>
            </p:spPr>
          </p:pic>
          <p:pic>
            <p:nvPicPr>
              <p:cNvPr id="1474" name="Google Shape;1474;p51"/>
              <p:cNvPicPr preferRelativeResize="0"/>
              <p:nvPr/>
            </p:nvPicPr>
            <p:blipFill rotWithShape="1">
              <a:blip r:embed="rId6">
                <a:alphaModFix/>
              </a:blip>
              <a:srcRect b="0" l="0" r="0" t="0"/>
              <a:stretch/>
            </p:blipFill>
            <p:spPr>
              <a:xfrm>
                <a:off x="5268147" y="4128005"/>
                <a:ext cx="54869" cy="54869"/>
              </a:xfrm>
              <a:prstGeom prst="rect">
                <a:avLst/>
              </a:prstGeom>
              <a:noFill/>
              <a:ln>
                <a:noFill/>
              </a:ln>
            </p:spPr>
          </p:pic>
          <p:sp>
            <p:nvSpPr>
              <p:cNvPr id="1475" name="Google Shape;1475;p51"/>
              <p:cNvSpPr/>
              <p:nvPr/>
            </p:nvSpPr>
            <p:spPr>
              <a:xfrm>
                <a:off x="5359400" y="3285505"/>
                <a:ext cx="54000" cy="54000"/>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76" name="Google Shape;1476;p51"/>
              <p:cNvCxnSpPr/>
              <p:nvPr/>
            </p:nvCxnSpPr>
            <p:spPr>
              <a:xfrm>
                <a:off x="5388305" y="3339505"/>
                <a:ext cx="0" cy="1701887"/>
              </a:xfrm>
              <a:prstGeom prst="straightConnector1">
                <a:avLst/>
              </a:prstGeom>
              <a:noFill/>
              <a:ln cap="flat" cmpd="sng" w="12700">
                <a:solidFill>
                  <a:schemeClr val="dk1"/>
                </a:solidFill>
                <a:prstDash val="solid"/>
                <a:miter lim="800000"/>
                <a:headEnd len="sm" w="sm" type="none"/>
                <a:tailEnd len="sm" w="sm" type="none"/>
              </a:ln>
            </p:spPr>
          </p:cxnSp>
          <p:sp>
            <p:nvSpPr>
              <p:cNvPr id="1477" name="Google Shape;1477;p51"/>
              <p:cNvSpPr/>
              <p:nvPr/>
            </p:nvSpPr>
            <p:spPr>
              <a:xfrm>
                <a:off x="5372735" y="3808744"/>
                <a:ext cx="36000" cy="216000"/>
              </a:xfrm>
              <a:prstGeom prst="roundRect">
                <a:avLst>
                  <a:gd fmla="val 16667"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8" name="Google Shape;1478;p51"/>
            <p:cNvSpPr txBox="1"/>
            <p:nvPr/>
          </p:nvSpPr>
          <p:spPr>
            <a:xfrm>
              <a:off x="2847661" y="5394622"/>
              <a:ext cx="4270852" cy="2716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Biểu đồ dự đoán không chính xác do trang bị quá mức</a:t>
              </a:r>
              <a:endParaRPr sz="1300">
                <a:solidFill>
                  <a:srgbClr val="262626"/>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Trí tuệ nhân tạo là gì?</a:t>
            </a:r>
            <a:endParaRPr/>
          </a:p>
        </p:txBody>
      </p:sp>
      <p:grpSp>
        <p:nvGrpSpPr>
          <p:cNvPr id="201" name="Google Shape;201;p5"/>
          <p:cNvGrpSpPr/>
          <p:nvPr/>
        </p:nvGrpSpPr>
        <p:grpSpPr>
          <a:xfrm>
            <a:off x="559817" y="1902381"/>
            <a:ext cx="8783192" cy="215444"/>
            <a:chOff x="559817" y="2136914"/>
            <a:chExt cx="8783192" cy="215444"/>
          </a:xfrm>
        </p:grpSpPr>
        <p:sp>
          <p:nvSpPr>
            <p:cNvPr id="202" name="Google Shape;202;p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3" name="Google Shape;203;p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a:t>
              </a:r>
              <a:endParaRPr sz="1400">
                <a:solidFill>
                  <a:srgbClr val="262626"/>
                </a:solidFill>
                <a:latin typeface="Arial"/>
                <a:ea typeface="Arial"/>
                <a:cs typeface="Arial"/>
                <a:sym typeface="Arial"/>
              </a:endParaRPr>
            </a:p>
          </p:txBody>
        </p:sp>
      </p:grpSp>
      <p:sp>
        <p:nvSpPr>
          <p:cNvPr id="204" name="Google Shape;204;p5"/>
          <p:cNvSpPr/>
          <p:nvPr/>
        </p:nvSpPr>
        <p:spPr>
          <a:xfrm>
            <a:off x="2431132" y="2204864"/>
            <a:ext cx="6904633" cy="144832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429A0"/>
                </a:solidFill>
                <a:latin typeface="Arial"/>
                <a:ea typeface="Arial"/>
                <a:cs typeface="Arial"/>
                <a:sym typeface="Arial"/>
              </a:rPr>
              <a:t>Trí tuệ nhân tạo (AI)</a:t>
            </a:r>
            <a:r>
              <a:rPr lang="en-US" sz="1300">
                <a:solidFill>
                  <a:schemeClr val="dk1"/>
                </a:solidFill>
                <a:latin typeface="Arial"/>
                <a:ea typeface="Arial"/>
                <a:cs typeface="Arial"/>
                <a:sym typeface="Arial"/>
              </a:rPr>
              <a:t> là khả năng tư duy và học tập của một chương trình máy tính hoặc máy móc. Đây cũng là một lĩnh vực nghiên cứu nhằm giúp máy tính trở nên “thông minh hơn”. Máy tính có thể tự hoạt động mà không cần mã hóa bằng lệnh. John McCarthy đã đưa ra khái niệm “trí tuệ nhân tạo” lần đầu tiên vào năm 1955.</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Những quy trình này bao gồm học tập (thu nhận thông tin và quy tắc sử dụng thông tin), suy luận (áp dụng quy tắc để đưa ra kết luận gần đúng hoặc chính xác) và tự điều chỉnh.</a:t>
            </a:r>
            <a:endParaRPr/>
          </a:p>
        </p:txBody>
      </p:sp>
      <p:pic>
        <p:nvPicPr>
          <p:cNvPr descr="https://media.wired.com/photos/59327c7752d99d6b984dee6e/master/w_542,c_limit/john-mccarthy.png" id="205" name="Google Shape;205;p5"/>
          <p:cNvPicPr preferRelativeResize="0"/>
          <p:nvPr/>
        </p:nvPicPr>
        <p:blipFill rotWithShape="1">
          <a:blip r:embed="rId3">
            <a:alphaModFix/>
          </a:blip>
          <a:srcRect b="0" l="9904" r="9904" t="0"/>
          <a:stretch/>
        </p:blipFill>
        <p:spPr>
          <a:xfrm>
            <a:off x="683195" y="2275773"/>
            <a:ext cx="1556754" cy="1812329"/>
          </a:xfrm>
          <a:prstGeom prst="rect">
            <a:avLst/>
          </a:prstGeom>
          <a:solidFill>
            <a:srgbClr val="A6A6A6"/>
          </a:solidFill>
          <a:ln cap="flat" cmpd="sng" w="9525">
            <a:solidFill>
              <a:srgbClr val="7F7F7F"/>
            </a:solidFill>
            <a:prstDash val="solid"/>
            <a:round/>
            <a:headEnd len="sm" w="sm" type="none"/>
            <a:tailEnd len="sm" w="sm" type="none"/>
          </a:ln>
        </p:spPr>
      </p:pic>
      <p:sp>
        <p:nvSpPr>
          <p:cNvPr id="206" name="Google Shape;206;p5"/>
          <p:cNvSpPr/>
          <p:nvPr/>
        </p:nvSpPr>
        <p:spPr>
          <a:xfrm>
            <a:off x="607132" y="4157123"/>
            <a:ext cx="2036879" cy="33007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200">
                <a:solidFill>
                  <a:srgbClr val="262626"/>
                </a:solidFill>
                <a:latin typeface="Arial"/>
                <a:ea typeface="Arial"/>
                <a:cs typeface="Arial"/>
                <a:sym typeface="Arial"/>
              </a:rPr>
              <a:t>John McCarthy(1927–2011)</a:t>
            </a:r>
            <a:endParaRPr/>
          </a:p>
        </p:txBody>
      </p:sp>
      <p:sp>
        <p:nvSpPr>
          <p:cNvPr id="207" name="Google Shape;207;p5"/>
          <p:cNvSpPr/>
          <p:nvPr/>
        </p:nvSpPr>
        <p:spPr>
          <a:xfrm>
            <a:off x="2590006" y="3901123"/>
            <a:ext cx="4875177" cy="21236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https://www.wired.com/2011/10/john-mccarthy-father-of-ai-and-lisp-dies-at-84/ </a:t>
            </a:r>
            <a:endParaRPr/>
          </a:p>
        </p:txBody>
      </p:sp>
      <p:grpSp>
        <p:nvGrpSpPr>
          <p:cNvPr id="208" name="Google Shape;208;p5"/>
          <p:cNvGrpSpPr/>
          <p:nvPr/>
        </p:nvGrpSpPr>
        <p:grpSpPr>
          <a:xfrm>
            <a:off x="450000" y="450000"/>
            <a:ext cx="9018000" cy="276999"/>
            <a:chOff x="450000" y="450000"/>
            <a:chExt cx="9018000" cy="276999"/>
          </a:xfrm>
        </p:grpSpPr>
        <p:sp>
          <p:nvSpPr>
            <p:cNvPr id="209" name="Google Shape;209;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Khái niệm Trí tuệ nhân tạo</a:t>
              </a:r>
              <a:endParaRPr b="1" sz="1800">
                <a:solidFill>
                  <a:schemeClr val="lt1"/>
                </a:solidFill>
                <a:latin typeface="Arial"/>
                <a:ea typeface="Arial"/>
                <a:cs typeface="Arial"/>
                <a:sym typeface="Arial"/>
              </a:endParaRPr>
            </a:p>
          </p:txBody>
        </p:sp>
        <p:sp>
          <p:nvSpPr>
            <p:cNvPr id="210" name="Google Shape;210;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grpSp>
        <p:nvGrpSpPr>
          <p:cNvPr id="1484" name="Google Shape;1484;p52"/>
          <p:cNvGrpSpPr/>
          <p:nvPr/>
        </p:nvGrpSpPr>
        <p:grpSpPr>
          <a:xfrm>
            <a:off x="450000" y="450000"/>
            <a:ext cx="9018000" cy="276999"/>
            <a:chOff x="450000" y="450000"/>
            <a:chExt cx="9018000" cy="276999"/>
          </a:xfrm>
        </p:grpSpPr>
        <p:sp>
          <p:nvSpPr>
            <p:cNvPr id="1485" name="Google Shape;1485;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1.8. Những hạn chế khi học máy</a:t>
              </a:r>
              <a:endParaRPr b="1" sz="1800">
                <a:solidFill>
                  <a:schemeClr val="lt1"/>
                </a:solidFill>
                <a:latin typeface="Arial"/>
                <a:ea typeface="Arial"/>
                <a:cs typeface="Arial"/>
                <a:sym typeface="Arial"/>
              </a:endParaRPr>
            </a:p>
          </p:txBody>
        </p:sp>
        <p:sp>
          <p:nvSpPr>
            <p:cNvPr id="1486" name="Google Shape;1486;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487" name="Google Shape;1487;p52"/>
          <p:cNvSpPr/>
          <p:nvPr/>
        </p:nvSpPr>
        <p:spPr>
          <a:xfrm>
            <a:off x="702940" y="1700808"/>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một mô hình mạnh mẽ hơn với nhiều tham số mô hình hơn.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Cung cấp các tính năng tốt hơn trong việc học thuật toán (feature engineering).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Giảm các ràng buộc của mô hình (giảm các siêu tham số quy định).</a:t>
            </a:r>
            <a:endParaRPr sz="1300">
              <a:solidFill>
                <a:srgbClr val="262626"/>
              </a:solidFill>
              <a:latin typeface="Arial"/>
              <a:ea typeface="Arial"/>
              <a:cs typeface="Arial"/>
              <a:sym typeface="Arial"/>
            </a:endParaRPr>
          </a:p>
        </p:txBody>
      </p:sp>
      <p:sp>
        <p:nvSpPr>
          <p:cNvPr id="1488" name="Google Shape;1488;p5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b="1" lang="en-US" sz="1400">
                <a:solidFill>
                  <a:srgbClr val="1429A0"/>
                </a:solidFill>
                <a:latin typeface="Arial"/>
                <a:ea typeface="Arial"/>
                <a:cs typeface="Arial"/>
                <a:sym typeface="Arial"/>
              </a:rPr>
              <a:t>Thiếu trang bị </a:t>
            </a:r>
            <a:r>
              <a:rPr lang="en-US" sz="1400">
                <a:solidFill>
                  <a:schemeClr val="dk1"/>
                </a:solidFill>
                <a:latin typeface="Arial"/>
                <a:ea typeface="Arial"/>
                <a:cs typeface="Arial"/>
                <a:sym typeface="Arial"/>
              </a:rPr>
              <a:t>dữ liệu đào tạo</a:t>
            </a:r>
            <a:endParaRPr sz="1400">
              <a:solidFill>
                <a:schemeClr val="dk1"/>
              </a:solidFill>
              <a:latin typeface="Arial"/>
              <a:ea typeface="Arial"/>
              <a:cs typeface="Arial"/>
              <a:sym typeface="Arial"/>
            </a:endParaRPr>
          </a:p>
        </p:txBody>
      </p:sp>
      <p:grpSp>
        <p:nvGrpSpPr>
          <p:cNvPr id="1489" name="Google Shape;1489;p52"/>
          <p:cNvGrpSpPr/>
          <p:nvPr/>
        </p:nvGrpSpPr>
        <p:grpSpPr>
          <a:xfrm>
            <a:off x="3421921" y="2814047"/>
            <a:ext cx="2841385" cy="2784782"/>
            <a:chOff x="3315576" y="2814047"/>
            <a:chExt cx="2841385" cy="2784782"/>
          </a:xfrm>
        </p:grpSpPr>
        <p:grpSp>
          <p:nvGrpSpPr>
            <p:cNvPr id="1490" name="Google Shape;1490;p52"/>
            <p:cNvGrpSpPr/>
            <p:nvPr/>
          </p:nvGrpSpPr>
          <p:grpSpPr>
            <a:xfrm>
              <a:off x="3315576" y="3929791"/>
              <a:ext cx="1634256" cy="1669038"/>
              <a:chOff x="3315576" y="4212233"/>
              <a:chExt cx="1634256" cy="1669038"/>
            </a:xfrm>
          </p:grpSpPr>
          <p:sp>
            <p:nvSpPr>
              <p:cNvPr id="1491" name="Google Shape;1491;p52"/>
              <p:cNvSpPr txBox="1"/>
              <p:nvPr/>
            </p:nvSpPr>
            <p:spPr>
              <a:xfrm>
                <a:off x="4756236" y="5681215"/>
                <a:ext cx="193596" cy="20005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92" name="Google Shape;1492;p52"/>
              <p:cNvSpPr txBox="1"/>
              <p:nvPr/>
            </p:nvSpPr>
            <p:spPr>
              <a:xfrm rot="-5400000">
                <a:off x="3318805" y="4209003"/>
                <a:ext cx="193596" cy="200055"/>
              </a:xfrm>
              <a:prstGeom prst="rect">
                <a:avLst/>
              </a:prstGeom>
              <a:blipFill rotWithShape="1">
                <a:blip r:embed="rId4">
                  <a:alphaModFix/>
                </a:blip>
                <a:stretch>
                  <a:fillRect b="-6451" l="0" r="-24239" t="-64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493" name="Google Shape;1493;p52"/>
            <p:cNvSpPr/>
            <p:nvPr/>
          </p:nvSpPr>
          <p:spPr>
            <a:xfrm>
              <a:off x="3595114" y="3954491"/>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4" name="Google Shape;1494;p52"/>
            <p:cNvSpPr/>
            <p:nvPr/>
          </p:nvSpPr>
          <p:spPr>
            <a:xfrm>
              <a:off x="3541072" y="2814047"/>
              <a:ext cx="2615888" cy="2565172"/>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95" name="Google Shape;1495;p52"/>
            <p:cNvCxnSpPr/>
            <p:nvPr/>
          </p:nvCxnSpPr>
          <p:spPr>
            <a:xfrm>
              <a:off x="3541072" y="3967388"/>
              <a:ext cx="2608268" cy="270915"/>
            </a:xfrm>
            <a:prstGeom prst="straightConnector1">
              <a:avLst/>
            </a:prstGeom>
            <a:noFill/>
            <a:ln cap="flat" cmpd="sng" w="12700">
              <a:solidFill>
                <a:schemeClr val="accent1"/>
              </a:solidFill>
              <a:prstDash val="solid"/>
              <a:miter lim="800000"/>
              <a:headEnd len="sm" w="sm" type="none"/>
              <a:tailEnd len="sm" w="sm" type="none"/>
            </a:ln>
          </p:spPr>
        </p:cxnSp>
        <p:sp>
          <p:nvSpPr>
            <p:cNvPr id="1496" name="Google Shape;1496;p52"/>
            <p:cNvSpPr/>
            <p:nvPr/>
          </p:nvSpPr>
          <p:spPr>
            <a:xfrm>
              <a:off x="3722114" y="363038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Google Shape;1497;p52"/>
            <p:cNvSpPr/>
            <p:nvPr/>
          </p:nvSpPr>
          <p:spPr>
            <a:xfrm>
              <a:off x="3869434" y="350846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Google Shape;1498;p52"/>
            <p:cNvSpPr/>
            <p:nvPr/>
          </p:nvSpPr>
          <p:spPr>
            <a:xfrm>
              <a:off x="3998974" y="343734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9" name="Google Shape;1499;p52"/>
            <p:cNvSpPr/>
            <p:nvPr/>
          </p:nvSpPr>
          <p:spPr>
            <a:xfrm>
              <a:off x="4049774" y="344496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0" name="Google Shape;1500;p52"/>
            <p:cNvSpPr/>
            <p:nvPr/>
          </p:nvSpPr>
          <p:spPr>
            <a:xfrm>
              <a:off x="4214874" y="375484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1" name="Google Shape;1501;p52"/>
            <p:cNvSpPr/>
            <p:nvPr/>
          </p:nvSpPr>
          <p:spPr>
            <a:xfrm>
              <a:off x="4303774" y="389200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2" name="Google Shape;1502;p52"/>
            <p:cNvSpPr/>
            <p:nvPr/>
          </p:nvSpPr>
          <p:spPr>
            <a:xfrm>
              <a:off x="4382514" y="4061171"/>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3" name="Google Shape;1503;p52"/>
            <p:cNvSpPr/>
            <p:nvPr/>
          </p:nvSpPr>
          <p:spPr>
            <a:xfrm>
              <a:off x="5576314" y="339924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4" name="Google Shape;1504;p52"/>
            <p:cNvSpPr/>
            <p:nvPr/>
          </p:nvSpPr>
          <p:spPr>
            <a:xfrm>
              <a:off x="5731254" y="339924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5" name="Google Shape;1505;p52"/>
            <p:cNvSpPr/>
            <p:nvPr/>
          </p:nvSpPr>
          <p:spPr>
            <a:xfrm>
              <a:off x="5746494" y="349322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6" name="Google Shape;1506;p52"/>
            <p:cNvSpPr/>
            <p:nvPr/>
          </p:nvSpPr>
          <p:spPr>
            <a:xfrm>
              <a:off x="5144514" y="431110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7" name="Google Shape;1507;p52"/>
            <p:cNvSpPr/>
            <p:nvPr/>
          </p:nvSpPr>
          <p:spPr>
            <a:xfrm>
              <a:off x="5131814" y="434412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8" name="Google Shape;1508;p52"/>
            <p:cNvSpPr/>
            <p:nvPr/>
          </p:nvSpPr>
          <p:spPr>
            <a:xfrm>
              <a:off x="4903214" y="453970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9" name="Google Shape;1509;p52"/>
            <p:cNvSpPr/>
            <p:nvPr/>
          </p:nvSpPr>
          <p:spPr>
            <a:xfrm>
              <a:off x="4608574" y="457780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0" name="Google Shape;1510;p52"/>
            <p:cNvSpPr/>
            <p:nvPr/>
          </p:nvSpPr>
          <p:spPr>
            <a:xfrm>
              <a:off x="4651754" y="466670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1" name="Google Shape;1511;p52"/>
            <p:cNvSpPr/>
            <p:nvPr/>
          </p:nvSpPr>
          <p:spPr>
            <a:xfrm>
              <a:off x="4651754" y="469972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2" name="Google Shape;1512;p52"/>
            <p:cNvSpPr/>
            <p:nvPr/>
          </p:nvSpPr>
          <p:spPr>
            <a:xfrm>
              <a:off x="4804154" y="472512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3" name="Google Shape;1513;p52"/>
            <p:cNvSpPr/>
            <p:nvPr/>
          </p:nvSpPr>
          <p:spPr>
            <a:xfrm>
              <a:off x="4857494" y="472512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4" name="Google Shape;1514;p52"/>
            <p:cNvSpPr/>
            <p:nvPr/>
          </p:nvSpPr>
          <p:spPr>
            <a:xfrm>
              <a:off x="4946394" y="4798787"/>
              <a:ext cx="61200" cy="61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53"/>
          <p:cNvSpPr/>
          <p:nvPr/>
        </p:nvSpPr>
        <p:spPr>
          <a:xfrm>
            <a:off x="989683" y="3140968"/>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Ứng dụng Trí tuệ nhân tạo</a:t>
            </a:r>
            <a:endParaRPr b="1" sz="3200">
              <a:solidFill>
                <a:srgbClr val="000000"/>
              </a:solidFill>
              <a:latin typeface="Arial"/>
              <a:ea typeface="Arial"/>
              <a:cs typeface="Arial"/>
              <a:sym typeface="Arial"/>
            </a:endParaRPr>
          </a:p>
        </p:txBody>
      </p:sp>
      <p:sp>
        <p:nvSpPr>
          <p:cNvPr id="1521" name="Google Shape;1521;p5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sp>
        <p:nvSpPr>
          <p:cNvPr id="1522" name="Google Shape;1522;p53"/>
          <p:cNvSpPr/>
          <p:nvPr/>
        </p:nvSpPr>
        <p:spPr>
          <a:xfrm>
            <a:off x="1054111" y="3929021"/>
            <a:ext cx="8286680" cy="1588211"/>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2.1. Ứng dụng Trí tuệ nhân tạo</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Nhận diện hình ảnh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Thị giác máy tính và Thị giác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Trí tuệ giọng nói</a:t>
            </a:r>
            <a:endParaRPr sz="1800">
              <a:solidFill>
                <a:srgbClr val="A6A6A6"/>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Ứng dụng Trí tuệ nhân tạo</a:t>
            </a:r>
            <a:endParaRPr b="1" sz="2400">
              <a:solidFill>
                <a:srgbClr val="0C0C0C"/>
              </a:solidFill>
              <a:latin typeface="Arial"/>
              <a:ea typeface="Arial"/>
              <a:cs typeface="Arial"/>
              <a:sym typeface="Arial"/>
            </a:endParaRPr>
          </a:p>
        </p:txBody>
      </p:sp>
      <p:grpSp>
        <p:nvGrpSpPr>
          <p:cNvPr id="1529" name="Google Shape;1529;p54"/>
          <p:cNvGrpSpPr/>
          <p:nvPr/>
        </p:nvGrpSpPr>
        <p:grpSpPr>
          <a:xfrm>
            <a:off x="702940" y="2749964"/>
            <a:ext cx="8678169" cy="292388"/>
            <a:chOff x="7183660" y="3873914"/>
            <a:chExt cx="8678169" cy="292388"/>
          </a:xfrm>
        </p:grpSpPr>
        <p:sp>
          <p:nvSpPr>
            <p:cNvPr id="1530" name="Google Shape;1530;p54"/>
            <p:cNvSpPr/>
            <p:nvPr/>
          </p:nvSpPr>
          <p:spPr>
            <a:xfrm>
              <a:off x="7183660" y="3916320"/>
              <a:ext cx="248933" cy="212364"/>
            </a:xfrm>
            <a:prstGeom prst="roundRect">
              <a:avLst>
                <a:gd fmla="val 16667"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Ex</a:t>
              </a:r>
              <a:endParaRPr/>
            </a:p>
          </p:txBody>
        </p:sp>
        <p:sp>
          <p:nvSpPr>
            <p:cNvPr id="1531" name="Google Shape;1531;p54"/>
            <p:cNvSpPr/>
            <p:nvPr/>
          </p:nvSpPr>
          <p:spPr>
            <a:xfrm>
              <a:off x="7411181" y="3873914"/>
              <a:ext cx="8450648"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Một mô hình học sâu có thể chẩn đoán ung thư da với độ chính xác gần bằng con người</a:t>
              </a:r>
              <a:endParaRPr sz="1300">
                <a:solidFill>
                  <a:srgbClr val="262626"/>
                </a:solidFill>
                <a:latin typeface="Arial"/>
                <a:ea typeface="Arial"/>
                <a:cs typeface="Arial"/>
                <a:sym typeface="Arial"/>
              </a:endParaRPr>
            </a:p>
          </p:txBody>
        </p:sp>
      </p:grpSp>
      <p:sp>
        <p:nvSpPr>
          <p:cNvPr id="1532" name="Google Shape;1532;p54"/>
          <p:cNvSpPr/>
          <p:nvPr/>
        </p:nvSpPr>
        <p:spPr>
          <a:xfrm>
            <a:off x="942348" y="3643380"/>
            <a:ext cx="2799562" cy="215500"/>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https://www.nature.com/articles/nature21056</a:t>
            </a:r>
            <a:endParaRPr/>
          </a:p>
        </p:txBody>
      </p:sp>
      <p:grpSp>
        <p:nvGrpSpPr>
          <p:cNvPr id="1533" name="Google Shape;1533;p54"/>
          <p:cNvGrpSpPr/>
          <p:nvPr/>
        </p:nvGrpSpPr>
        <p:grpSpPr>
          <a:xfrm>
            <a:off x="951873" y="3108479"/>
            <a:ext cx="7092832" cy="492443"/>
            <a:chOff x="951873" y="3050065"/>
            <a:chExt cx="7092832" cy="492443"/>
          </a:xfrm>
        </p:grpSpPr>
        <p:sp>
          <p:nvSpPr>
            <p:cNvPr id="1534" name="Google Shape;1534;p54"/>
            <p:cNvSpPr/>
            <p:nvPr/>
          </p:nvSpPr>
          <p:spPr>
            <a:xfrm>
              <a:off x="1292490" y="3050065"/>
              <a:ext cx="6752215"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Andre Esteva, et al., “</a:t>
              </a:r>
              <a:r>
                <a:rPr b="1" lang="en-US" sz="1300">
                  <a:solidFill>
                    <a:schemeClr val="dk1"/>
                  </a:solidFill>
                  <a:latin typeface="Arial"/>
                  <a:ea typeface="Arial"/>
                  <a:cs typeface="Arial"/>
                  <a:sym typeface="Arial"/>
                </a:rPr>
                <a:t>Phân loại cấp độ bác sĩ da liễu về ung thư da với mạng lưới thần kinh sâu</a:t>
              </a:r>
              <a:r>
                <a:rPr lang="en-US" sz="1300">
                  <a:solidFill>
                    <a:schemeClr val="dk1"/>
                  </a:solidFill>
                  <a:latin typeface="Arial"/>
                  <a:ea typeface="Arial"/>
                  <a:cs typeface="Arial"/>
                  <a:sym typeface="Arial"/>
                </a:rPr>
                <a:t>”, Tạp chí </a:t>
              </a:r>
              <a:r>
                <a:rPr i="1" lang="en-US" sz="1300">
                  <a:solidFill>
                    <a:schemeClr val="dk1"/>
                  </a:solidFill>
                  <a:latin typeface="Arial"/>
                  <a:ea typeface="Arial"/>
                  <a:cs typeface="Arial"/>
                  <a:sym typeface="Arial"/>
                </a:rPr>
                <a:t>Nature, </a:t>
              </a:r>
              <a:r>
                <a:rPr lang="en-US" sz="1300">
                  <a:solidFill>
                    <a:schemeClr val="dk1"/>
                  </a:solidFill>
                  <a:latin typeface="Arial"/>
                  <a:ea typeface="Arial"/>
                  <a:cs typeface="Arial"/>
                  <a:sym typeface="Arial"/>
                </a:rPr>
                <a:t>số 542(2017), trang 115–118 </a:t>
              </a:r>
              <a:endParaRPr/>
            </a:p>
          </p:txBody>
        </p:sp>
        <p:pic>
          <p:nvPicPr>
            <p:cNvPr descr="C:\Users\USER\Downloads\file.png" id="1535" name="Google Shape;1535;p54"/>
            <p:cNvPicPr preferRelativeResize="0"/>
            <p:nvPr/>
          </p:nvPicPr>
          <p:blipFill rotWithShape="1">
            <a:blip r:embed="rId3">
              <a:alphaModFix/>
            </a:blip>
            <a:srcRect b="0" l="0" r="0" t="0"/>
            <a:stretch/>
          </p:blipFill>
          <p:spPr>
            <a:xfrm>
              <a:off x="951873" y="3089793"/>
              <a:ext cx="399139" cy="399139"/>
            </a:xfrm>
            <a:prstGeom prst="rect">
              <a:avLst/>
            </a:prstGeom>
            <a:noFill/>
            <a:ln>
              <a:noFill/>
            </a:ln>
          </p:spPr>
        </p:pic>
      </p:grpSp>
      <p:grpSp>
        <p:nvGrpSpPr>
          <p:cNvPr id="1536" name="Google Shape;1536;p54"/>
          <p:cNvGrpSpPr/>
          <p:nvPr/>
        </p:nvGrpSpPr>
        <p:grpSpPr>
          <a:xfrm>
            <a:off x="663694" y="4587061"/>
            <a:ext cx="2804261" cy="1577396"/>
            <a:chOff x="702939" y="4930915"/>
            <a:chExt cx="2804261" cy="1577396"/>
          </a:xfrm>
        </p:grpSpPr>
        <p:pic>
          <p:nvPicPr>
            <p:cNvPr id="1537" name="Google Shape;1537;p54"/>
            <p:cNvPicPr preferRelativeResize="0"/>
            <p:nvPr/>
          </p:nvPicPr>
          <p:blipFill rotWithShape="1">
            <a:blip r:embed="rId4">
              <a:alphaModFix/>
            </a:blip>
            <a:srcRect b="0" l="0" r="0" t="0"/>
            <a:stretch/>
          </p:blipFill>
          <p:spPr>
            <a:xfrm>
              <a:off x="702939" y="4930915"/>
              <a:ext cx="2804261" cy="1577396"/>
            </a:xfrm>
            <a:prstGeom prst="rect">
              <a:avLst/>
            </a:prstGeom>
            <a:noFill/>
            <a:ln cap="flat" cmpd="sng" w="9525">
              <a:solidFill>
                <a:srgbClr val="7F7F7F"/>
              </a:solidFill>
              <a:prstDash val="solid"/>
              <a:miter lim="800000"/>
              <a:headEnd len="sm" w="sm" type="none"/>
              <a:tailEnd len="sm" w="sm" type="none"/>
            </a:ln>
          </p:spPr>
        </p:pic>
        <p:sp>
          <p:nvSpPr>
            <p:cNvPr id="1538" name="Google Shape;1538;p54"/>
            <p:cNvSpPr/>
            <p:nvPr/>
          </p:nvSpPr>
          <p:spPr>
            <a:xfrm>
              <a:off x="741721" y="6239216"/>
              <a:ext cx="2376302" cy="219252"/>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https://deepmind.com/blog/alphafold/</a:t>
              </a:r>
              <a:endParaRPr/>
            </a:p>
          </p:txBody>
        </p:sp>
      </p:grpSp>
      <p:grpSp>
        <p:nvGrpSpPr>
          <p:cNvPr id="1539" name="Google Shape;1539;p54"/>
          <p:cNvGrpSpPr/>
          <p:nvPr/>
        </p:nvGrpSpPr>
        <p:grpSpPr>
          <a:xfrm>
            <a:off x="450000" y="450000"/>
            <a:ext cx="9018000" cy="276999"/>
            <a:chOff x="450000" y="450000"/>
            <a:chExt cx="9018000" cy="276999"/>
          </a:xfrm>
        </p:grpSpPr>
        <p:sp>
          <p:nvSpPr>
            <p:cNvPr id="1540" name="Google Shape;1540;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Ứng dụng Trí tuệ nhân tạo</a:t>
              </a:r>
              <a:endParaRPr b="1" sz="1800">
                <a:solidFill>
                  <a:schemeClr val="lt1"/>
                </a:solidFill>
                <a:latin typeface="Arial"/>
                <a:ea typeface="Arial"/>
                <a:cs typeface="Arial"/>
                <a:sym typeface="Arial"/>
              </a:endParaRPr>
            </a:p>
          </p:txBody>
        </p:sp>
        <p:sp>
          <p:nvSpPr>
            <p:cNvPr id="1541" name="Google Shape;1541;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542" name="Google Shape;1542;p54"/>
          <p:cNvSpPr/>
          <p:nvPr/>
        </p:nvSpPr>
        <p:spPr>
          <a:xfrm>
            <a:off x="558800" y="1902172"/>
            <a:ext cx="8763637" cy="77457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Nhờ học máy, các bộ lọc thư rác email, phần mềm nhận dạng giọng nói và văn bản tiện lợi, các công cụ tìm kiếm web đáng tin cậy và các phương tiện tự hành an toàn và hiệu quả sẽ có sẵn.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Cũng đã có những tiến bộ lớn trong các ứng dụng y tế.</a:t>
            </a:r>
            <a:endParaRPr sz="1400">
              <a:solidFill>
                <a:schemeClr val="dk1"/>
              </a:solidFill>
              <a:latin typeface="Arial"/>
              <a:ea typeface="Arial"/>
              <a:cs typeface="Arial"/>
              <a:sym typeface="Arial"/>
            </a:endParaRPr>
          </a:p>
        </p:txBody>
      </p:sp>
      <p:sp>
        <p:nvSpPr>
          <p:cNvPr id="1543" name="Google Shape;1543;p54"/>
          <p:cNvSpPr/>
          <p:nvPr/>
        </p:nvSpPr>
        <p:spPr>
          <a:xfrm>
            <a:off x="558800" y="4047883"/>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sâu dự đoán cấu trúc protein 3D, lần đầu tiên vượt qua hiệu suất của các phương pháp dựa trên vật lý.</a:t>
            </a:r>
            <a:endParaRPr sz="14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grpSp>
        <p:nvGrpSpPr>
          <p:cNvPr id="1549" name="Google Shape;1549;p55"/>
          <p:cNvGrpSpPr/>
          <p:nvPr/>
        </p:nvGrpSpPr>
        <p:grpSpPr>
          <a:xfrm>
            <a:off x="631821" y="2204864"/>
            <a:ext cx="8763280" cy="3539522"/>
            <a:chOff x="1383543" y="2641035"/>
            <a:chExt cx="7928605" cy="3202395"/>
          </a:xfrm>
        </p:grpSpPr>
        <p:cxnSp>
          <p:nvCxnSpPr>
            <p:cNvPr id="1550" name="Google Shape;1550;p55"/>
            <p:cNvCxnSpPr/>
            <p:nvPr/>
          </p:nvCxnSpPr>
          <p:spPr>
            <a:xfrm rot="10800000">
              <a:off x="4908955" y="2930941"/>
              <a:ext cx="0" cy="1673444"/>
            </a:xfrm>
            <a:prstGeom prst="straightConnector1">
              <a:avLst/>
            </a:prstGeom>
            <a:noFill/>
            <a:ln cap="flat" cmpd="sng" w="12700">
              <a:solidFill>
                <a:srgbClr val="D0CECE"/>
              </a:solidFill>
              <a:prstDash val="solid"/>
              <a:miter lim="800000"/>
              <a:headEnd len="sm" w="sm" type="none"/>
              <a:tailEnd len="sm" w="sm" type="none"/>
            </a:ln>
          </p:spPr>
        </p:cxnSp>
        <p:cxnSp>
          <p:nvCxnSpPr>
            <p:cNvPr id="1551" name="Google Shape;1551;p55"/>
            <p:cNvCxnSpPr/>
            <p:nvPr/>
          </p:nvCxnSpPr>
          <p:spPr>
            <a:xfrm>
              <a:off x="3563280" y="2917995"/>
              <a:ext cx="0" cy="247911"/>
            </a:xfrm>
            <a:prstGeom prst="straightConnector1">
              <a:avLst/>
            </a:prstGeom>
            <a:noFill/>
            <a:ln cap="flat" cmpd="sng" w="12700">
              <a:solidFill>
                <a:srgbClr val="D0CECE"/>
              </a:solidFill>
              <a:prstDash val="solid"/>
              <a:miter lim="800000"/>
              <a:headEnd len="sm" w="sm" type="none"/>
              <a:tailEnd len="sm" w="sm" type="none"/>
            </a:ln>
          </p:spPr>
        </p:cxnSp>
        <p:cxnSp>
          <p:nvCxnSpPr>
            <p:cNvPr id="1552" name="Google Shape;1552;p55"/>
            <p:cNvCxnSpPr/>
            <p:nvPr/>
          </p:nvCxnSpPr>
          <p:spPr>
            <a:xfrm>
              <a:off x="6254631" y="2917995"/>
              <a:ext cx="0" cy="247911"/>
            </a:xfrm>
            <a:prstGeom prst="straightConnector1">
              <a:avLst/>
            </a:prstGeom>
            <a:noFill/>
            <a:ln cap="flat" cmpd="sng" w="12700">
              <a:solidFill>
                <a:srgbClr val="D0CECE"/>
              </a:solidFill>
              <a:prstDash val="solid"/>
              <a:miter lim="800000"/>
              <a:headEnd len="sm" w="sm" type="none"/>
              <a:tailEnd len="sm" w="sm" type="none"/>
            </a:ln>
          </p:spPr>
        </p:cxnSp>
        <p:cxnSp>
          <p:nvCxnSpPr>
            <p:cNvPr id="1553" name="Google Shape;1553;p55"/>
            <p:cNvCxnSpPr/>
            <p:nvPr/>
          </p:nvCxnSpPr>
          <p:spPr>
            <a:xfrm>
              <a:off x="3563280" y="3165906"/>
              <a:ext cx="2691351" cy="0"/>
            </a:xfrm>
            <a:prstGeom prst="straightConnector1">
              <a:avLst/>
            </a:prstGeom>
            <a:noFill/>
            <a:ln cap="flat" cmpd="sng" w="12700">
              <a:solidFill>
                <a:srgbClr val="D0CECE"/>
              </a:solidFill>
              <a:prstDash val="solid"/>
              <a:miter lim="800000"/>
              <a:headEnd len="sm" w="sm" type="none"/>
              <a:tailEnd len="sm" w="sm" type="none"/>
            </a:ln>
          </p:spPr>
        </p:cxnSp>
        <p:cxnSp>
          <p:nvCxnSpPr>
            <p:cNvPr id="1554" name="Google Shape;1554;p55"/>
            <p:cNvCxnSpPr/>
            <p:nvPr/>
          </p:nvCxnSpPr>
          <p:spPr>
            <a:xfrm>
              <a:off x="2893298" y="3887306"/>
              <a:ext cx="4109842" cy="13630"/>
            </a:xfrm>
            <a:prstGeom prst="straightConnector1">
              <a:avLst/>
            </a:prstGeom>
            <a:noFill/>
            <a:ln cap="flat" cmpd="sng" w="12700">
              <a:solidFill>
                <a:srgbClr val="D0CECE"/>
              </a:solidFill>
              <a:prstDash val="solid"/>
              <a:miter lim="800000"/>
              <a:headEnd len="sm" w="sm" type="none"/>
              <a:tailEnd len="sm" w="sm" type="none"/>
            </a:ln>
          </p:spPr>
        </p:cxnSp>
        <p:grpSp>
          <p:nvGrpSpPr>
            <p:cNvPr id="1555" name="Google Shape;1555;p55"/>
            <p:cNvGrpSpPr/>
            <p:nvPr/>
          </p:nvGrpSpPr>
          <p:grpSpPr>
            <a:xfrm>
              <a:off x="4375201" y="3354206"/>
              <a:ext cx="1080000" cy="1080000"/>
              <a:chOff x="4487437" y="3354206"/>
              <a:chExt cx="1080000" cy="1080000"/>
            </a:xfrm>
          </p:grpSpPr>
          <p:sp>
            <p:nvSpPr>
              <p:cNvPr id="1556" name="Google Shape;1556;p55"/>
              <p:cNvSpPr/>
              <p:nvPr/>
            </p:nvSpPr>
            <p:spPr>
              <a:xfrm>
                <a:off x="4487437" y="3354206"/>
                <a:ext cx="1080000" cy="1080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u="sng">
                  <a:solidFill>
                    <a:schemeClr val="lt1"/>
                  </a:solidFill>
                  <a:latin typeface="Calibri"/>
                  <a:ea typeface="Calibri"/>
                  <a:cs typeface="Calibri"/>
                  <a:sym typeface="Calibri"/>
                </a:endParaRPr>
              </a:p>
            </p:txBody>
          </p:sp>
          <p:sp>
            <p:nvSpPr>
              <p:cNvPr id="1557" name="Google Shape;1557;p55"/>
              <p:cNvSpPr txBox="1"/>
              <p:nvPr/>
            </p:nvSpPr>
            <p:spPr>
              <a:xfrm>
                <a:off x="4627730" y="3768859"/>
                <a:ext cx="799417" cy="4733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Trí tuệ</a:t>
                </a:r>
                <a:endParaRPr sz="1400">
                  <a:solidFill>
                    <a:schemeClr val="lt1"/>
                  </a:solidFill>
                  <a:latin typeface="Arial"/>
                  <a:ea typeface="Arial"/>
                  <a:cs typeface="Arial"/>
                  <a:sym typeface="Arial"/>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nhân tạo</a:t>
                </a:r>
                <a:endParaRPr sz="1400">
                  <a:solidFill>
                    <a:schemeClr val="lt1"/>
                  </a:solidFill>
                  <a:latin typeface="Arial"/>
                  <a:ea typeface="Arial"/>
                  <a:cs typeface="Arial"/>
                  <a:sym typeface="Arial"/>
                </a:endParaRPr>
              </a:p>
            </p:txBody>
          </p:sp>
          <p:pic>
            <p:nvPicPr>
              <p:cNvPr id="1558" name="Google Shape;1558;p55"/>
              <p:cNvPicPr preferRelativeResize="0"/>
              <p:nvPr/>
            </p:nvPicPr>
            <p:blipFill rotWithShape="1">
              <a:blip r:embed="rId3">
                <a:alphaModFix/>
              </a:blip>
              <a:srcRect b="0" l="0" r="0" t="0"/>
              <a:stretch/>
            </p:blipFill>
            <p:spPr>
              <a:xfrm>
                <a:off x="4883437" y="3439794"/>
                <a:ext cx="288000" cy="320572"/>
              </a:xfrm>
              <a:prstGeom prst="rect">
                <a:avLst/>
              </a:prstGeom>
              <a:noFill/>
              <a:ln>
                <a:noFill/>
              </a:ln>
            </p:spPr>
          </p:pic>
        </p:grpSp>
        <p:cxnSp>
          <p:nvCxnSpPr>
            <p:cNvPr id="1559" name="Google Shape;1559;p55"/>
            <p:cNvCxnSpPr/>
            <p:nvPr/>
          </p:nvCxnSpPr>
          <p:spPr>
            <a:xfrm>
              <a:off x="1833543" y="5260086"/>
              <a:ext cx="1895648" cy="0"/>
            </a:xfrm>
            <a:prstGeom prst="straightConnector1">
              <a:avLst/>
            </a:prstGeom>
            <a:noFill/>
            <a:ln cap="flat" cmpd="sng" w="12700">
              <a:solidFill>
                <a:srgbClr val="D0CECE"/>
              </a:solidFill>
              <a:prstDash val="solid"/>
              <a:miter lim="800000"/>
              <a:headEnd len="sm" w="sm" type="none"/>
              <a:tailEnd len="sm" w="sm" type="none"/>
            </a:ln>
          </p:spPr>
        </p:cxnSp>
        <p:grpSp>
          <p:nvGrpSpPr>
            <p:cNvPr id="1560" name="Google Shape;1560;p55"/>
            <p:cNvGrpSpPr/>
            <p:nvPr/>
          </p:nvGrpSpPr>
          <p:grpSpPr>
            <a:xfrm>
              <a:off x="1383543" y="4613910"/>
              <a:ext cx="2795648" cy="1229520"/>
              <a:chOff x="1383543" y="4613910"/>
              <a:chExt cx="2795648" cy="1229520"/>
            </a:xfrm>
          </p:grpSpPr>
          <p:grpSp>
            <p:nvGrpSpPr>
              <p:cNvPr id="1561" name="Google Shape;1561;p55"/>
              <p:cNvGrpSpPr/>
              <p:nvPr/>
            </p:nvGrpSpPr>
            <p:grpSpPr>
              <a:xfrm>
                <a:off x="1383543" y="5260086"/>
                <a:ext cx="900000" cy="583344"/>
                <a:chOff x="1431168" y="5260086"/>
                <a:chExt cx="900000" cy="583344"/>
              </a:xfrm>
            </p:grpSpPr>
            <p:cxnSp>
              <p:nvCxnSpPr>
                <p:cNvPr id="1562" name="Google Shape;1562;p55"/>
                <p:cNvCxnSpPr/>
                <p:nvPr/>
              </p:nvCxnSpPr>
              <p:spPr>
                <a:xfrm rot="10800000">
                  <a:off x="1881168" y="5260086"/>
                  <a:ext cx="0" cy="216000"/>
                </a:xfrm>
                <a:prstGeom prst="straightConnector1">
                  <a:avLst/>
                </a:prstGeom>
                <a:noFill/>
                <a:ln cap="flat" cmpd="sng" w="12700">
                  <a:solidFill>
                    <a:srgbClr val="D0CECE"/>
                  </a:solidFill>
                  <a:prstDash val="solid"/>
                  <a:miter lim="800000"/>
                  <a:headEnd len="sm" w="sm" type="none"/>
                  <a:tailEnd len="sm" w="sm" type="none"/>
                </a:ln>
              </p:spPr>
            </p:cxnSp>
            <p:sp>
              <p:nvSpPr>
                <p:cNvPr id="1563" name="Google Shape;1563;p55"/>
                <p:cNvSpPr/>
                <p:nvPr/>
              </p:nvSpPr>
              <p:spPr>
                <a:xfrm>
                  <a:off x="1431168" y="5375430"/>
                  <a:ext cx="900000" cy="468000"/>
                </a:xfrm>
                <a:prstGeom prst="roundRect">
                  <a:avLst>
                    <a:gd fmla="val 16667" name="adj"/>
                  </a:avLst>
                </a:prstGeom>
                <a:solidFill>
                  <a:srgbClr val="D0CEC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Học sâu</a:t>
                  </a:r>
                  <a:endParaRPr sz="1200">
                    <a:solidFill>
                      <a:srgbClr val="3F3F3F"/>
                    </a:solidFill>
                    <a:latin typeface="Arial"/>
                    <a:ea typeface="Arial"/>
                    <a:cs typeface="Arial"/>
                    <a:sym typeface="Arial"/>
                  </a:endParaRPr>
                </a:p>
              </p:txBody>
            </p:sp>
          </p:grpSp>
          <p:grpSp>
            <p:nvGrpSpPr>
              <p:cNvPr id="1564" name="Google Shape;1564;p55"/>
              <p:cNvGrpSpPr/>
              <p:nvPr/>
            </p:nvGrpSpPr>
            <p:grpSpPr>
              <a:xfrm>
                <a:off x="2331367" y="4613910"/>
                <a:ext cx="900000" cy="1229520"/>
                <a:chOff x="2331367" y="4613910"/>
                <a:chExt cx="900000" cy="1229520"/>
              </a:xfrm>
            </p:grpSpPr>
            <p:cxnSp>
              <p:nvCxnSpPr>
                <p:cNvPr id="1565" name="Google Shape;1565;p55"/>
                <p:cNvCxnSpPr/>
                <p:nvPr/>
              </p:nvCxnSpPr>
              <p:spPr>
                <a:xfrm>
                  <a:off x="2781367" y="4613910"/>
                  <a:ext cx="0" cy="1027245"/>
                </a:xfrm>
                <a:prstGeom prst="straightConnector1">
                  <a:avLst/>
                </a:prstGeom>
                <a:noFill/>
                <a:ln cap="flat" cmpd="sng" w="12700">
                  <a:solidFill>
                    <a:srgbClr val="D0CECE"/>
                  </a:solidFill>
                  <a:prstDash val="solid"/>
                  <a:miter lim="800000"/>
                  <a:headEnd len="sm" w="sm" type="none"/>
                  <a:tailEnd len="sm" w="sm" type="none"/>
                </a:ln>
              </p:spPr>
            </p:cxnSp>
            <p:sp>
              <p:nvSpPr>
                <p:cNvPr id="1566" name="Google Shape;1566;p55"/>
                <p:cNvSpPr/>
                <p:nvPr/>
              </p:nvSpPr>
              <p:spPr>
                <a:xfrm>
                  <a:off x="2331367" y="5375430"/>
                  <a:ext cx="900000" cy="468000"/>
                </a:xfrm>
                <a:prstGeom prst="roundRect">
                  <a:avLst>
                    <a:gd fmla="val 16667" name="adj"/>
                  </a:avLst>
                </a:prstGeom>
                <a:solidFill>
                  <a:srgbClr val="D0CEC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Không có giám sát</a:t>
                  </a:r>
                  <a:endParaRPr sz="1200">
                    <a:solidFill>
                      <a:srgbClr val="3F3F3F"/>
                    </a:solidFill>
                    <a:latin typeface="Arial"/>
                    <a:ea typeface="Arial"/>
                    <a:cs typeface="Arial"/>
                    <a:sym typeface="Arial"/>
                  </a:endParaRPr>
                </a:p>
              </p:txBody>
            </p:sp>
          </p:grpSp>
          <p:grpSp>
            <p:nvGrpSpPr>
              <p:cNvPr id="1567" name="Google Shape;1567;p55"/>
              <p:cNvGrpSpPr/>
              <p:nvPr/>
            </p:nvGrpSpPr>
            <p:grpSpPr>
              <a:xfrm>
                <a:off x="3279191" y="5260086"/>
                <a:ext cx="900000" cy="583344"/>
                <a:chOff x="3231566" y="5260086"/>
                <a:chExt cx="900000" cy="583344"/>
              </a:xfrm>
            </p:grpSpPr>
            <p:cxnSp>
              <p:nvCxnSpPr>
                <p:cNvPr id="1568" name="Google Shape;1568;p55"/>
                <p:cNvCxnSpPr/>
                <p:nvPr/>
              </p:nvCxnSpPr>
              <p:spPr>
                <a:xfrm rot="10800000">
                  <a:off x="3681566" y="5260086"/>
                  <a:ext cx="0" cy="216000"/>
                </a:xfrm>
                <a:prstGeom prst="straightConnector1">
                  <a:avLst/>
                </a:prstGeom>
                <a:noFill/>
                <a:ln cap="flat" cmpd="sng" w="12700">
                  <a:solidFill>
                    <a:srgbClr val="D0CECE"/>
                  </a:solidFill>
                  <a:prstDash val="solid"/>
                  <a:miter lim="800000"/>
                  <a:headEnd len="sm" w="sm" type="none"/>
                  <a:tailEnd len="sm" w="sm" type="none"/>
                </a:ln>
              </p:spPr>
            </p:cxnSp>
            <p:sp>
              <p:nvSpPr>
                <p:cNvPr id="1569" name="Google Shape;1569;p55"/>
                <p:cNvSpPr/>
                <p:nvPr/>
              </p:nvSpPr>
              <p:spPr>
                <a:xfrm>
                  <a:off x="3231566" y="5375430"/>
                  <a:ext cx="900000" cy="468000"/>
                </a:xfrm>
                <a:prstGeom prst="roundRect">
                  <a:avLst>
                    <a:gd fmla="val 16667" name="adj"/>
                  </a:avLst>
                </a:prstGeom>
                <a:solidFill>
                  <a:srgbClr val="D0CEC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Có giám sát</a:t>
                  </a:r>
                  <a:endParaRPr sz="1200">
                    <a:solidFill>
                      <a:srgbClr val="3F3F3F"/>
                    </a:solidFill>
                    <a:latin typeface="Arial"/>
                    <a:ea typeface="Arial"/>
                    <a:cs typeface="Arial"/>
                    <a:sym typeface="Arial"/>
                  </a:endParaRPr>
                </a:p>
              </p:txBody>
            </p:sp>
          </p:grpSp>
        </p:grpSp>
        <p:sp>
          <p:nvSpPr>
            <p:cNvPr id="1570" name="Google Shape;1570;p55"/>
            <p:cNvSpPr/>
            <p:nvPr/>
          </p:nvSpPr>
          <p:spPr>
            <a:xfrm>
              <a:off x="1791367" y="4775417"/>
              <a:ext cx="1980000" cy="360000"/>
            </a:xfrm>
            <a:prstGeom prst="roundRect">
              <a:avLst>
                <a:gd fmla="val 16667" name="adj"/>
              </a:avLst>
            </a:prstGeom>
            <a:solidFill>
              <a:srgbClr val="7B7B7B"/>
            </a:solidFill>
            <a:ln cap="flat" cmpd="sng" w="1905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Học máy</a:t>
              </a:r>
              <a:endParaRPr sz="1200">
                <a:solidFill>
                  <a:schemeClr val="lt1"/>
                </a:solidFill>
                <a:latin typeface="Arial"/>
                <a:ea typeface="Arial"/>
                <a:cs typeface="Arial"/>
                <a:sym typeface="Arial"/>
              </a:endParaRPr>
            </a:p>
          </p:txBody>
        </p:sp>
        <p:cxnSp>
          <p:nvCxnSpPr>
            <p:cNvPr id="1571" name="Google Shape;1571;p55"/>
            <p:cNvCxnSpPr/>
            <p:nvPr/>
          </p:nvCxnSpPr>
          <p:spPr>
            <a:xfrm>
              <a:off x="6974524" y="4613910"/>
              <a:ext cx="0" cy="945790"/>
            </a:xfrm>
            <a:prstGeom prst="straightConnector1">
              <a:avLst/>
            </a:prstGeom>
            <a:noFill/>
            <a:ln cap="flat" cmpd="sng" w="12700">
              <a:solidFill>
                <a:srgbClr val="D0CECE"/>
              </a:solidFill>
              <a:prstDash val="solid"/>
              <a:miter lim="800000"/>
              <a:headEnd len="sm" w="sm" type="none"/>
              <a:tailEnd len="sm" w="sm" type="none"/>
            </a:ln>
          </p:spPr>
        </p:cxnSp>
        <p:grpSp>
          <p:nvGrpSpPr>
            <p:cNvPr id="1572" name="Google Shape;1572;p55"/>
            <p:cNvGrpSpPr/>
            <p:nvPr/>
          </p:nvGrpSpPr>
          <p:grpSpPr>
            <a:xfrm>
              <a:off x="4636900" y="5260086"/>
              <a:ext cx="4675248" cy="583344"/>
              <a:chOff x="4655950" y="5260086"/>
              <a:chExt cx="4675248" cy="583344"/>
            </a:xfrm>
          </p:grpSpPr>
          <p:cxnSp>
            <p:nvCxnSpPr>
              <p:cNvPr id="1573" name="Google Shape;1573;p55"/>
              <p:cNvCxnSpPr/>
              <p:nvPr/>
            </p:nvCxnSpPr>
            <p:spPr>
              <a:xfrm>
                <a:off x="5105950" y="5260086"/>
                <a:ext cx="3775248" cy="0"/>
              </a:xfrm>
              <a:prstGeom prst="straightConnector1">
                <a:avLst/>
              </a:prstGeom>
              <a:noFill/>
              <a:ln cap="flat" cmpd="sng" w="12700">
                <a:solidFill>
                  <a:srgbClr val="D0CECE"/>
                </a:solidFill>
                <a:prstDash val="solid"/>
                <a:miter lim="800000"/>
                <a:headEnd len="sm" w="sm" type="none"/>
                <a:tailEnd len="sm" w="sm" type="none"/>
              </a:ln>
            </p:spPr>
          </p:cxnSp>
          <p:grpSp>
            <p:nvGrpSpPr>
              <p:cNvPr id="1574" name="Google Shape;1574;p55"/>
              <p:cNvGrpSpPr/>
              <p:nvPr/>
            </p:nvGrpSpPr>
            <p:grpSpPr>
              <a:xfrm>
                <a:off x="4655950" y="5260086"/>
                <a:ext cx="900000" cy="583344"/>
                <a:chOff x="4941700" y="5260086"/>
                <a:chExt cx="900000" cy="583344"/>
              </a:xfrm>
            </p:grpSpPr>
            <p:cxnSp>
              <p:nvCxnSpPr>
                <p:cNvPr id="1575" name="Google Shape;1575;p55"/>
                <p:cNvCxnSpPr/>
                <p:nvPr/>
              </p:nvCxnSpPr>
              <p:spPr>
                <a:xfrm rot="10800000">
                  <a:off x="5391700" y="5260086"/>
                  <a:ext cx="0" cy="216000"/>
                </a:xfrm>
                <a:prstGeom prst="straightConnector1">
                  <a:avLst/>
                </a:prstGeom>
                <a:noFill/>
                <a:ln cap="flat" cmpd="sng" w="12700">
                  <a:solidFill>
                    <a:srgbClr val="D0CECE"/>
                  </a:solidFill>
                  <a:prstDash val="solid"/>
                  <a:miter lim="800000"/>
                  <a:headEnd len="sm" w="sm" type="none"/>
                  <a:tailEnd len="sm" w="sm" type="none"/>
                </a:ln>
              </p:spPr>
            </p:cxnSp>
            <p:sp>
              <p:nvSpPr>
                <p:cNvPr id="1576" name="Google Shape;1576;p55"/>
                <p:cNvSpPr/>
                <p:nvPr/>
              </p:nvSpPr>
              <p:spPr>
                <a:xfrm>
                  <a:off x="4941700" y="5375430"/>
                  <a:ext cx="900000" cy="468000"/>
                </a:xfrm>
                <a:prstGeom prst="roundRect">
                  <a:avLst>
                    <a:gd fmla="val 16667" name="adj"/>
                  </a:avLst>
                </a:prstGeom>
                <a:solidFill>
                  <a:srgbClr val="D8E2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Tạo văn bản</a:t>
                  </a:r>
                  <a:endParaRPr sz="1200">
                    <a:solidFill>
                      <a:srgbClr val="3F3F3F"/>
                    </a:solidFill>
                    <a:latin typeface="Arial"/>
                    <a:ea typeface="Arial"/>
                    <a:cs typeface="Arial"/>
                    <a:sym typeface="Arial"/>
                  </a:endParaRPr>
                </a:p>
              </p:txBody>
            </p:sp>
          </p:grpSp>
          <p:grpSp>
            <p:nvGrpSpPr>
              <p:cNvPr id="1577" name="Google Shape;1577;p55"/>
              <p:cNvGrpSpPr/>
              <p:nvPr/>
            </p:nvGrpSpPr>
            <p:grpSpPr>
              <a:xfrm>
                <a:off x="5599762" y="5260086"/>
                <a:ext cx="900000" cy="583344"/>
                <a:chOff x="5806931" y="5260086"/>
                <a:chExt cx="900000" cy="583344"/>
              </a:xfrm>
            </p:grpSpPr>
            <p:cxnSp>
              <p:nvCxnSpPr>
                <p:cNvPr id="1578" name="Google Shape;1578;p55"/>
                <p:cNvCxnSpPr/>
                <p:nvPr/>
              </p:nvCxnSpPr>
              <p:spPr>
                <a:xfrm rot="10800000">
                  <a:off x="6256931" y="5260086"/>
                  <a:ext cx="0" cy="216000"/>
                </a:xfrm>
                <a:prstGeom prst="straightConnector1">
                  <a:avLst/>
                </a:prstGeom>
                <a:noFill/>
                <a:ln cap="flat" cmpd="sng" w="12700">
                  <a:solidFill>
                    <a:srgbClr val="D0CECE"/>
                  </a:solidFill>
                  <a:prstDash val="solid"/>
                  <a:miter lim="800000"/>
                  <a:headEnd len="sm" w="sm" type="none"/>
                  <a:tailEnd len="sm" w="sm" type="none"/>
                </a:ln>
              </p:spPr>
            </p:cxnSp>
            <p:sp>
              <p:nvSpPr>
                <p:cNvPr id="1579" name="Google Shape;1579;p55"/>
                <p:cNvSpPr/>
                <p:nvPr/>
              </p:nvSpPr>
              <p:spPr>
                <a:xfrm>
                  <a:off x="5806931" y="5375430"/>
                  <a:ext cx="900000" cy="468000"/>
                </a:xfrm>
                <a:prstGeom prst="roundRect">
                  <a:avLst>
                    <a:gd fmla="val 16667" name="adj"/>
                  </a:avLst>
                </a:prstGeom>
                <a:solidFill>
                  <a:srgbClr val="D8E2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Hỏi - Đáp</a:t>
                  </a:r>
                  <a:endParaRPr sz="1200">
                    <a:solidFill>
                      <a:srgbClr val="3F3F3F"/>
                    </a:solidFill>
                    <a:latin typeface="Arial"/>
                    <a:ea typeface="Arial"/>
                    <a:cs typeface="Arial"/>
                    <a:sym typeface="Arial"/>
                  </a:endParaRPr>
                </a:p>
              </p:txBody>
            </p:sp>
          </p:grpSp>
          <p:grpSp>
            <p:nvGrpSpPr>
              <p:cNvPr id="1580" name="Google Shape;1580;p55"/>
              <p:cNvGrpSpPr/>
              <p:nvPr/>
            </p:nvGrpSpPr>
            <p:grpSpPr>
              <a:xfrm>
                <a:off x="7487386" y="5260086"/>
                <a:ext cx="900000" cy="583344"/>
                <a:chOff x="7537393" y="5260086"/>
                <a:chExt cx="900000" cy="583344"/>
              </a:xfrm>
            </p:grpSpPr>
            <p:cxnSp>
              <p:nvCxnSpPr>
                <p:cNvPr id="1581" name="Google Shape;1581;p55"/>
                <p:cNvCxnSpPr/>
                <p:nvPr/>
              </p:nvCxnSpPr>
              <p:spPr>
                <a:xfrm rot="10800000">
                  <a:off x="7987393" y="5260086"/>
                  <a:ext cx="0" cy="216000"/>
                </a:xfrm>
                <a:prstGeom prst="straightConnector1">
                  <a:avLst/>
                </a:prstGeom>
                <a:noFill/>
                <a:ln cap="flat" cmpd="sng" w="12700">
                  <a:solidFill>
                    <a:srgbClr val="D0CECE"/>
                  </a:solidFill>
                  <a:prstDash val="solid"/>
                  <a:miter lim="800000"/>
                  <a:headEnd len="sm" w="sm" type="none"/>
                  <a:tailEnd len="sm" w="sm" type="none"/>
                </a:ln>
              </p:spPr>
            </p:cxnSp>
            <p:sp>
              <p:nvSpPr>
                <p:cNvPr id="1582" name="Google Shape;1582;p55"/>
                <p:cNvSpPr/>
                <p:nvPr/>
              </p:nvSpPr>
              <p:spPr>
                <a:xfrm>
                  <a:off x="7537393" y="5375430"/>
                  <a:ext cx="900000" cy="468000"/>
                </a:xfrm>
                <a:prstGeom prst="roundRect">
                  <a:avLst>
                    <a:gd fmla="val 16667" name="adj"/>
                  </a:avLst>
                </a:prstGeom>
                <a:solidFill>
                  <a:srgbClr val="D8E2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Phân loại</a:t>
                  </a:r>
                  <a:endParaRPr sz="1200">
                    <a:solidFill>
                      <a:srgbClr val="3F3F3F"/>
                    </a:solidFill>
                    <a:latin typeface="Arial"/>
                    <a:ea typeface="Arial"/>
                    <a:cs typeface="Arial"/>
                    <a:sym typeface="Arial"/>
                  </a:endParaRPr>
                </a:p>
              </p:txBody>
            </p:sp>
          </p:grpSp>
          <p:grpSp>
            <p:nvGrpSpPr>
              <p:cNvPr id="1583" name="Google Shape;1583;p55"/>
              <p:cNvGrpSpPr/>
              <p:nvPr/>
            </p:nvGrpSpPr>
            <p:grpSpPr>
              <a:xfrm>
                <a:off x="8431198" y="5260086"/>
                <a:ext cx="900000" cy="583344"/>
                <a:chOff x="8402623" y="5260086"/>
                <a:chExt cx="900000" cy="583344"/>
              </a:xfrm>
            </p:grpSpPr>
            <p:cxnSp>
              <p:nvCxnSpPr>
                <p:cNvPr id="1584" name="Google Shape;1584;p55"/>
                <p:cNvCxnSpPr/>
                <p:nvPr/>
              </p:nvCxnSpPr>
              <p:spPr>
                <a:xfrm rot="10800000">
                  <a:off x="8852623" y="5260086"/>
                  <a:ext cx="0" cy="216000"/>
                </a:xfrm>
                <a:prstGeom prst="straightConnector1">
                  <a:avLst/>
                </a:prstGeom>
                <a:noFill/>
                <a:ln cap="flat" cmpd="sng" w="12700">
                  <a:solidFill>
                    <a:srgbClr val="D0CECE"/>
                  </a:solidFill>
                  <a:prstDash val="solid"/>
                  <a:miter lim="800000"/>
                  <a:headEnd len="sm" w="sm" type="none"/>
                  <a:tailEnd len="sm" w="sm" type="none"/>
                </a:ln>
              </p:spPr>
            </p:cxnSp>
            <p:sp>
              <p:nvSpPr>
                <p:cNvPr id="1585" name="Google Shape;1585;p55"/>
                <p:cNvSpPr/>
                <p:nvPr/>
              </p:nvSpPr>
              <p:spPr>
                <a:xfrm>
                  <a:off x="8402623" y="5375430"/>
                  <a:ext cx="900000" cy="468000"/>
                </a:xfrm>
                <a:prstGeom prst="roundRect">
                  <a:avLst>
                    <a:gd fmla="val 16667" name="adj"/>
                  </a:avLst>
                </a:prstGeom>
                <a:solidFill>
                  <a:srgbClr val="D8E2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Dịch máy</a:t>
                  </a:r>
                  <a:endParaRPr sz="1200">
                    <a:solidFill>
                      <a:srgbClr val="3F3F3F"/>
                    </a:solidFill>
                    <a:latin typeface="Arial"/>
                    <a:ea typeface="Arial"/>
                    <a:cs typeface="Arial"/>
                    <a:sym typeface="Arial"/>
                  </a:endParaRPr>
                </a:p>
              </p:txBody>
            </p:sp>
          </p:grpSp>
          <p:sp>
            <p:nvSpPr>
              <p:cNvPr id="1586" name="Google Shape;1586;p55"/>
              <p:cNvSpPr/>
              <p:nvPr/>
            </p:nvSpPr>
            <p:spPr>
              <a:xfrm>
                <a:off x="6543574" y="5375430"/>
                <a:ext cx="900000" cy="468000"/>
              </a:xfrm>
              <a:prstGeom prst="roundRect">
                <a:avLst>
                  <a:gd fmla="val 16667" name="adj"/>
                </a:avLst>
              </a:prstGeom>
              <a:solidFill>
                <a:srgbClr val="D8E2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Trích xuất nội dung</a:t>
                </a:r>
                <a:endParaRPr/>
              </a:p>
            </p:txBody>
          </p:sp>
        </p:grpSp>
        <p:sp>
          <p:nvSpPr>
            <p:cNvPr id="1587" name="Google Shape;1587;p55"/>
            <p:cNvSpPr/>
            <p:nvPr/>
          </p:nvSpPr>
          <p:spPr>
            <a:xfrm>
              <a:off x="5984524" y="4775417"/>
              <a:ext cx="1980000" cy="360000"/>
            </a:xfrm>
            <a:prstGeom prst="roundRect">
              <a:avLst>
                <a:gd fmla="val 16667" name="adj"/>
              </a:avLst>
            </a:prstGeom>
            <a:solidFill>
              <a:srgbClr val="8296B0"/>
            </a:solidFill>
            <a:ln cap="flat" cmpd="sng" w="1905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Xử lý ngôn ngữ tự nhiên</a:t>
              </a:r>
              <a:endParaRPr sz="1200">
                <a:solidFill>
                  <a:schemeClr val="lt1"/>
                </a:solidFill>
                <a:latin typeface="Arial"/>
                <a:ea typeface="Arial"/>
                <a:cs typeface="Arial"/>
                <a:sym typeface="Arial"/>
              </a:endParaRPr>
            </a:p>
          </p:txBody>
        </p:sp>
        <p:cxnSp>
          <p:nvCxnSpPr>
            <p:cNvPr id="1588" name="Google Shape;1588;p55"/>
            <p:cNvCxnSpPr/>
            <p:nvPr/>
          </p:nvCxnSpPr>
          <p:spPr>
            <a:xfrm>
              <a:off x="2782418" y="4613910"/>
              <a:ext cx="4189882" cy="0"/>
            </a:xfrm>
            <a:prstGeom prst="straightConnector1">
              <a:avLst/>
            </a:prstGeom>
            <a:noFill/>
            <a:ln cap="flat" cmpd="sng" w="12700">
              <a:solidFill>
                <a:srgbClr val="D0CECE"/>
              </a:solidFill>
              <a:prstDash val="solid"/>
              <a:miter lim="800000"/>
              <a:headEnd len="sm" w="sm" type="none"/>
              <a:tailEnd len="sm" w="sm" type="none"/>
            </a:ln>
          </p:spPr>
        </p:cxnSp>
        <p:grpSp>
          <p:nvGrpSpPr>
            <p:cNvPr id="1589" name="Google Shape;1589;p55"/>
            <p:cNvGrpSpPr/>
            <p:nvPr/>
          </p:nvGrpSpPr>
          <p:grpSpPr>
            <a:xfrm>
              <a:off x="5893598" y="3474562"/>
              <a:ext cx="2537329" cy="839288"/>
              <a:chOff x="5893598" y="3474562"/>
              <a:chExt cx="2537329" cy="839288"/>
            </a:xfrm>
          </p:grpSpPr>
          <p:grpSp>
            <p:nvGrpSpPr>
              <p:cNvPr id="1590" name="Google Shape;1590;p55"/>
              <p:cNvGrpSpPr/>
              <p:nvPr/>
            </p:nvGrpSpPr>
            <p:grpSpPr>
              <a:xfrm>
                <a:off x="6997699" y="3657912"/>
                <a:ext cx="221441" cy="472588"/>
                <a:chOff x="7213345" y="3592581"/>
                <a:chExt cx="221441" cy="472588"/>
              </a:xfrm>
            </p:grpSpPr>
            <p:cxnSp>
              <p:nvCxnSpPr>
                <p:cNvPr id="1591" name="Google Shape;1591;p55"/>
                <p:cNvCxnSpPr/>
                <p:nvPr/>
              </p:nvCxnSpPr>
              <p:spPr>
                <a:xfrm rot="10800000">
                  <a:off x="7218786" y="3592581"/>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1592" name="Google Shape;1592;p55"/>
                <p:cNvCxnSpPr/>
                <p:nvPr/>
              </p:nvCxnSpPr>
              <p:spPr>
                <a:xfrm rot="10800000">
                  <a:off x="7218786" y="4065169"/>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1593" name="Google Shape;1593;p55"/>
                <p:cNvCxnSpPr/>
                <p:nvPr/>
              </p:nvCxnSpPr>
              <p:spPr>
                <a:xfrm>
                  <a:off x="7213345" y="3592581"/>
                  <a:ext cx="0" cy="472588"/>
                </a:xfrm>
                <a:prstGeom prst="straightConnector1">
                  <a:avLst/>
                </a:prstGeom>
                <a:noFill/>
                <a:ln cap="flat" cmpd="sng" w="12700">
                  <a:solidFill>
                    <a:srgbClr val="D0CECE"/>
                  </a:solidFill>
                  <a:prstDash val="solid"/>
                  <a:miter lim="800000"/>
                  <a:headEnd len="sm" w="sm" type="none"/>
                  <a:tailEnd len="sm" w="sm" type="none"/>
                </a:ln>
              </p:spPr>
            </p:cxnSp>
          </p:grpSp>
          <p:sp>
            <p:nvSpPr>
              <p:cNvPr id="1594" name="Google Shape;1594;p55"/>
              <p:cNvSpPr/>
              <p:nvPr/>
            </p:nvSpPr>
            <p:spPr>
              <a:xfrm>
                <a:off x="5893598" y="3714206"/>
                <a:ext cx="900000" cy="360000"/>
              </a:xfrm>
              <a:prstGeom prst="roundRect">
                <a:avLst>
                  <a:gd fmla="val 16667" name="adj"/>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Thị giác</a:t>
                </a:r>
                <a:endParaRPr sz="1200">
                  <a:solidFill>
                    <a:srgbClr val="193EB0"/>
                  </a:solidFill>
                  <a:latin typeface="Arial"/>
                  <a:ea typeface="Arial"/>
                  <a:cs typeface="Arial"/>
                  <a:sym typeface="Arial"/>
                </a:endParaRPr>
              </a:p>
            </p:txBody>
          </p:sp>
          <p:grpSp>
            <p:nvGrpSpPr>
              <p:cNvPr id="1595" name="Google Shape;1595;p55"/>
              <p:cNvGrpSpPr/>
              <p:nvPr/>
            </p:nvGrpSpPr>
            <p:grpSpPr>
              <a:xfrm>
                <a:off x="7170927" y="3474562"/>
                <a:ext cx="1260000" cy="839288"/>
                <a:chOff x="7439532" y="3282529"/>
                <a:chExt cx="792000" cy="839288"/>
              </a:xfrm>
            </p:grpSpPr>
            <p:sp>
              <p:nvSpPr>
                <p:cNvPr id="1596" name="Google Shape;1596;p55"/>
                <p:cNvSpPr/>
                <p:nvPr/>
              </p:nvSpPr>
              <p:spPr>
                <a:xfrm>
                  <a:off x="7439532" y="3282529"/>
                  <a:ext cx="792000" cy="360000"/>
                </a:xfrm>
                <a:prstGeom prst="roundRect">
                  <a:avLst>
                    <a:gd fmla="val 16667" name="adj"/>
                  </a:avLst>
                </a:prstGeom>
                <a:solidFill>
                  <a:srgbClr val="F2F2F2"/>
                </a:solidFill>
                <a:ln cap="flat" cmpd="sng" w="1905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Nhận dạng hình ảnh</a:t>
                  </a:r>
                  <a:endParaRPr sz="1200">
                    <a:solidFill>
                      <a:srgbClr val="3F3F3F"/>
                    </a:solidFill>
                    <a:latin typeface="Arial"/>
                    <a:ea typeface="Arial"/>
                    <a:cs typeface="Arial"/>
                    <a:sym typeface="Arial"/>
                  </a:endParaRPr>
                </a:p>
              </p:txBody>
            </p:sp>
            <p:sp>
              <p:nvSpPr>
                <p:cNvPr id="1597" name="Google Shape;1597;p55"/>
                <p:cNvSpPr/>
                <p:nvPr/>
              </p:nvSpPr>
              <p:spPr>
                <a:xfrm>
                  <a:off x="7439532" y="3761817"/>
                  <a:ext cx="792000" cy="360000"/>
                </a:xfrm>
                <a:prstGeom prst="roundRect">
                  <a:avLst>
                    <a:gd fmla="val 16667" name="adj"/>
                  </a:avLst>
                </a:prstGeom>
                <a:solidFill>
                  <a:srgbClr val="F2F2F2"/>
                </a:solidFill>
                <a:ln cap="flat" cmpd="sng" w="1905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Thị giác máy</a:t>
                  </a:r>
                  <a:endParaRPr sz="1200">
                    <a:solidFill>
                      <a:srgbClr val="3F3F3F"/>
                    </a:solidFill>
                    <a:latin typeface="Arial"/>
                    <a:ea typeface="Arial"/>
                    <a:cs typeface="Arial"/>
                    <a:sym typeface="Arial"/>
                  </a:endParaRPr>
                </a:p>
              </p:txBody>
            </p:sp>
          </p:grpSp>
        </p:grpSp>
        <p:grpSp>
          <p:nvGrpSpPr>
            <p:cNvPr id="1598" name="Google Shape;1598;p55"/>
            <p:cNvGrpSpPr/>
            <p:nvPr/>
          </p:nvGrpSpPr>
          <p:grpSpPr>
            <a:xfrm>
              <a:off x="1516134" y="3474562"/>
              <a:ext cx="2420670" cy="839288"/>
              <a:chOff x="1516134" y="3474562"/>
              <a:chExt cx="2420670" cy="839288"/>
            </a:xfrm>
          </p:grpSpPr>
          <p:sp>
            <p:nvSpPr>
              <p:cNvPr id="1599" name="Google Shape;1599;p55"/>
              <p:cNvSpPr/>
              <p:nvPr/>
            </p:nvSpPr>
            <p:spPr>
              <a:xfrm>
                <a:off x="3036804" y="3714206"/>
                <a:ext cx="900000" cy="360000"/>
              </a:xfrm>
              <a:prstGeom prst="roundRect">
                <a:avLst>
                  <a:gd fmla="val 16667" name="adj"/>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Giọng nói</a:t>
                </a:r>
                <a:endParaRPr sz="1200">
                  <a:solidFill>
                    <a:srgbClr val="193EB0"/>
                  </a:solidFill>
                  <a:latin typeface="Arial"/>
                  <a:ea typeface="Arial"/>
                  <a:cs typeface="Arial"/>
                  <a:sym typeface="Arial"/>
                </a:endParaRPr>
              </a:p>
            </p:txBody>
          </p:sp>
          <p:grpSp>
            <p:nvGrpSpPr>
              <p:cNvPr id="1600" name="Google Shape;1600;p55"/>
              <p:cNvGrpSpPr/>
              <p:nvPr/>
            </p:nvGrpSpPr>
            <p:grpSpPr>
              <a:xfrm>
                <a:off x="2670948" y="3657912"/>
                <a:ext cx="220916" cy="472588"/>
                <a:chOff x="2398152" y="3592581"/>
                <a:chExt cx="220916" cy="472588"/>
              </a:xfrm>
            </p:grpSpPr>
            <p:cxnSp>
              <p:nvCxnSpPr>
                <p:cNvPr id="1601" name="Google Shape;1601;p55"/>
                <p:cNvCxnSpPr/>
                <p:nvPr/>
              </p:nvCxnSpPr>
              <p:spPr>
                <a:xfrm>
                  <a:off x="2400533" y="3592581"/>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1602" name="Google Shape;1602;p55"/>
                <p:cNvCxnSpPr/>
                <p:nvPr/>
              </p:nvCxnSpPr>
              <p:spPr>
                <a:xfrm>
                  <a:off x="2398152" y="4065169"/>
                  <a:ext cx="216000" cy="0"/>
                </a:xfrm>
                <a:prstGeom prst="straightConnector1">
                  <a:avLst/>
                </a:prstGeom>
                <a:noFill/>
                <a:ln cap="flat" cmpd="sng" w="12700">
                  <a:solidFill>
                    <a:srgbClr val="D0CECE"/>
                  </a:solidFill>
                  <a:prstDash val="solid"/>
                  <a:miter lim="800000"/>
                  <a:headEnd len="sm" w="sm" type="none"/>
                  <a:tailEnd len="sm" w="sm" type="none"/>
                </a:ln>
              </p:spPr>
            </p:cxnSp>
            <p:cxnSp>
              <p:nvCxnSpPr>
                <p:cNvPr id="1603" name="Google Shape;1603;p55"/>
                <p:cNvCxnSpPr/>
                <p:nvPr/>
              </p:nvCxnSpPr>
              <p:spPr>
                <a:xfrm>
                  <a:off x="2619068" y="3592581"/>
                  <a:ext cx="0" cy="472588"/>
                </a:xfrm>
                <a:prstGeom prst="straightConnector1">
                  <a:avLst/>
                </a:prstGeom>
                <a:noFill/>
                <a:ln cap="flat" cmpd="sng" w="12700">
                  <a:solidFill>
                    <a:srgbClr val="D0CECE"/>
                  </a:solidFill>
                  <a:prstDash val="solid"/>
                  <a:miter lim="800000"/>
                  <a:headEnd len="sm" w="sm" type="none"/>
                  <a:tailEnd len="sm" w="sm" type="none"/>
                </a:ln>
              </p:spPr>
            </p:cxnSp>
          </p:grpSp>
          <p:grpSp>
            <p:nvGrpSpPr>
              <p:cNvPr id="1604" name="Google Shape;1604;p55"/>
              <p:cNvGrpSpPr/>
              <p:nvPr/>
            </p:nvGrpSpPr>
            <p:grpSpPr>
              <a:xfrm>
                <a:off x="1516134" y="3474562"/>
                <a:ext cx="1260000" cy="839288"/>
                <a:chOff x="1787477" y="3358431"/>
                <a:chExt cx="798350" cy="839288"/>
              </a:xfrm>
            </p:grpSpPr>
            <p:sp>
              <p:nvSpPr>
                <p:cNvPr id="1605" name="Google Shape;1605;p55"/>
                <p:cNvSpPr/>
                <p:nvPr/>
              </p:nvSpPr>
              <p:spPr>
                <a:xfrm>
                  <a:off x="1793827" y="3358431"/>
                  <a:ext cx="792000" cy="360000"/>
                </a:xfrm>
                <a:prstGeom prst="roundRect">
                  <a:avLst>
                    <a:gd fmla="val 16667" name="adj"/>
                  </a:avLst>
                </a:prstGeom>
                <a:solidFill>
                  <a:srgbClr val="F2F2F2"/>
                </a:solidFill>
                <a:ln cap="flat" cmpd="sng" w="1905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Chuyển giọng nói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thành văn bản</a:t>
                  </a:r>
                  <a:endParaRPr sz="1200">
                    <a:solidFill>
                      <a:srgbClr val="3F3F3F"/>
                    </a:solidFill>
                    <a:latin typeface="Arial"/>
                    <a:ea typeface="Arial"/>
                    <a:cs typeface="Arial"/>
                    <a:sym typeface="Arial"/>
                  </a:endParaRPr>
                </a:p>
              </p:txBody>
            </p:sp>
            <p:sp>
              <p:nvSpPr>
                <p:cNvPr id="1606" name="Google Shape;1606;p55"/>
                <p:cNvSpPr/>
                <p:nvPr/>
              </p:nvSpPr>
              <p:spPr>
                <a:xfrm>
                  <a:off x="1787477" y="3837719"/>
                  <a:ext cx="792000" cy="360000"/>
                </a:xfrm>
                <a:prstGeom prst="roundRect">
                  <a:avLst>
                    <a:gd fmla="val 16667" name="adj"/>
                  </a:avLst>
                </a:prstGeom>
                <a:solidFill>
                  <a:srgbClr val="F2F2F2"/>
                </a:solidFill>
                <a:ln cap="flat" cmpd="sng" w="1905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Chuyển văn bản</a:t>
                  </a:r>
                  <a:endParaRPr sz="1200">
                    <a:solidFill>
                      <a:srgbClr val="3F3F3F"/>
                    </a:solidFill>
                    <a:latin typeface="Arial"/>
                    <a:ea typeface="Arial"/>
                    <a:cs typeface="Arial"/>
                    <a:sym typeface="Arial"/>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 thành giọng nói</a:t>
                  </a:r>
                  <a:endParaRPr sz="1200">
                    <a:solidFill>
                      <a:srgbClr val="3F3F3F"/>
                    </a:solidFill>
                    <a:latin typeface="Arial"/>
                    <a:ea typeface="Arial"/>
                    <a:cs typeface="Arial"/>
                    <a:sym typeface="Arial"/>
                  </a:endParaRPr>
                </a:p>
              </p:txBody>
            </p:sp>
          </p:grpSp>
        </p:grpSp>
        <p:sp>
          <p:nvSpPr>
            <p:cNvPr id="1607" name="Google Shape;1607;p55"/>
            <p:cNvSpPr/>
            <p:nvPr/>
          </p:nvSpPr>
          <p:spPr>
            <a:xfrm>
              <a:off x="2987280" y="2641035"/>
              <a:ext cx="1152000" cy="360000"/>
            </a:xfrm>
            <a:prstGeom prst="roundRect">
              <a:avLst>
                <a:gd fmla="val 16667" name="adj"/>
              </a:avLst>
            </a:prstGeom>
            <a:solidFill>
              <a:srgbClr val="3399FF"/>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Lập kế hoạch</a:t>
              </a:r>
              <a:endParaRPr sz="1400">
                <a:solidFill>
                  <a:schemeClr val="lt1"/>
                </a:solidFill>
                <a:latin typeface="Arial"/>
                <a:ea typeface="Arial"/>
                <a:cs typeface="Arial"/>
                <a:sym typeface="Arial"/>
              </a:endParaRPr>
            </a:p>
          </p:txBody>
        </p:sp>
        <p:sp>
          <p:nvSpPr>
            <p:cNvPr id="1608" name="Google Shape;1608;p55"/>
            <p:cNvSpPr/>
            <p:nvPr/>
          </p:nvSpPr>
          <p:spPr>
            <a:xfrm>
              <a:off x="4332955" y="2641035"/>
              <a:ext cx="1152000" cy="360000"/>
            </a:xfrm>
            <a:prstGeom prst="roundRect">
              <a:avLst>
                <a:gd fmla="val 16667" name="adj"/>
              </a:avLst>
            </a:prstGeom>
            <a:solidFill>
              <a:srgbClr val="00B3E3"/>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Chuyên gia</a:t>
              </a:r>
              <a:endParaRPr sz="1400">
                <a:solidFill>
                  <a:schemeClr val="lt1"/>
                </a:solidFill>
                <a:latin typeface="Arial"/>
                <a:ea typeface="Arial"/>
                <a:cs typeface="Arial"/>
                <a:sym typeface="Arial"/>
              </a:endParaRPr>
            </a:p>
          </p:txBody>
        </p:sp>
        <p:sp>
          <p:nvSpPr>
            <p:cNvPr id="1609" name="Google Shape;1609;p55"/>
            <p:cNvSpPr/>
            <p:nvPr/>
          </p:nvSpPr>
          <p:spPr>
            <a:xfrm>
              <a:off x="5678631" y="2641035"/>
              <a:ext cx="1152000" cy="360000"/>
            </a:xfrm>
            <a:prstGeom prst="roundRect">
              <a:avLst>
                <a:gd fmla="val 16667" name="adj"/>
              </a:avLst>
            </a:prstGeom>
            <a:solidFill>
              <a:srgbClr val="00C3B2"/>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Robotic</a:t>
              </a:r>
              <a:endParaRPr/>
            </a:p>
          </p:txBody>
        </p:sp>
      </p:grpSp>
      <p:sp>
        <p:nvSpPr>
          <p:cNvPr id="1610" name="Google Shape;1610;p55"/>
          <p:cNvSpPr/>
          <p:nvPr/>
        </p:nvSpPr>
        <p:spPr>
          <a:xfrm>
            <a:off x="8460256" y="6073473"/>
            <a:ext cx="1004701" cy="21236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Hackernoon</a:t>
            </a:r>
            <a:endParaRPr/>
          </a:p>
        </p:txBody>
      </p:sp>
      <p:grpSp>
        <p:nvGrpSpPr>
          <p:cNvPr id="1611" name="Google Shape;1611;p55"/>
          <p:cNvGrpSpPr/>
          <p:nvPr/>
        </p:nvGrpSpPr>
        <p:grpSpPr>
          <a:xfrm>
            <a:off x="450000" y="450000"/>
            <a:ext cx="9018000" cy="276999"/>
            <a:chOff x="450000" y="450000"/>
            <a:chExt cx="9018000" cy="276999"/>
          </a:xfrm>
        </p:grpSpPr>
        <p:sp>
          <p:nvSpPr>
            <p:cNvPr id="1612" name="Google Shape;1612;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Ứng dụng Trí tuệ nhân tạo</a:t>
              </a:r>
              <a:endParaRPr b="1" sz="1800">
                <a:solidFill>
                  <a:schemeClr val="lt1"/>
                </a:solidFill>
                <a:latin typeface="Arial"/>
                <a:ea typeface="Arial"/>
                <a:cs typeface="Arial"/>
                <a:sym typeface="Arial"/>
              </a:endParaRPr>
            </a:p>
          </p:txBody>
        </p:sp>
        <p:sp>
          <p:nvSpPr>
            <p:cNvPr id="1613" name="Google Shape;1613;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614" name="Google Shape;1614;p55"/>
          <p:cNvSpPr/>
          <p:nvPr/>
        </p:nvSpPr>
        <p:spPr>
          <a:xfrm>
            <a:off x="558924" y="1428745"/>
            <a:ext cx="89090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máy đóng một vai trò rất lớn trong cuộc sống hàng ngày của chúng ta và sẽ ngày càng trở nên quan trọng. Sau đây là các ứng dụng khác nhau của Trí tuệ nhân tạo.</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56"/>
          <p:cNvSpPr/>
          <p:nvPr/>
        </p:nvSpPr>
        <p:spPr>
          <a:xfrm>
            <a:off x="702940" y="1700808"/>
            <a:ext cx="8765060" cy="417727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loại hình ảnh: Tự động phân loại hình ảnh sản phẩm bằng cách phân tích chúng trên dây chuyền sản xuất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Semantic Segmentation: Quét não để chẩn đoán khối 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loại văn bản (Xử lý ngôn ngữ tự nhiên): Tự động phân loại tin bài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loại văn bản: Tự động phân biệt các bình luận tiêu cực trong diễn đàn thảo luận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Tóm tắt văn bản: Tự động tóm tắt tài liệu dài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Hiểu ngôn ngữ tự nhiên: Tạo chatbot hoặc thư ký riêng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hồi quy: Dự đoán doanh thu của công ty trong năm tới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Nhận dạng giọng nói: Ứng dụng phản hồi lệnh thoại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Outlier Detection: Phát hiện các giao dịch thẻ tín dụng gian lận.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việc theo nhóm: Phân chia khách hàng dựa trên lịch sử mua hàng và hoạch định các chiến lược tiếp thị khác nhau cho từng nhóm</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dữ liệu: Thể hiện một tập dữ liệu phức tạp trong một biểu đồ rõ ràng và có ý nghĩa</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thống khuyến nghị: Đề xuất các sản phẩm mà khách hàng có thể quan tâm dựa trên lịch sử mua hàng trong quá khứ.</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tăng cường: Tạo bot trò chơi thông minh.</a:t>
            </a:r>
            <a:endParaRPr sz="1300">
              <a:solidFill>
                <a:srgbClr val="262626"/>
              </a:solidFill>
              <a:latin typeface="Arial"/>
              <a:ea typeface="Arial"/>
              <a:cs typeface="Arial"/>
              <a:sym typeface="Arial"/>
            </a:endParaRPr>
          </a:p>
        </p:txBody>
      </p:sp>
      <p:grpSp>
        <p:nvGrpSpPr>
          <p:cNvPr id="1621" name="Google Shape;1621;p56"/>
          <p:cNvGrpSpPr/>
          <p:nvPr/>
        </p:nvGrpSpPr>
        <p:grpSpPr>
          <a:xfrm>
            <a:off x="450000" y="450000"/>
            <a:ext cx="9018000" cy="276999"/>
            <a:chOff x="450000" y="450000"/>
            <a:chExt cx="9018000" cy="276999"/>
          </a:xfrm>
        </p:grpSpPr>
        <p:sp>
          <p:nvSpPr>
            <p:cNvPr id="1622" name="Google Shape;1622;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Ứng dụng Trí tuệ nhân tạo</a:t>
              </a:r>
              <a:endParaRPr b="1" sz="1800">
                <a:solidFill>
                  <a:schemeClr val="lt1"/>
                </a:solidFill>
                <a:latin typeface="Arial"/>
                <a:ea typeface="Arial"/>
                <a:cs typeface="Arial"/>
                <a:sym typeface="Arial"/>
              </a:endParaRPr>
            </a:p>
          </p:txBody>
        </p:sp>
        <p:sp>
          <p:nvSpPr>
            <p:cNvPr id="1623" name="Google Shape;1623;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624" name="Google Shape;1624;p5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Ứng dụng Trí tuệ nhân tạo</a:t>
            </a:r>
            <a:endParaRPr sz="14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grpSp>
        <p:nvGrpSpPr>
          <p:cNvPr id="1630" name="Google Shape;1630;p57"/>
          <p:cNvGrpSpPr/>
          <p:nvPr/>
        </p:nvGrpSpPr>
        <p:grpSpPr>
          <a:xfrm>
            <a:off x="450000" y="450000"/>
            <a:ext cx="9018000" cy="276999"/>
            <a:chOff x="450000" y="450000"/>
            <a:chExt cx="9018000" cy="276999"/>
          </a:xfrm>
        </p:grpSpPr>
        <p:sp>
          <p:nvSpPr>
            <p:cNvPr id="1631" name="Google Shape;1631;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Ứng dụng Trí tuệ nhân tạo</a:t>
              </a:r>
              <a:endParaRPr b="1" sz="1800">
                <a:solidFill>
                  <a:schemeClr val="lt1"/>
                </a:solidFill>
                <a:latin typeface="Arial"/>
                <a:ea typeface="Arial"/>
                <a:cs typeface="Arial"/>
                <a:sym typeface="Arial"/>
              </a:endParaRPr>
            </a:p>
          </p:txBody>
        </p:sp>
        <p:sp>
          <p:nvSpPr>
            <p:cNvPr id="1632" name="Google Shape;1632;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633" name="Google Shape;1633;p5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Ứng dụng Trí tuệ nhân tạo</a:t>
            </a:r>
            <a:endParaRPr sz="1400">
              <a:solidFill>
                <a:schemeClr val="dk1"/>
              </a:solidFill>
              <a:latin typeface="Arial"/>
              <a:ea typeface="Arial"/>
              <a:cs typeface="Arial"/>
              <a:sym typeface="Arial"/>
            </a:endParaRPr>
          </a:p>
        </p:txBody>
      </p:sp>
      <p:pic>
        <p:nvPicPr>
          <p:cNvPr id="1634" name="Google Shape;1634;p57"/>
          <p:cNvPicPr preferRelativeResize="0"/>
          <p:nvPr/>
        </p:nvPicPr>
        <p:blipFill rotWithShape="1">
          <a:blip r:embed="rId3">
            <a:alphaModFix/>
          </a:blip>
          <a:srcRect b="1850" l="0" r="0" t="0"/>
          <a:stretch/>
        </p:blipFill>
        <p:spPr>
          <a:xfrm>
            <a:off x="705168" y="1653714"/>
            <a:ext cx="8600800" cy="477566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58"/>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Ứng dụng Trí tuệ nhân tạo</a:t>
            </a:r>
            <a:endParaRPr b="1" sz="3200">
              <a:solidFill>
                <a:srgbClr val="000000"/>
              </a:solidFill>
              <a:latin typeface="Arial"/>
              <a:ea typeface="Arial"/>
              <a:cs typeface="Arial"/>
              <a:sym typeface="Arial"/>
            </a:endParaRPr>
          </a:p>
        </p:txBody>
      </p:sp>
      <p:sp>
        <p:nvSpPr>
          <p:cNvPr id="1641" name="Google Shape;1641;p5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sp>
        <p:nvSpPr>
          <p:cNvPr id="1642" name="Google Shape;1642;p58"/>
          <p:cNvSpPr/>
          <p:nvPr/>
        </p:nvSpPr>
        <p:spPr>
          <a:xfrm>
            <a:off x="1054111" y="3929021"/>
            <a:ext cx="8286680" cy="1588211"/>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Ứng dụng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2.2. Nhận diện hình ảnh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Thị giác máy tính và Thị giác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Trí tuệ giọng nói</a:t>
            </a:r>
            <a:endParaRPr sz="1800">
              <a:solidFill>
                <a:srgbClr val="A6A6A6"/>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grpSp>
        <p:nvGrpSpPr>
          <p:cNvPr id="1648" name="Google Shape;1648;p59"/>
          <p:cNvGrpSpPr/>
          <p:nvPr/>
        </p:nvGrpSpPr>
        <p:grpSpPr>
          <a:xfrm>
            <a:off x="594141" y="3003676"/>
            <a:ext cx="8641085" cy="3236665"/>
            <a:chOff x="630038" y="2975782"/>
            <a:chExt cx="8641085" cy="3236665"/>
          </a:xfrm>
        </p:grpSpPr>
        <p:sp>
          <p:nvSpPr>
            <p:cNvPr id="1649" name="Google Shape;1649;p59"/>
            <p:cNvSpPr/>
            <p:nvPr/>
          </p:nvSpPr>
          <p:spPr>
            <a:xfrm>
              <a:off x="630038" y="3111520"/>
              <a:ext cx="8641085" cy="310092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50" name="Google Shape;1650;p59"/>
            <p:cNvGrpSpPr/>
            <p:nvPr/>
          </p:nvGrpSpPr>
          <p:grpSpPr>
            <a:xfrm>
              <a:off x="1711052" y="2975782"/>
              <a:ext cx="6101391" cy="3116122"/>
              <a:chOff x="2128745" y="3177894"/>
              <a:chExt cx="5618761" cy="2869633"/>
            </a:xfrm>
          </p:grpSpPr>
          <p:sp>
            <p:nvSpPr>
              <p:cNvPr id="1651" name="Google Shape;1651;p59"/>
              <p:cNvSpPr/>
              <p:nvPr/>
            </p:nvSpPr>
            <p:spPr>
              <a:xfrm rot="5400000">
                <a:off x="2900390" y="5147902"/>
                <a:ext cx="180000" cy="1079143"/>
              </a:xfrm>
              <a:prstGeom prst="rightBrace">
                <a:avLst>
                  <a:gd fmla="val 144498" name="adj1"/>
                  <a:gd fmla="val 50000" name="adj2"/>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1652" name="Google Shape;1652;p59"/>
              <p:cNvSpPr txBox="1"/>
              <p:nvPr/>
            </p:nvSpPr>
            <p:spPr>
              <a:xfrm>
                <a:off x="2128745" y="5778267"/>
                <a:ext cx="1723290" cy="2692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Kỹ thuật đặc trưng</a:t>
                </a:r>
                <a:endParaRPr/>
              </a:p>
            </p:txBody>
          </p:sp>
          <p:sp>
            <p:nvSpPr>
              <p:cNvPr id="1653" name="Google Shape;1653;p59"/>
              <p:cNvSpPr txBox="1"/>
              <p:nvPr/>
            </p:nvSpPr>
            <p:spPr>
              <a:xfrm>
                <a:off x="4480892" y="5778267"/>
                <a:ext cx="2409417" cy="2692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Mạng nơ-ron tích chập</a:t>
                </a:r>
                <a:endParaRPr/>
              </a:p>
            </p:txBody>
          </p:sp>
          <p:sp>
            <p:nvSpPr>
              <p:cNvPr id="1654" name="Google Shape;1654;p59"/>
              <p:cNvSpPr/>
              <p:nvPr/>
            </p:nvSpPr>
            <p:spPr>
              <a:xfrm rot="5400000">
                <a:off x="5595600" y="3713845"/>
                <a:ext cx="180000" cy="3947259"/>
              </a:xfrm>
              <a:prstGeom prst="rightBrace">
                <a:avLst>
                  <a:gd fmla="val 144498" name="adj1"/>
                  <a:gd fmla="val 50000" name="adj2"/>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graphicFrame>
            <p:nvGraphicFramePr>
              <p:cNvPr id="1655" name="Google Shape;1655;p59"/>
              <p:cNvGraphicFramePr/>
              <p:nvPr/>
            </p:nvGraphicFramePr>
            <p:xfrm>
              <a:off x="2143412" y="3462684"/>
              <a:ext cx="5604094" cy="1958555"/>
            </p:xfrm>
            <a:graphic>
              <a:graphicData uri="http://schemas.openxmlformats.org/drawingml/2006/chart">
                <c:chart r:id="rId3"/>
              </a:graphicData>
            </a:graphic>
          </p:graphicFrame>
          <p:sp>
            <p:nvSpPr>
              <p:cNvPr id="1656" name="Google Shape;1656;p59"/>
              <p:cNvSpPr/>
              <p:nvPr/>
            </p:nvSpPr>
            <p:spPr>
              <a:xfrm>
                <a:off x="2535845" y="5363928"/>
                <a:ext cx="464771" cy="12603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NEC-UIUC</a:t>
                </a:r>
                <a:endParaRPr sz="1000">
                  <a:solidFill>
                    <a:schemeClr val="dk1"/>
                  </a:solidFill>
                  <a:latin typeface="Arial"/>
                  <a:ea typeface="Arial"/>
                  <a:cs typeface="Arial"/>
                  <a:sym typeface="Arial"/>
                </a:endParaRPr>
              </a:p>
            </p:txBody>
          </p:sp>
          <p:sp>
            <p:nvSpPr>
              <p:cNvPr id="1657" name="Google Shape;1657;p59"/>
              <p:cNvSpPr/>
              <p:nvPr/>
            </p:nvSpPr>
            <p:spPr>
              <a:xfrm>
                <a:off x="3220664" y="5363928"/>
                <a:ext cx="246828" cy="12603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XRCE</a:t>
                </a:r>
                <a:endParaRPr sz="1000">
                  <a:solidFill>
                    <a:schemeClr val="dk1"/>
                  </a:solidFill>
                  <a:latin typeface="Arial"/>
                  <a:ea typeface="Arial"/>
                  <a:cs typeface="Arial"/>
                  <a:sym typeface="Arial"/>
                </a:endParaRPr>
              </a:p>
            </p:txBody>
          </p:sp>
          <p:sp>
            <p:nvSpPr>
              <p:cNvPr id="1658" name="Google Shape;1658;p59"/>
              <p:cNvSpPr/>
              <p:nvPr/>
            </p:nvSpPr>
            <p:spPr>
              <a:xfrm>
                <a:off x="3748072" y="5363928"/>
                <a:ext cx="338731" cy="12603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AlexNet</a:t>
                </a:r>
                <a:endParaRPr sz="1000">
                  <a:solidFill>
                    <a:schemeClr val="dk1"/>
                  </a:solidFill>
                  <a:latin typeface="Arial"/>
                  <a:ea typeface="Arial"/>
                  <a:cs typeface="Arial"/>
                  <a:sym typeface="Arial"/>
                </a:endParaRPr>
              </a:p>
            </p:txBody>
          </p:sp>
          <p:sp>
            <p:nvSpPr>
              <p:cNvPr id="1659" name="Google Shape;1659;p59"/>
              <p:cNvSpPr/>
              <p:nvPr/>
            </p:nvSpPr>
            <p:spPr>
              <a:xfrm>
                <a:off x="4333572" y="5363928"/>
                <a:ext cx="253391" cy="12603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ZFNet</a:t>
                </a:r>
                <a:endParaRPr sz="1000">
                  <a:solidFill>
                    <a:schemeClr val="dk1"/>
                  </a:solidFill>
                  <a:latin typeface="Arial"/>
                  <a:ea typeface="Arial"/>
                  <a:cs typeface="Arial"/>
                  <a:sym typeface="Arial"/>
                </a:endParaRPr>
              </a:p>
            </p:txBody>
          </p:sp>
          <p:sp>
            <p:nvSpPr>
              <p:cNvPr id="1660" name="Google Shape;1660;p59"/>
              <p:cNvSpPr/>
              <p:nvPr/>
            </p:nvSpPr>
            <p:spPr>
              <a:xfrm>
                <a:off x="4744540" y="5363928"/>
                <a:ext cx="519913" cy="25207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1. GoogLeNet</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2. VGGNet</a:t>
                </a:r>
                <a:endParaRPr sz="1000">
                  <a:solidFill>
                    <a:schemeClr val="dk1"/>
                  </a:solidFill>
                  <a:latin typeface="Arial"/>
                  <a:ea typeface="Arial"/>
                  <a:cs typeface="Arial"/>
                  <a:sym typeface="Arial"/>
                </a:endParaRPr>
              </a:p>
            </p:txBody>
          </p:sp>
          <p:sp>
            <p:nvSpPr>
              <p:cNvPr id="1661" name="Google Shape;1661;p59"/>
              <p:cNvSpPr/>
              <p:nvPr/>
            </p:nvSpPr>
            <p:spPr>
              <a:xfrm>
                <a:off x="6040335" y="5363928"/>
                <a:ext cx="305909" cy="12603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ResNet</a:t>
                </a:r>
                <a:endParaRPr sz="1000">
                  <a:solidFill>
                    <a:schemeClr val="dk1"/>
                  </a:solidFill>
                  <a:latin typeface="Arial"/>
                  <a:ea typeface="Arial"/>
                  <a:cs typeface="Arial"/>
                  <a:sym typeface="Arial"/>
                </a:endParaRPr>
              </a:p>
            </p:txBody>
          </p:sp>
          <p:sp>
            <p:nvSpPr>
              <p:cNvPr id="1662" name="Google Shape;1662;p59"/>
              <p:cNvSpPr/>
              <p:nvPr/>
            </p:nvSpPr>
            <p:spPr>
              <a:xfrm>
                <a:off x="6495591" y="5363928"/>
                <a:ext cx="557059" cy="25207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GoogLeNet-v4</a:t>
                </a:r>
                <a:endParaRPr/>
              </a:p>
            </p:txBody>
          </p:sp>
          <p:sp>
            <p:nvSpPr>
              <p:cNvPr id="1663" name="Google Shape;1663;p59"/>
              <p:cNvSpPr/>
              <p:nvPr/>
            </p:nvSpPr>
            <p:spPr>
              <a:xfrm>
                <a:off x="7218022" y="5363928"/>
                <a:ext cx="256018" cy="12603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SENet</a:t>
                </a:r>
                <a:endParaRPr sz="1000">
                  <a:solidFill>
                    <a:schemeClr val="dk1"/>
                  </a:solidFill>
                  <a:latin typeface="Arial"/>
                  <a:ea typeface="Arial"/>
                  <a:cs typeface="Arial"/>
                  <a:sym typeface="Arial"/>
                </a:endParaRPr>
              </a:p>
            </p:txBody>
          </p:sp>
          <p:sp>
            <p:nvSpPr>
              <p:cNvPr id="1664" name="Google Shape;1664;p59"/>
              <p:cNvSpPr/>
              <p:nvPr/>
            </p:nvSpPr>
            <p:spPr>
              <a:xfrm>
                <a:off x="2623477" y="3524378"/>
                <a:ext cx="270461" cy="16385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28%</a:t>
                </a:r>
                <a:endParaRPr sz="1300">
                  <a:solidFill>
                    <a:srgbClr val="3A3838"/>
                  </a:solidFill>
                  <a:latin typeface="Arial"/>
                  <a:ea typeface="Arial"/>
                  <a:cs typeface="Arial"/>
                  <a:sym typeface="Arial"/>
                </a:endParaRPr>
              </a:p>
            </p:txBody>
          </p:sp>
          <p:sp>
            <p:nvSpPr>
              <p:cNvPr id="1665" name="Google Shape;1665;p59"/>
              <p:cNvSpPr/>
              <p:nvPr/>
            </p:nvSpPr>
            <p:spPr>
              <a:xfrm>
                <a:off x="3195870" y="3625137"/>
                <a:ext cx="267835" cy="16385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26%</a:t>
                </a:r>
                <a:endParaRPr sz="1300">
                  <a:solidFill>
                    <a:srgbClr val="3A3838"/>
                  </a:solidFill>
                  <a:latin typeface="Arial"/>
                  <a:ea typeface="Arial"/>
                  <a:cs typeface="Arial"/>
                  <a:sym typeface="Arial"/>
                </a:endParaRPr>
              </a:p>
            </p:txBody>
          </p:sp>
          <p:sp>
            <p:nvSpPr>
              <p:cNvPr id="1666" name="Google Shape;1666;p59"/>
              <p:cNvSpPr/>
              <p:nvPr/>
            </p:nvSpPr>
            <p:spPr>
              <a:xfrm>
                <a:off x="3770091" y="4126805"/>
                <a:ext cx="256018" cy="16385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16%</a:t>
                </a:r>
                <a:endParaRPr sz="1300">
                  <a:solidFill>
                    <a:srgbClr val="3A3838"/>
                  </a:solidFill>
                  <a:latin typeface="Arial"/>
                  <a:ea typeface="Arial"/>
                  <a:cs typeface="Arial"/>
                  <a:sym typeface="Arial"/>
                </a:endParaRPr>
              </a:p>
            </p:txBody>
          </p:sp>
          <p:sp>
            <p:nvSpPr>
              <p:cNvPr id="1667" name="Google Shape;1667;p59"/>
              <p:cNvSpPr/>
              <p:nvPr/>
            </p:nvSpPr>
            <p:spPr>
              <a:xfrm>
                <a:off x="4340318" y="4330360"/>
                <a:ext cx="252080" cy="16385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12%</a:t>
                </a:r>
                <a:endParaRPr sz="1300">
                  <a:solidFill>
                    <a:srgbClr val="3A3838"/>
                  </a:solidFill>
                  <a:latin typeface="Arial"/>
                  <a:ea typeface="Arial"/>
                  <a:cs typeface="Arial"/>
                  <a:sym typeface="Arial"/>
                </a:endParaRPr>
              </a:p>
            </p:txBody>
          </p:sp>
          <p:sp>
            <p:nvSpPr>
              <p:cNvPr id="1668" name="Google Shape;1668;p59"/>
              <p:cNvSpPr/>
              <p:nvPr/>
            </p:nvSpPr>
            <p:spPr>
              <a:xfrm>
                <a:off x="4941784" y="4576340"/>
                <a:ext cx="187747" cy="16385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7%</a:t>
                </a:r>
                <a:endParaRPr sz="1300">
                  <a:solidFill>
                    <a:srgbClr val="3A3838"/>
                  </a:solidFill>
                  <a:latin typeface="Arial"/>
                  <a:ea typeface="Arial"/>
                  <a:cs typeface="Arial"/>
                  <a:sym typeface="Arial"/>
                </a:endParaRPr>
              </a:p>
            </p:txBody>
          </p:sp>
          <p:sp>
            <p:nvSpPr>
              <p:cNvPr id="1669" name="Google Shape;1669;p59"/>
              <p:cNvSpPr/>
              <p:nvPr/>
            </p:nvSpPr>
            <p:spPr>
              <a:xfrm>
                <a:off x="5515716" y="4677920"/>
                <a:ext cx="195624" cy="16385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193EB0"/>
                    </a:solidFill>
                    <a:latin typeface="Arial"/>
                    <a:ea typeface="Arial"/>
                    <a:cs typeface="Arial"/>
                    <a:sym typeface="Arial"/>
                  </a:rPr>
                  <a:t>5%</a:t>
                </a:r>
                <a:endParaRPr sz="1300">
                  <a:solidFill>
                    <a:srgbClr val="193EB0"/>
                  </a:solidFill>
                  <a:latin typeface="Arial"/>
                  <a:ea typeface="Arial"/>
                  <a:cs typeface="Arial"/>
                  <a:sym typeface="Arial"/>
                </a:endParaRPr>
              </a:p>
            </p:txBody>
          </p:sp>
          <p:sp>
            <p:nvSpPr>
              <p:cNvPr id="1670" name="Google Shape;1670;p59"/>
              <p:cNvSpPr/>
              <p:nvPr/>
            </p:nvSpPr>
            <p:spPr>
              <a:xfrm>
                <a:off x="6027328" y="4750101"/>
                <a:ext cx="304596" cy="16385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3.6%</a:t>
                </a:r>
                <a:endParaRPr sz="1300">
                  <a:solidFill>
                    <a:srgbClr val="3A3838"/>
                  </a:solidFill>
                  <a:latin typeface="Arial"/>
                  <a:ea typeface="Arial"/>
                  <a:cs typeface="Arial"/>
                  <a:sym typeface="Arial"/>
                </a:endParaRPr>
              </a:p>
            </p:txBody>
          </p:sp>
          <p:sp>
            <p:nvSpPr>
              <p:cNvPr id="1671" name="Google Shape;1671;p59"/>
              <p:cNvSpPr/>
              <p:nvPr/>
            </p:nvSpPr>
            <p:spPr>
              <a:xfrm>
                <a:off x="6650061" y="4774149"/>
                <a:ext cx="196936" cy="16385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3%</a:t>
                </a:r>
                <a:endParaRPr sz="1300">
                  <a:solidFill>
                    <a:srgbClr val="3A3838"/>
                  </a:solidFill>
                  <a:latin typeface="Arial"/>
                  <a:ea typeface="Arial"/>
                  <a:cs typeface="Arial"/>
                  <a:sym typeface="Arial"/>
                </a:endParaRPr>
              </a:p>
            </p:txBody>
          </p:sp>
          <p:sp>
            <p:nvSpPr>
              <p:cNvPr id="1672" name="Google Shape;1672;p59"/>
              <p:cNvSpPr/>
              <p:nvPr/>
            </p:nvSpPr>
            <p:spPr>
              <a:xfrm>
                <a:off x="7224133" y="4802981"/>
                <a:ext cx="192998" cy="16385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2%</a:t>
                </a:r>
                <a:endParaRPr sz="1300">
                  <a:solidFill>
                    <a:srgbClr val="3A3838"/>
                  </a:solidFill>
                  <a:latin typeface="Arial"/>
                  <a:ea typeface="Arial"/>
                  <a:cs typeface="Arial"/>
                  <a:sym typeface="Arial"/>
                </a:endParaRPr>
              </a:p>
            </p:txBody>
          </p:sp>
          <p:sp>
            <p:nvSpPr>
              <p:cNvPr id="1673" name="Google Shape;1673;p59"/>
              <p:cNvSpPr/>
              <p:nvPr/>
            </p:nvSpPr>
            <p:spPr>
              <a:xfrm>
                <a:off x="3071783" y="3177894"/>
                <a:ext cx="3747355" cy="22674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600">
                    <a:solidFill>
                      <a:srgbClr val="1429A0"/>
                    </a:solidFill>
                    <a:latin typeface="Arial"/>
                    <a:ea typeface="Arial"/>
                    <a:cs typeface="Arial"/>
                    <a:sym typeface="Arial"/>
                  </a:rPr>
                  <a:t>Đạt được tỷ lệ lỗi phân loại của thuật toán</a:t>
                </a:r>
                <a:endParaRPr/>
              </a:p>
            </p:txBody>
          </p:sp>
        </p:grpSp>
        <p:sp>
          <p:nvSpPr>
            <p:cNvPr id="1674" name="Google Shape;1674;p59"/>
            <p:cNvSpPr/>
            <p:nvPr/>
          </p:nvSpPr>
          <p:spPr>
            <a:xfrm>
              <a:off x="8205992" y="5931469"/>
              <a:ext cx="1004701" cy="21236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lang="en-US" sz="1000">
                  <a:solidFill>
                    <a:schemeClr val="lt1"/>
                  </a:solidFill>
                  <a:latin typeface="Arial"/>
                  <a:ea typeface="Arial"/>
                  <a:cs typeface="Arial"/>
                  <a:sym typeface="Arial"/>
                </a:rPr>
                <a:t>ImageNet</a:t>
              </a:r>
              <a:endParaRPr/>
            </a:p>
          </p:txBody>
        </p:sp>
      </p:grpSp>
      <p:grpSp>
        <p:nvGrpSpPr>
          <p:cNvPr id="1675" name="Google Shape;1675;p59"/>
          <p:cNvGrpSpPr/>
          <p:nvPr/>
        </p:nvGrpSpPr>
        <p:grpSpPr>
          <a:xfrm>
            <a:off x="450000" y="450000"/>
            <a:ext cx="9018000" cy="276999"/>
            <a:chOff x="450000" y="450000"/>
            <a:chExt cx="9018000" cy="276999"/>
          </a:xfrm>
        </p:grpSpPr>
        <p:sp>
          <p:nvSpPr>
            <p:cNvPr id="1676" name="Google Shape;1676;p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Nhận diện hình ảnh</a:t>
              </a:r>
              <a:endParaRPr b="1" sz="1800">
                <a:solidFill>
                  <a:schemeClr val="lt1"/>
                </a:solidFill>
                <a:latin typeface="Arial"/>
                <a:ea typeface="Arial"/>
                <a:cs typeface="Arial"/>
                <a:sym typeface="Arial"/>
              </a:endParaRPr>
            </a:p>
          </p:txBody>
        </p:sp>
        <p:sp>
          <p:nvSpPr>
            <p:cNvPr id="1677" name="Google Shape;1677;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678" name="Google Shape;1678;p59"/>
          <p:cNvSpPr/>
          <p:nvPr/>
        </p:nvSpPr>
        <p:spPr>
          <a:xfrm>
            <a:off x="558924" y="1879047"/>
            <a:ext cx="8896060" cy="77457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Tỷ lệ lỗi phân loại ImageNet tiêu chuẩn đã giảm từ 26% vào năm 2011 xuống 3,1% vào năm 2016, vượt xa khả năng của con người là 5% tỷ lệ lỗi</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đến khi sử dụng Mạng nơ-ron tích chập, độ chính xác của nhận dạng hình ảnh mới được cải thiện đáng kể</a:t>
            </a:r>
            <a:endParaRPr/>
          </a:p>
        </p:txBody>
      </p:sp>
      <p:sp>
        <p:nvSpPr>
          <p:cNvPr id="1679" name="Google Shape;1679;p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Nhận dạng hình ảnh</a:t>
            </a:r>
            <a:endParaRPr b="1" sz="2400">
              <a:solidFill>
                <a:srgbClr val="0C0C0C"/>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grpSp>
        <p:nvGrpSpPr>
          <p:cNvPr id="1685" name="Google Shape;1685;p60"/>
          <p:cNvGrpSpPr/>
          <p:nvPr/>
        </p:nvGrpSpPr>
        <p:grpSpPr>
          <a:xfrm>
            <a:off x="594141" y="2724983"/>
            <a:ext cx="8641085" cy="3199724"/>
            <a:chOff x="594141" y="2724983"/>
            <a:chExt cx="8641085" cy="3199724"/>
          </a:xfrm>
        </p:grpSpPr>
        <p:sp>
          <p:nvSpPr>
            <p:cNvPr id="1686" name="Google Shape;1686;p60"/>
            <p:cNvSpPr/>
            <p:nvPr/>
          </p:nvSpPr>
          <p:spPr>
            <a:xfrm>
              <a:off x="594141" y="2724983"/>
              <a:ext cx="8641085" cy="31997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87" name="Google Shape;1687;p60"/>
            <p:cNvGrpSpPr/>
            <p:nvPr/>
          </p:nvGrpSpPr>
          <p:grpSpPr>
            <a:xfrm>
              <a:off x="1729705" y="3008152"/>
              <a:ext cx="6443414" cy="2795916"/>
              <a:chOff x="1883116" y="3641381"/>
              <a:chExt cx="5855098" cy="2540635"/>
            </a:xfrm>
          </p:grpSpPr>
          <p:sp>
            <p:nvSpPr>
              <p:cNvPr id="1688" name="Google Shape;1688;p60"/>
              <p:cNvSpPr/>
              <p:nvPr/>
            </p:nvSpPr>
            <p:spPr>
              <a:xfrm>
                <a:off x="5792263" y="5790471"/>
                <a:ext cx="1191416" cy="19577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Nhiều đối tượng</a:t>
                </a:r>
                <a:endParaRPr/>
              </a:p>
            </p:txBody>
          </p:sp>
          <p:sp>
            <p:nvSpPr>
              <p:cNvPr id="1689" name="Google Shape;1689;p60"/>
              <p:cNvSpPr/>
              <p:nvPr/>
            </p:nvSpPr>
            <p:spPr>
              <a:xfrm rot="5400000">
                <a:off x="6320167" y="4253272"/>
                <a:ext cx="135608" cy="2700486"/>
              </a:xfrm>
              <a:custGeom>
                <a:rect b="b" l="l" r="r" t="t"/>
                <a:pathLst>
                  <a:path extrusionOk="0" h="2326676" w="236719">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extrusionOk="0" fill="none" h="2326676" w="236719">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no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sp>
            <p:nvSpPr>
              <p:cNvPr id="1690" name="Google Shape;1690;p60"/>
              <p:cNvSpPr/>
              <p:nvPr/>
            </p:nvSpPr>
            <p:spPr>
              <a:xfrm>
                <a:off x="1883116" y="5790471"/>
                <a:ext cx="1447297" cy="39154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Không có đối tượng, chỉ là điểm ảnh</a:t>
                </a:r>
                <a:endParaRPr/>
              </a:p>
            </p:txBody>
          </p:sp>
          <p:sp>
            <p:nvSpPr>
              <p:cNvPr id="1691" name="Google Shape;1691;p60"/>
              <p:cNvSpPr/>
              <p:nvPr/>
            </p:nvSpPr>
            <p:spPr>
              <a:xfrm>
                <a:off x="2044933" y="5144350"/>
                <a:ext cx="1119852" cy="3915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00C3B2"/>
                    </a:solidFill>
                    <a:latin typeface="Arial"/>
                    <a:ea typeface="Arial"/>
                    <a:cs typeface="Arial"/>
                    <a:sym typeface="Arial"/>
                  </a:rPr>
                  <a:t>CỎ</a:t>
                </a:r>
                <a:r>
                  <a:rPr b="1" lang="en-US" sz="1400">
                    <a:solidFill>
                      <a:schemeClr val="dk1"/>
                    </a:solidFill>
                    <a:latin typeface="Arial"/>
                    <a:ea typeface="Arial"/>
                    <a:cs typeface="Arial"/>
                    <a:sym typeface="Arial"/>
                  </a:rPr>
                  <a:t>, </a:t>
                </a:r>
                <a:r>
                  <a:rPr b="1" lang="en-US" sz="1400">
                    <a:solidFill>
                      <a:srgbClr val="FFB546"/>
                    </a:solidFill>
                    <a:latin typeface="Arial"/>
                    <a:ea typeface="Arial"/>
                    <a:cs typeface="Arial"/>
                    <a:sym typeface="Arial"/>
                  </a:rPr>
                  <a:t>MÈO</a:t>
                </a:r>
                <a:r>
                  <a:rPr b="1" lang="en-US" sz="1400">
                    <a:solidFill>
                      <a:schemeClr val="dk1"/>
                    </a:solidFill>
                    <a:latin typeface="Arial"/>
                    <a:ea typeface="Arial"/>
                    <a:cs typeface="Arial"/>
                    <a:sym typeface="Arial"/>
                  </a:rPr>
                  <a:t>,</a:t>
                </a:r>
                <a:endParaRPr/>
              </a:p>
              <a:p>
                <a:pPr indent="0" lvl="0" marL="0" marR="0" rtl="0" algn="ctr">
                  <a:spcBef>
                    <a:spcPts val="0"/>
                  </a:spcBef>
                  <a:spcAft>
                    <a:spcPts val="0"/>
                  </a:spcAft>
                  <a:buNone/>
                </a:pPr>
                <a:r>
                  <a:rPr b="1" lang="en-US" sz="1400">
                    <a:solidFill>
                      <a:srgbClr val="9966FF"/>
                    </a:solidFill>
                    <a:latin typeface="Arial"/>
                    <a:ea typeface="Arial"/>
                    <a:cs typeface="Arial"/>
                    <a:sym typeface="Arial"/>
                  </a:rPr>
                  <a:t>CÂY</a:t>
                </a:r>
                <a:r>
                  <a:rPr b="1" lang="en-US" sz="1400">
                    <a:solidFill>
                      <a:schemeClr val="dk1"/>
                    </a:solidFill>
                    <a:latin typeface="Arial"/>
                    <a:ea typeface="Arial"/>
                    <a:cs typeface="Arial"/>
                    <a:sym typeface="Arial"/>
                  </a:rPr>
                  <a:t>, </a:t>
                </a:r>
                <a:r>
                  <a:rPr b="1" lang="en-US" sz="1400">
                    <a:solidFill>
                      <a:srgbClr val="6699FF"/>
                    </a:solidFill>
                    <a:latin typeface="Arial"/>
                    <a:ea typeface="Arial"/>
                    <a:cs typeface="Arial"/>
                    <a:sym typeface="Arial"/>
                  </a:rPr>
                  <a:t>BẦU TRỜI</a:t>
                </a:r>
                <a:endParaRPr b="1" sz="1400">
                  <a:solidFill>
                    <a:srgbClr val="6699FF"/>
                  </a:solidFill>
                  <a:latin typeface="Arial"/>
                  <a:ea typeface="Arial"/>
                  <a:cs typeface="Arial"/>
                  <a:sym typeface="Arial"/>
                </a:endParaRPr>
              </a:p>
            </p:txBody>
          </p:sp>
          <p:sp>
            <p:nvSpPr>
              <p:cNvPr id="1692" name="Google Shape;1692;p60"/>
              <p:cNvSpPr/>
              <p:nvPr/>
            </p:nvSpPr>
            <p:spPr>
              <a:xfrm>
                <a:off x="2010859" y="3641381"/>
                <a:ext cx="1188000" cy="3915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7F7F7F"/>
                    </a:solidFill>
                    <a:latin typeface="Arial"/>
                    <a:ea typeface="Arial"/>
                    <a:cs typeface="Arial"/>
                    <a:sym typeface="Arial"/>
                  </a:rPr>
                  <a:t>Phân vùng theo ngữ nghĩa</a:t>
                </a:r>
                <a:endParaRPr b="1" sz="1400">
                  <a:solidFill>
                    <a:srgbClr val="7F7F7F"/>
                  </a:solidFill>
                  <a:latin typeface="Arial"/>
                  <a:ea typeface="Arial"/>
                  <a:cs typeface="Arial"/>
                  <a:sym typeface="Arial"/>
                </a:endParaRPr>
              </a:p>
            </p:txBody>
          </p:sp>
          <p:sp>
            <p:nvSpPr>
              <p:cNvPr id="1693" name="Google Shape;1693;p60"/>
              <p:cNvSpPr/>
              <p:nvPr/>
            </p:nvSpPr>
            <p:spPr>
              <a:xfrm rot="5400000">
                <a:off x="2537054" y="4991517"/>
                <a:ext cx="135610" cy="1224000"/>
              </a:xfrm>
              <a:custGeom>
                <a:rect b="b" l="l" r="r" t="t"/>
                <a:pathLst>
                  <a:path extrusionOk="0" h="2326676" w="236719">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extrusionOk="0" fill="none" h="2326676" w="236719">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no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pic>
            <p:nvPicPr>
              <p:cNvPr id="1694" name="Google Shape;1694;p60"/>
              <p:cNvPicPr preferRelativeResize="0"/>
              <p:nvPr/>
            </p:nvPicPr>
            <p:blipFill rotWithShape="1">
              <a:blip r:embed="rId3">
                <a:alphaModFix/>
              </a:blip>
              <a:srcRect b="0" l="0" r="0" t="0"/>
              <a:stretch/>
            </p:blipFill>
            <p:spPr>
              <a:xfrm>
                <a:off x="1992859" y="4081143"/>
                <a:ext cx="1224000" cy="1048383"/>
              </a:xfrm>
              <a:prstGeom prst="rect">
                <a:avLst/>
              </a:prstGeom>
              <a:noFill/>
              <a:ln cap="flat" cmpd="sng" w="9525">
                <a:solidFill>
                  <a:srgbClr val="BFBFBF"/>
                </a:solidFill>
                <a:prstDash val="solid"/>
                <a:round/>
                <a:headEnd len="sm" w="sm" type="none"/>
                <a:tailEnd len="sm" w="sm" type="none"/>
              </a:ln>
            </p:spPr>
          </p:pic>
          <p:sp>
            <p:nvSpPr>
              <p:cNvPr id="1695" name="Google Shape;1695;p60"/>
              <p:cNvSpPr/>
              <p:nvPr/>
            </p:nvSpPr>
            <p:spPr>
              <a:xfrm>
                <a:off x="3525583" y="5790471"/>
                <a:ext cx="1191416" cy="19577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Một đối tượng</a:t>
                </a:r>
                <a:endParaRPr/>
              </a:p>
            </p:txBody>
          </p:sp>
          <p:sp>
            <p:nvSpPr>
              <p:cNvPr id="1696" name="Google Shape;1696;p60"/>
              <p:cNvSpPr/>
              <p:nvPr/>
            </p:nvSpPr>
            <p:spPr>
              <a:xfrm>
                <a:off x="3527291" y="3641381"/>
                <a:ext cx="1188000" cy="3915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7F7F7F"/>
                    </a:solidFill>
                    <a:latin typeface="Arial"/>
                    <a:ea typeface="Arial"/>
                    <a:cs typeface="Arial"/>
                    <a:sym typeface="Arial"/>
                  </a:rPr>
                  <a:t>Phân loại + định vị</a:t>
                </a:r>
                <a:endParaRPr b="1" sz="1400">
                  <a:solidFill>
                    <a:srgbClr val="7F7F7F"/>
                  </a:solidFill>
                  <a:latin typeface="Arial"/>
                  <a:ea typeface="Arial"/>
                  <a:cs typeface="Arial"/>
                  <a:sym typeface="Arial"/>
                </a:endParaRPr>
              </a:p>
            </p:txBody>
          </p:sp>
          <p:sp>
            <p:nvSpPr>
              <p:cNvPr id="1697" name="Google Shape;1697;p60"/>
              <p:cNvSpPr/>
              <p:nvPr/>
            </p:nvSpPr>
            <p:spPr>
              <a:xfrm>
                <a:off x="3665637" y="5242237"/>
                <a:ext cx="911308" cy="19577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757070"/>
                    </a:solidFill>
                    <a:latin typeface="Arial"/>
                    <a:ea typeface="Arial"/>
                    <a:cs typeface="Arial"/>
                    <a:sym typeface="Arial"/>
                  </a:rPr>
                  <a:t>MÈO</a:t>
                </a:r>
                <a:endParaRPr b="1" sz="1400">
                  <a:solidFill>
                    <a:srgbClr val="757070"/>
                  </a:solidFill>
                  <a:latin typeface="Arial"/>
                  <a:ea typeface="Arial"/>
                  <a:cs typeface="Arial"/>
                  <a:sym typeface="Arial"/>
                </a:endParaRPr>
              </a:p>
            </p:txBody>
          </p:sp>
          <p:sp>
            <p:nvSpPr>
              <p:cNvPr id="1698" name="Google Shape;1698;p60"/>
              <p:cNvSpPr/>
              <p:nvPr/>
            </p:nvSpPr>
            <p:spPr>
              <a:xfrm rot="5400000">
                <a:off x="4053486" y="4994886"/>
                <a:ext cx="135610" cy="1224000"/>
              </a:xfrm>
              <a:custGeom>
                <a:rect b="b" l="l" r="r" t="t"/>
                <a:pathLst>
                  <a:path extrusionOk="0" h="2326676" w="236719">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extrusionOk="0" fill="none" h="2326676" w="236719">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no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pic>
            <p:nvPicPr>
              <p:cNvPr id="1699" name="Google Shape;1699;p60"/>
              <p:cNvPicPr preferRelativeResize="0"/>
              <p:nvPr/>
            </p:nvPicPr>
            <p:blipFill rotWithShape="1">
              <a:blip r:embed="rId4">
                <a:alphaModFix/>
              </a:blip>
              <a:srcRect b="0" l="0" r="0" t="0"/>
              <a:stretch/>
            </p:blipFill>
            <p:spPr>
              <a:xfrm>
                <a:off x="3509291" y="4081143"/>
                <a:ext cx="1224000" cy="1048383"/>
              </a:xfrm>
              <a:prstGeom prst="rect">
                <a:avLst/>
              </a:prstGeom>
              <a:noFill/>
              <a:ln cap="flat" cmpd="sng" w="9525">
                <a:solidFill>
                  <a:srgbClr val="BFBFBF"/>
                </a:solidFill>
                <a:prstDash val="solid"/>
                <a:round/>
                <a:headEnd len="sm" w="sm" type="none"/>
                <a:tailEnd len="sm" w="sm" type="none"/>
              </a:ln>
            </p:spPr>
          </p:pic>
          <p:sp>
            <p:nvSpPr>
              <p:cNvPr id="1700" name="Google Shape;1700;p60"/>
              <p:cNvSpPr/>
              <p:nvPr/>
            </p:nvSpPr>
            <p:spPr>
              <a:xfrm>
                <a:off x="5247429" y="3641382"/>
                <a:ext cx="752646" cy="3915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7F7F7F"/>
                    </a:solidFill>
                    <a:latin typeface="Arial"/>
                    <a:ea typeface="Arial"/>
                    <a:cs typeface="Arial"/>
                    <a:sym typeface="Arial"/>
                  </a:rPr>
                  <a:t>Phát hiện đối tượng</a:t>
                </a:r>
                <a:endParaRPr/>
              </a:p>
            </p:txBody>
          </p:sp>
          <p:sp>
            <p:nvSpPr>
              <p:cNvPr id="1701" name="Google Shape;1701;p60"/>
              <p:cNvSpPr/>
              <p:nvPr/>
            </p:nvSpPr>
            <p:spPr>
              <a:xfrm>
                <a:off x="5089925" y="5144350"/>
                <a:ext cx="1067654" cy="3915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FF4337"/>
                    </a:solidFill>
                    <a:latin typeface="Arial"/>
                    <a:ea typeface="Arial"/>
                    <a:cs typeface="Arial"/>
                    <a:sym typeface="Arial"/>
                  </a:rPr>
                  <a:t>CHÓ</a:t>
                </a:r>
                <a:r>
                  <a:rPr b="1" lang="en-US" sz="1400">
                    <a:solidFill>
                      <a:srgbClr val="757070"/>
                    </a:solidFill>
                    <a:latin typeface="Arial"/>
                    <a:ea typeface="Arial"/>
                    <a:cs typeface="Arial"/>
                    <a:sym typeface="Arial"/>
                  </a:rPr>
                  <a:t>, </a:t>
                </a:r>
                <a:r>
                  <a:rPr b="1" lang="en-US" sz="1400">
                    <a:solidFill>
                      <a:srgbClr val="00C3B2"/>
                    </a:solidFill>
                    <a:latin typeface="Arial"/>
                    <a:ea typeface="Arial"/>
                    <a:cs typeface="Arial"/>
                    <a:sym typeface="Arial"/>
                  </a:rPr>
                  <a:t>CHÓ</a:t>
                </a:r>
                <a:r>
                  <a:rPr b="1" lang="en-US" sz="1400">
                    <a:solidFill>
                      <a:srgbClr val="757070"/>
                    </a:solidFill>
                    <a:latin typeface="Arial"/>
                    <a:ea typeface="Arial"/>
                    <a:cs typeface="Arial"/>
                    <a:sym typeface="Arial"/>
                  </a:rPr>
                  <a:t>, </a:t>
                </a:r>
                <a:r>
                  <a:rPr b="1" lang="en-US" sz="1400">
                    <a:solidFill>
                      <a:srgbClr val="9966FF"/>
                    </a:solidFill>
                    <a:latin typeface="Arial"/>
                    <a:ea typeface="Arial"/>
                    <a:cs typeface="Arial"/>
                    <a:sym typeface="Arial"/>
                  </a:rPr>
                  <a:t>MÈO</a:t>
                </a:r>
                <a:endParaRPr b="1" sz="1400">
                  <a:solidFill>
                    <a:srgbClr val="9966FF"/>
                  </a:solidFill>
                  <a:latin typeface="Arial"/>
                  <a:ea typeface="Arial"/>
                  <a:cs typeface="Arial"/>
                  <a:sym typeface="Arial"/>
                </a:endParaRPr>
              </a:p>
            </p:txBody>
          </p:sp>
          <p:pic>
            <p:nvPicPr>
              <p:cNvPr id="1702" name="Google Shape;1702;p60"/>
              <p:cNvPicPr preferRelativeResize="0"/>
              <p:nvPr/>
            </p:nvPicPr>
            <p:blipFill rotWithShape="1">
              <a:blip r:embed="rId5">
                <a:alphaModFix/>
              </a:blip>
              <a:srcRect b="0" l="0" r="0" t="0"/>
              <a:stretch/>
            </p:blipFill>
            <p:spPr>
              <a:xfrm>
                <a:off x="5011752" y="4081143"/>
                <a:ext cx="1224000" cy="1048383"/>
              </a:xfrm>
              <a:prstGeom prst="rect">
                <a:avLst/>
              </a:prstGeom>
              <a:noFill/>
              <a:ln cap="flat" cmpd="sng" w="9525">
                <a:solidFill>
                  <a:srgbClr val="BFBFBF"/>
                </a:solidFill>
                <a:prstDash val="solid"/>
                <a:round/>
                <a:headEnd len="sm" w="sm" type="none"/>
                <a:tailEnd len="sm" w="sm" type="none"/>
              </a:ln>
            </p:spPr>
          </p:pic>
          <p:sp>
            <p:nvSpPr>
              <p:cNvPr id="1703" name="Google Shape;1703;p60"/>
              <p:cNvSpPr/>
              <p:nvPr/>
            </p:nvSpPr>
            <p:spPr>
              <a:xfrm>
                <a:off x="6532214" y="3641382"/>
                <a:ext cx="1188000" cy="3915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7F7F7F"/>
                    </a:solidFill>
                    <a:latin typeface="Arial"/>
                    <a:ea typeface="Arial"/>
                    <a:cs typeface="Arial"/>
                    <a:sym typeface="Arial"/>
                  </a:rPr>
                  <a:t>Phân vùng thực thể</a:t>
                </a:r>
                <a:endParaRPr b="1" sz="1400">
                  <a:solidFill>
                    <a:srgbClr val="7F7F7F"/>
                  </a:solidFill>
                  <a:latin typeface="Arial"/>
                  <a:ea typeface="Arial"/>
                  <a:cs typeface="Arial"/>
                  <a:sym typeface="Arial"/>
                </a:endParaRPr>
              </a:p>
            </p:txBody>
          </p:sp>
          <p:sp>
            <p:nvSpPr>
              <p:cNvPr id="1704" name="Google Shape;1704;p60"/>
              <p:cNvSpPr/>
              <p:nvPr/>
            </p:nvSpPr>
            <p:spPr>
              <a:xfrm>
                <a:off x="6592387" y="5144350"/>
                <a:ext cx="1067654" cy="3915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FF4337"/>
                    </a:solidFill>
                    <a:latin typeface="Arial"/>
                    <a:ea typeface="Arial"/>
                    <a:cs typeface="Arial"/>
                    <a:sym typeface="Arial"/>
                  </a:rPr>
                  <a:t>CHÓ</a:t>
                </a:r>
                <a:r>
                  <a:rPr b="1" lang="en-US" sz="1400">
                    <a:solidFill>
                      <a:srgbClr val="757070"/>
                    </a:solidFill>
                    <a:latin typeface="Arial"/>
                    <a:ea typeface="Arial"/>
                    <a:cs typeface="Arial"/>
                    <a:sym typeface="Arial"/>
                  </a:rPr>
                  <a:t>, </a:t>
                </a:r>
                <a:r>
                  <a:rPr b="1" lang="en-US" sz="1400">
                    <a:solidFill>
                      <a:srgbClr val="00C3B2"/>
                    </a:solidFill>
                    <a:latin typeface="Arial"/>
                    <a:ea typeface="Arial"/>
                    <a:cs typeface="Arial"/>
                    <a:sym typeface="Arial"/>
                  </a:rPr>
                  <a:t>CHÓ</a:t>
                </a:r>
                <a:r>
                  <a:rPr b="1" lang="en-US" sz="1400">
                    <a:solidFill>
                      <a:srgbClr val="757070"/>
                    </a:solidFill>
                    <a:latin typeface="Arial"/>
                    <a:ea typeface="Arial"/>
                    <a:cs typeface="Arial"/>
                    <a:sym typeface="Arial"/>
                  </a:rPr>
                  <a:t>, </a:t>
                </a:r>
                <a:r>
                  <a:rPr b="1" lang="en-US" sz="1400">
                    <a:solidFill>
                      <a:srgbClr val="9966FF"/>
                    </a:solidFill>
                    <a:latin typeface="Arial"/>
                    <a:ea typeface="Arial"/>
                    <a:cs typeface="Arial"/>
                    <a:sym typeface="Arial"/>
                  </a:rPr>
                  <a:t>MÈO</a:t>
                </a:r>
                <a:endParaRPr b="1" sz="1400">
                  <a:solidFill>
                    <a:srgbClr val="9966FF"/>
                  </a:solidFill>
                  <a:latin typeface="Arial"/>
                  <a:ea typeface="Arial"/>
                  <a:cs typeface="Arial"/>
                  <a:sym typeface="Arial"/>
                </a:endParaRPr>
              </a:p>
            </p:txBody>
          </p:sp>
          <p:pic>
            <p:nvPicPr>
              <p:cNvPr id="1705" name="Google Shape;1705;p60"/>
              <p:cNvPicPr preferRelativeResize="0"/>
              <p:nvPr/>
            </p:nvPicPr>
            <p:blipFill rotWithShape="1">
              <a:blip r:embed="rId6">
                <a:alphaModFix/>
              </a:blip>
              <a:srcRect b="0" l="0" r="0" t="0"/>
              <a:stretch/>
            </p:blipFill>
            <p:spPr>
              <a:xfrm>
                <a:off x="6514214" y="4081143"/>
                <a:ext cx="1224000" cy="1048383"/>
              </a:xfrm>
              <a:prstGeom prst="rect">
                <a:avLst/>
              </a:prstGeom>
              <a:noFill/>
              <a:ln cap="flat" cmpd="sng" w="9525">
                <a:solidFill>
                  <a:srgbClr val="BFBFBF"/>
                </a:solidFill>
                <a:prstDash val="solid"/>
                <a:round/>
                <a:headEnd len="sm" w="sm" type="none"/>
                <a:tailEnd len="sm" w="sm" type="none"/>
              </a:ln>
            </p:spPr>
          </p:pic>
        </p:grpSp>
      </p:grpSp>
      <p:sp>
        <p:nvSpPr>
          <p:cNvPr id="1706" name="Google Shape;1706;p60"/>
          <p:cNvSpPr/>
          <p:nvPr/>
        </p:nvSpPr>
        <p:spPr>
          <a:xfrm>
            <a:off x="5781427" y="6064578"/>
            <a:ext cx="3534000" cy="205500"/>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https://mlwhiz.com/blog/2018/09/22/object_detection/ </a:t>
            </a:r>
            <a:endParaRPr b="1" sz="1000">
              <a:solidFill>
                <a:schemeClr val="lt1"/>
              </a:solidFill>
              <a:latin typeface="Arial"/>
              <a:ea typeface="Arial"/>
              <a:cs typeface="Arial"/>
              <a:sym typeface="Arial"/>
            </a:endParaRPr>
          </a:p>
        </p:txBody>
      </p:sp>
      <p:grpSp>
        <p:nvGrpSpPr>
          <p:cNvPr id="1707" name="Google Shape;1707;p60"/>
          <p:cNvGrpSpPr/>
          <p:nvPr/>
        </p:nvGrpSpPr>
        <p:grpSpPr>
          <a:xfrm>
            <a:off x="450000" y="450000"/>
            <a:ext cx="9018000" cy="276999"/>
            <a:chOff x="450000" y="450000"/>
            <a:chExt cx="9018000" cy="276999"/>
          </a:xfrm>
        </p:grpSpPr>
        <p:sp>
          <p:nvSpPr>
            <p:cNvPr id="1708" name="Google Shape;1708;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Nhận diện hình ảnh</a:t>
              </a:r>
              <a:endParaRPr b="1" sz="1800">
                <a:solidFill>
                  <a:schemeClr val="lt1"/>
                </a:solidFill>
                <a:latin typeface="Arial"/>
                <a:ea typeface="Arial"/>
                <a:cs typeface="Arial"/>
                <a:sym typeface="Arial"/>
              </a:endParaRPr>
            </a:p>
          </p:txBody>
        </p:sp>
        <p:sp>
          <p:nvSpPr>
            <p:cNvPr id="1709" name="Google Shape;1709;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10" name="Google Shape;1710;p60"/>
          <p:cNvSpPr/>
          <p:nvPr/>
        </p:nvSpPr>
        <p:spPr>
          <a:xfrm>
            <a:off x="558924" y="1595080"/>
            <a:ext cx="8896060" cy="99001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Nhận dạng hình ảnh đề cập đến các công nghệ xác định địa điểm, logo, con người, vật thể, tòa nhà và một số biến khác trong hình ảnh. </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Ngoài nhận dạng hình ảnh, thị giác máy tính còn bao gồm phát hiện sự kiện, nhận dạng vật thể, học tập, tái tạo hình ảnh và theo dõi video</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61"/>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Ứng dụng Trí tuệ nhân tạo</a:t>
            </a:r>
            <a:endParaRPr b="1" sz="3200">
              <a:solidFill>
                <a:srgbClr val="000000"/>
              </a:solidFill>
              <a:latin typeface="Arial"/>
              <a:ea typeface="Arial"/>
              <a:cs typeface="Arial"/>
              <a:sym typeface="Arial"/>
            </a:endParaRPr>
          </a:p>
        </p:txBody>
      </p:sp>
      <p:sp>
        <p:nvSpPr>
          <p:cNvPr id="1717" name="Google Shape;1717;p61"/>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sp>
        <p:nvSpPr>
          <p:cNvPr id="1718" name="Google Shape;1718;p61"/>
          <p:cNvSpPr/>
          <p:nvPr/>
        </p:nvSpPr>
        <p:spPr>
          <a:xfrm>
            <a:off x="1054111" y="3929021"/>
            <a:ext cx="8286680" cy="1588211"/>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Ứng dụng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Nhận diện hình ảnh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2.3. Thị giác máy tính và Thị giác máy</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Trí tuệ giọng nói</a:t>
            </a:r>
            <a:endParaRPr sz="1800">
              <a:solidFill>
                <a:srgbClr val="A6A6A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6"/>
          <p:cNvSpPr/>
          <p:nvPr/>
        </p:nvSpPr>
        <p:spPr>
          <a:xfrm>
            <a:off x="702940" y="1700808"/>
            <a:ext cx="8632825" cy="165351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rất nhiều dữ liệu có cấu trúc và phi cấu trúc trong thời đại công nghệ hiện đại.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máy xuất hiện vào cuối thế kỷ 20 như một lĩnh vực phụ của Trí tuệ nhân tạo (AI) liên quan đến các thuật toán tự học trích xuất và dự đoán kiến thức từ dữ liệu.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Con người phân tích thủ công một lượng lớn dữ liệu để tạo ra các quy tắc và tạo mô hình.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máy có thể dần dần cải thiện các mô hình dự đoán và hiệu suất ra quyết định dựa trên dữ liệu bằng cách trích xuất kiến thức hiệu quả hơn từ dữ liệu.</a:t>
            </a:r>
            <a:endParaRPr sz="1300">
              <a:solidFill>
                <a:srgbClr val="262626"/>
              </a:solidFill>
              <a:latin typeface="Arial"/>
              <a:ea typeface="Arial"/>
              <a:cs typeface="Arial"/>
              <a:sym typeface="Arial"/>
            </a:endParaRPr>
          </a:p>
        </p:txBody>
      </p:sp>
      <p:grpSp>
        <p:nvGrpSpPr>
          <p:cNvPr id="217" name="Google Shape;217;p6"/>
          <p:cNvGrpSpPr/>
          <p:nvPr/>
        </p:nvGrpSpPr>
        <p:grpSpPr>
          <a:xfrm>
            <a:off x="450000" y="450000"/>
            <a:ext cx="9018000" cy="276999"/>
            <a:chOff x="450000" y="450000"/>
            <a:chExt cx="9018000" cy="276999"/>
          </a:xfrm>
        </p:grpSpPr>
        <p:sp>
          <p:nvSpPr>
            <p:cNvPr id="218" name="Google Shape;218;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Khái niệm Trí tuệ nhân tạo</a:t>
              </a:r>
              <a:endParaRPr b="1" sz="1800">
                <a:solidFill>
                  <a:schemeClr val="lt1"/>
                </a:solidFill>
                <a:latin typeface="Arial"/>
                <a:ea typeface="Arial"/>
                <a:cs typeface="Arial"/>
                <a:sym typeface="Arial"/>
              </a:endParaRPr>
            </a:p>
          </p:txBody>
        </p:sp>
        <p:sp>
          <p:nvSpPr>
            <p:cNvPr id="219" name="Google Shape;219;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220" name="Google Shape;220;p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Xây dựng một hệ thống thông minh chuyển đổi dữ liệu thành tri thức</a:t>
            </a:r>
            <a:endParaRPr sz="1400">
              <a:solidFill>
                <a:schemeClr val="dk1"/>
              </a:solidFill>
              <a:latin typeface="Arial"/>
              <a:ea typeface="Arial"/>
              <a:cs typeface="Arial"/>
              <a:sym typeface="Arial"/>
            </a:endParaRPr>
          </a:p>
        </p:txBody>
      </p:sp>
      <p:grpSp>
        <p:nvGrpSpPr>
          <p:cNvPr id="221" name="Google Shape;221;p6"/>
          <p:cNvGrpSpPr/>
          <p:nvPr/>
        </p:nvGrpSpPr>
        <p:grpSpPr>
          <a:xfrm>
            <a:off x="2176439" y="3422394"/>
            <a:ext cx="5549946" cy="2808312"/>
            <a:chOff x="2071092" y="3429000"/>
            <a:chExt cx="5549946" cy="2808312"/>
          </a:xfrm>
        </p:grpSpPr>
        <p:grpSp>
          <p:nvGrpSpPr>
            <p:cNvPr id="222" name="Google Shape;222;p6"/>
            <p:cNvGrpSpPr/>
            <p:nvPr/>
          </p:nvGrpSpPr>
          <p:grpSpPr>
            <a:xfrm>
              <a:off x="2071092" y="3429000"/>
              <a:ext cx="5549946" cy="2808312"/>
              <a:chOff x="2264662" y="3429000"/>
              <a:chExt cx="5155902" cy="2608923"/>
            </a:xfrm>
          </p:grpSpPr>
          <p:pic>
            <p:nvPicPr>
              <p:cNvPr id="223" name="Google Shape;223;p6"/>
              <p:cNvPicPr preferRelativeResize="0"/>
              <p:nvPr/>
            </p:nvPicPr>
            <p:blipFill rotWithShape="1">
              <a:blip r:embed="rId3">
                <a:alphaModFix/>
              </a:blip>
              <a:srcRect b="0" l="0" r="0" t="0"/>
              <a:stretch/>
            </p:blipFill>
            <p:spPr>
              <a:xfrm>
                <a:off x="2264662" y="3429000"/>
                <a:ext cx="5155902" cy="2608923"/>
              </a:xfrm>
              <a:prstGeom prst="rect">
                <a:avLst/>
              </a:prstGeom>
              <a:noFill/>
              <a:ln>
                <a:noFill/>
              </a:ln>
            </p:spPr>
          </p:pic>
          <p:sp>
            <p:nvSpPr>
              <p:cNvPr id="224" name="Google Shape;224;p6"/>
              <p:cNvSpPr/>
              <p:nvPr/>
            </p:nvSpPr>
            <p:spPr>
              <a:xfrm>
                <a:off x="2328305" y="3446481"/>
                <a:ext cx="2796852" cy="257332"/>
              </a:xfrm>
              <a:prstGeom prst="rect">
                <a:avLst/>
              </a:prstGeom>
              <a:solidFill>
                <a:srgbClr val="AAAAAA"/>
              </a:solidFill>
              <a:ln>
                <a:noFill/>
              </a:ln>
            </p:spPr>
            <p:txBody>
              <a:bodyPr anchorCtr="0" anchor="t" bIns="0" lIns="0" spcFirstLastPara="1" rIns="0" wrap="square" tIns="0">
                <a:spAutoFit/>
              </a:bodyPr>
              <a:lstStyle/>
              <a:p>
                <a:pPr indent="-398463" lvl="0" marL="398463" marR="0" rtl="0" algn="l">
                  <a:spcBef>
                    <a:spcPts val="0"/>
                  </a:spcBef>
                  <a:spcAft>
                    <a:spcPts val="0"/>
                  </a:spcAft>
                  <a:buNone/>
                </a:pPr>
                <a:r>
                  <a:rPr lang="en-US" sz="1800">
                    <a:solidFill>
                      <a:schemeClr val="lt1"/>
                    </a:solidFill>
                    <a:latin typeface="Arial"/>
                    <a:ea typeface="Arial"/>
                    <a:cs typeface="Arial"/>
                    <a:sym typeface="Arial"/>
                  </a:rPr>
                  <a:t>TRÍ TUỆ NHÂN TẠO</a:t>
                </a:r>
                <a:endParaRPr/>
              </a:p>
            </p:txBody>
          </p:sp>
          <p:sp>
            <p:nvSpPr>
              <p:cNvPr id="225" name="Google Shape;225;p6"/>
              <p:cNvSpPr/>
              <p:nvPr/>
            </p:nvSpPr>
            <p:spPr>
              <a:xfrm>
                <a:off x="2354850" y="3688358"/>
                <a:ext cx="1283644" cy="150111"/>
              </a:xfrm>
              <a:prstGeom prst="rect">
                <a:avLst/>
              </a:prstGeom>
              <a:solidFill>
                <a:srgbClr val="AAAAAA"/>
              </a:solidFill>
              <a:ln>
                <a:noFill/>
              </a:ln>
            </p:spPr>
            <p:txBody>
              <a:bodyPr anchorCtr="0" anchor="t" bIns="0" lIns="0" spcFirstLastPara="1" rIns="0" wrap="square" tIns="0">
                <a:spAutoFit/>
              </a:bodyPr>
              <a:lstStyle/>
              <a:p>
                <a:pPr indent="-398463" lvl="0" marL="398463" marR="0" rtl="0" algn="l">
                  <a:spcBef>
                    <a:spcPts val="0"/>
                  </a:spcBef>
                  <a:spcAft>
                    <a:spcPts val="0"/>
                  </a:spcAft>
                  <a:buNone/>
                </a:pPr>
                <a:r>
                  <a:rPr lang="en-US" sz="1050">
                    <a:solidFill>
                      <a:schemeClr val="lt1"/>
                    </a:solidFill>
                    <a:latin typeface="Arial"/>
                    <a:ea typeface="Arial"/>
                    <a:cs typeface="Arial"/>
                    <a:sym typeface="Arial"/>
                  </a:rPr>
                  <a:t>KHÔNG PHẢI LÀ MỚI</a:t>
                </a:r>
                <a:endParaRPr/>
              </a:p>
            </p:txBody>
          </p:sp>
          <p:sp>
            <p:nvSpPr>
              <p:cNvPr id="226" name="Google Shape;226;p6"/>
              <p:cNvSpPr/>
              <p:nvPr/>
            </p:nvSpPr>
            <p:spPr>
              <a:xfrm>
                <a:off x="2539588" y="3951088"/>
                <a:ext cx="2016224" cy="185851"/>
              </a:xfrm>
              <a:prstGeom prst="rect">
                <a:avLst/>
              </a:prstGeom>
              <a:solidFill>
                <a:srgbClr val="707070"/>
              </a:solidFill>
              <a:ln>
                <a:noFill/>
              </a:ln>
            </p:spPr>
            <p:txBody>
              <a:bodyPr anchorCtr="0" anchor="t" bIns="0" lIns="0" spcFirstLastPara="1" rIns="0" wrap="square" tIns="0">
                <a:spAutoFit/>
              </a:bodyPr>
              <a:lstStyle/>
              <a:p>
                <a:pPr indent="-398463" lvl="0" marL="398463" marR="0" rtl="0" algn="l">
                  <a:spcBef>
                    <a:spcPts val="0"/>
                  </a:spcBef>
                  <a:spcAft>
                    <a:spcPts val="0"/>
                  </a:spcAft>
                  <a:buNone/>
                </a:pPr>
                <a:r>
                  <a:rPr lang="en-US" sz="1300">
                    <a:solidFill>
                      <a:schemeClr val="lt1"/>
                    </a:solidFill>
                    <a:latin typeface="Arial"/>
                    <a:ea typeface="Arial"/>
                    <a:cs typeface="Arial"/>
                    <a:sym typeface="Arial"/>
                  </a:rPr>
                  <a:t>TRÍ TUỆ NHÂN TẠO</a:t>
                </a:r>
                <a:endParaRPr/>
              </a:p>
            </p:txBody>
          </p:sp>
          <p:sp>
            <p:nvSpPr>
              <p:cNvPr id="227" name="Google Shape;227;p6"/>
              <p:cNvSpPr/>
              <p:nvPr/>
            </p:nvSpPr>
            <p:spPr>
              <a:xfrm>
                <a:off x="2577689" y="4206096"/>
                <a:ext cx="1432324" cy="686219"/>
              </a:xfrm>
              <a:prstGeom prst="rect">
                <a:avLst/>
              </a:prstGeom>
              <a:solidFill>
                <a:srgbClr val="707070"/>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Bất kỳ kỹ thuật nào cho phép máy tính bắt chước hành vi của con người</a:t>
                </a:r>
                <a:endParaRPr sz="1200">
                  <a:solidFill>
                    <a:schemeClr val="lt1"/>
                  </a:solidFill>
                  <a:latin typeface="Arial"/>
                  <a:ea typeface="Arial"/>
                  <a:cs typeface="Arial"/>
                  <a:sym typeface="Arial"/>
                </a:endParaRPr>
              </a:p>
            </p:txBody>
          </p:sp>
          <p:sp>
            <p:nvSpPr>
              <p:cNvPr id="228" name="Google Shape;228;p6"/>
              <p:cNvSpPr/>
              <p:nvPr/>
            </p:nvSpPr>
            <p:spPr>
              <a:xfrm>
                <a:off x="4087316" y="4261049"/>
                <a:ext cx="2016224" cy="185851"/>
              </a:xfrm>
              <a:prstGeom prst="rect">
                <a:avLst/>
              </a:prstGeom>
              <a:solidFill>
                <a:srgbClr val="A3A3A3"/>
              </a:solidFill>
              <a:ln>
                <a:noFill/>
              </a:ln>
            </p:spPr>
            <p:txBody>
              <a:bodyPr anchorCtr="0" anchor="t" bIns="0" lIns="0" spcFirstLastPara="1" rIns="0" wrap="square" tIns="0">
                <a:spAutoFit/>
              </a:bodyPr>
              <a:lstStyle/>
              <a:p>
                <a:pPr indent="-398463" lvl="0" marL="398463" marR="0" rtl="0" algn="l">
                  <a:spcBef>
                    <a:spcPts val="0"/>
                  </a:spcBef>
                  <a:spcAft>
                    <a:spcPts val="0"/>
                  </a:spcAft>
                  <a:buNone/>
                </a:pPr>
                <a:r>
                  <a:rPr lang="en-US" sz="1300">
                    <a:solidFill>
                      <a:srgbClr val="3E4E5B"/>
                    </a:solidFill>
                    <a:latin typeface="Arial"/>
                    <a:ea typeface="Arial"/>
                    <a:cs typeface="Arial"/>
                    <a:sym typeface="Arial"/>
                  </a:rPr>
                  <a:t>HỌC MÁY</a:t>
                </a:r>
                <a:endParaRPr/>
              </a:p>
            </p:txBody>
          </p:sp>
          <p:sp>
            <p:nvSpPr>
              <p:cNvPr id="229" name="Google Shape;229;p6"/>
              <p:cNvSpPr/>
              <p:nvPr/>
            </p:nvSpPr>
            <p:spPr>
              <a:xfrm>
                <a:off x="4105018" y="4459769"/>
                <a:ext cx="1533889" cy="1161729"/>
              </a:xfrm>
              <a:prstGeom prst="rect">
                <a:avLst/>
              </a:prstGeom>
              <a:solidFill>
                <a:srgbClr val="A3A3A3"/>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200">
                    <a:solidFill>
                      <a:srgbClr val="3E4E5B"/>
                    </a:solidFill>
                    <a:latin typeface="Arial"/>
                    <a:ea typeface="Arial"/>
                    <a:cs typeface="Arial"/>
                    <a:sym typeface="Arial"/>
                  </a:rPr>
                  <a:t>Các kỹ thuật AI cung cấp cho máy tính khả năng học hỏi mà không cần được lập trình rõ ràng để làm như vậy</a:t>
                </a:r>
                <a:endParaRPr sz="1200">
                  <a:solidFill>
                    <a:srgbClr val="3E4E5B"/>
                  </a:solidFill>
                  <a:latin typeface="Arial"/>
                  <a:ea typeface="Arial"/>
                  <a:cs typeface="Arial"/>
                  <a:sym typeface="Arial"/>
                </a:endParaRPr>
              </a:p>
            </p:txBody>
          </p:sp>
          <p:sp>
            <p:nvSpPr>
              <p:cNvPr id="230" name="Google Shape;230;p6"/>
              <p:cNvSpPr/>
              <p:nvPr/>
            </p:nvSpPr>
            <p:spPr>
              <a:xfrm>
                <a:off x="5685103" y="4595498"/>
                <a:ext cx="1282533" cy="185851"/>
              </a:xfrm>
              <a:prstGeom prst="rect">
                <a:avLst/>
              </a:prstGeom>
              <a:solidFill>
                <a:srgbClr val="C1C1C1"/>
              </a:solidFill>
              <a:ln>
                <a:noFill/>
              </a:ln>
            </p:spPr>
            <p:txBody>
              <a:bodyPr anchorCtr="0" anchor="t" bIns="0" lIns="0" spcFirstLastPara="1" rIns="0" wrap="square" tIns="0">
                <a:spAutoFit/>
              </a:bodyPr>
              <a:lstStyle/>
              <a:p>
                <a:pPr indent="-398463" lvl="0" marL="398463" marR="0" rtl="0" algn="l">
                  <a:spcBef>
                    <a:spcPts val="0"/>
                  </a:spcBef>
                  <a:spcAft>
                    <a:spcPts val="0"/>
                  </a:spcAft>
                  <a:buNone/>
                </a:pPr>
                <a:r>
                  <a:rPr lang="en-US" sz="1300">
                    <a:solidFill>
                      <a:srgbClr val="3E4E5B"/>
                    </a:solidFill>
                    <a:latin typeface="Arial"/>
                    <a:ea typeface="Arial"/>
                    <a:cs typeface="Arial"/>
                    <a:sym typeface="Arial"/>
                  </a:rPr>
                  <a:t>HỌC SÂU</a:t>
                </a:r>
                <a:endParaRPr/>
              </a:p>
            </p:txBody>
          </p:sp>
          <p:sp>
            <p:nvSpPr>
              <p:cNvPr id="231" name="Google Shape;231;p6"/>
              <p:cNvSpPr/>
              <p:nvPr/>
            </p:nvSpPr>
            <p:spPr>
              <a:xfrm>
                <a:off x="5702806" y="4797319"/>
                <a:ext cx="1494938" cy="919579"/>
              </a:xfrm>
              <a:prstGeom prst="rect">
                <a:avLst/>
              </a:prstGeom>
              <a:solidFill>
                <a:srgbClr val="C1C1C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200">
                    <a:solidFill>
                      <a:srgbClr val="3E4E5B"/>
                    </a:solidFill>
                    <a:latin typeface="Arial"/>
                    <a:ea typeface="Arial"/>
                    <a:cs typeface="Arial"/>
                    <a:sym typeface="Arial"/>
                  </a:rPr>
                  <a:t>Một tập hợp con của ML giúp cho việc tính toán các mạng thần kinh nhiều lớp trở nên khả thi</a:t>
                </a:r>
                <a:endParaRPr sz="1200">
                  <a:solidFill>
                    <a:srgbClr val="3E4E5B"/>
                  </a:solidFill>
                  <a:latin typeface="Arial"/>
                  <a:ea typeface="Arial"/>
                  <a:cs typeface="Arial"/>
                  <a:sym typeface="Arial"/>
                </a:endParaRPr>
              </a:p>
            </p:txBody>
          </p:sp>
          <p:sp>
            <p:nvSpPr>
              <p:cNvPr id="232" name="Google Shape;232;p6"/>
              <p:cNvSpPr/>
              <p:nvPr/>
            </p:nvSpPr>
            <p:spPr>
              <a:xfrm>
                <a:off x="2447260" y="5892750"/>
                <a:ext cx="360000" cy="123111"/>
              </a:xfrm>
              <a:prstGeom prst="rect">
                <a:avLst/>
              </a:prstGeom>
              <a:solidFill>
                <a:srgbClr val="90909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1950’s</a:t>
                </a:r>
                <a:endParaRPr/>
              </a:p>
            </p:txBody>
          </p:sp>
          <p:sp>
            <p:nvSpPr>
              <p:cNvPr id="233" name="Google Shape;233;p6"/>
              <p:cNvSpPr/>
              <p:nvPr/>
            </p:nvSpPr>
            <p:spPr>
              <a:xfrm>
                <a:off x="2922211" y="5892750"/>
                <a:ext cx="360000" cy="123111"/>
              </a:xfrm>
              <a:prstGeom prst="rect">
                <a:avLst/>
              </a:prstGeom>
              <a:solidFill>
                <a:srgbClr val="90909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1960’s</a:t>
                </a:r>
                <a:endParaRPr/>
              </a:p>
            </p:txBody>
          </p:sp>
          <p:sp>
            <p:nvSpPr>
              <p:cNvPr id="234" name="Google Shape;234;p6"/>
              <p:cNvSpPr/>
              <p:nvPr/>
            </p:nvSpPr>
            <p:spPr>
              <a:xfrm>
                <a:off x="3401912" y="5892750"/>
                <a:ext cx="360000" cy="123111"/>
              </a:xfrm>
              <a:prstGeom prst="rect">
                <a:avLst/>
              </a:prstGeom>
              <a:solidFill>
                <a:srgbClr val="90909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1970’s</a:t>
                </a:r>
                <a:endParaRPr/>
              </a:p>
            </p:txBody>
          </p:sp>
          <p:sp>
            <p:nvSpPr>
              <p:cNvPr id="235" name="Google Shape;235;p6"/>
              <p:cNvSpPr/>
              <p:nvPr/>
            </p:nvSpPr>
            <p:spPr>
              <a:xfrm>
                <a:off x="3897018" y="5892750"/>
                <a:ext cx="360000" cy="123111"/>
              </a:xfrm>
              <a:prstGeom prst="rect">
                <a:avLst/>
              </a:prstGeom>
              <a:solidFill>
                <a:srgbClr val="90909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1980’s</a:t>
                </a:r>
                <a:endParaRPr/>
              </a:p>
            </p:txBody>
          </p:sp>
          <p:sp>
            <p:nvSpPr>
              <p:cNvPr id="236" name="Google Shape;236;p6"/>
              <p:cNvSpPr/>
              <p:nvPr/>
            </p:nvSpPr>
            <p:spPr>
              <a:xfrm>
                <a:off x="4427684" y="5892750"/>
                <a:ext cx="360000" cy="123111"/>
              </a:xfrm>
              <a:prstGeom prst="rect">
                <a:avLst/>
              </a:prstGeom>
              <a:solidFill>
                <a:srgbClr val="90909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1990’s</a:t>
                </a:r>
                <a:endParaRPr/>
              </a:p>
            </p:txBody>
          </p:sp>
          <p:sp>
            <p:nvSpPr>
              <p:cNvPr id="237" name="Google Shape;237;p6"/>
              <p:cNvSpPr/>
              <p:nvPr/>
            </p:nvSpPr>
            <p:spPr>
              <a:xfrm>
                <a:off x="4956816" y="5892750"/>
                <a:ext cx="360000" cy="123111"/>
              </a:xfrm>
              <a:prstGeom prst="rect">
                <a:avLst/>
              </a:prstGeom>
              <a:solidFill>
                <a:srgbClr val="90909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2000’s</a:t>
                </a:r>
                <a:endParaRPr/>
              </a:p>
            </p:txBody>
          </p:sp>
          <p:sp>
            <p:nvSpPr>
              <p:cNvPr id="238" name="Google Shape;238;p6"/>
              <p:cNvSpPr/>
              <p:nvPr/>
            </p:nvSpPr>
            <p:spPr>
              <a:xfrm>
                <a:off x="5465628" y="5892750"/>
                <a:ext cx="360000" cy="123111"/>
              </a:xfrm>
              <a:prstGeom prst="rect">
                <a:avLst/>
              </a:prstGeom>
              <a:solidFill>
                <a:srgbClr val="90909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2010’s</a:t>
                </a:r>
                <a:endParaRPr/>
              </a:p>
            </p:txBody>
          </p:sp>
          <p:sp>
            <p:nvSpPr>
              <p:cNvPr id="239" name="Google Shape;239;p6"/>
              <p:cNvSpPr/>
              <p:nvPr/>
            </p:nvSpPr>
            <p:spPr>
              <a:xfrm>
                <a:off x="2601444" y="4889145"/>
                <a:ext cx="1160467" cy="686218"/>
              </a:xfrm>
              <a:prstGeom prst="rect">
                <a:avLst/>
              </a:prstGeom>
              <a:solidFill>
                <a:srgbClr val="7070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pic>
            <p:nvPicPr>
              <p:cNvPr id="240" name="Google Shape;240;p6"/>
              <p:cNvPicPr preferRelativeResize="0"/>
              <p:nvPr/>
            </p:nvPicPr>
            <p:blipFill rotWithShape="1">
              <a:blip r:embed="rId4">
                <a:alphaModFix/>
              </a:blip>
              <a:srcRect b="18403" l="8854" r="76539" t="50043"/>
              <a:stretch/>
            </p:blipFill>
            <p:spPr>
              <a:xfrm>
                <a:off x="2915103" y="4921002"/>
                <a:ext cx="640878" cy="700497"/>
              </a:xfrm>
              <a:prstGeom prst="rect">
                <a:avLst/>
              </a:prstGeom>
              <a:noFill/>
              <a:ln>
                <a:noFill/>
              </a:ln>
            </p:spPr>
          </p:pic>
          <p:pic>
            <p:nvPicPr>
              <p:cNvPr id="241" name="Google Shape;241;p6"/>
              <p:cNvPicPr preferRelativeResize="0"/>
              <p:nvPr/>
            </p:nvPicPr>
            <p:blipFill rotWithShape="1">
              <a:blip r:embed="rId5">
                <a:alphaModFix/>
              </a:blip>
              <a:srcRect b="15749" l="42986" r="42407" t="60300"/>
              <a:stretch/>
            </p:blipFill>
            <p:spPr>
              <a:xfrm>
                <a:off x="4775441" y="5342101"/>
                <a:ext cx="524905" cy="435493"/>
              </a:xfrm>
              <a:prstGeom prst="rect">
                <a:avLst/>
              </a:prstGeom>
              <a:noFill/>
              <a:ln>
                <a:noFill/>
              </a:ln>
            </p:spPr>
          </p:pic>
        </p:grpSp>
        <p:sp>
          <p:nvSpPr>
            <p:cNvPr id="242" name="Google Shape;242;p6"/>
            <p:cNvSpPr/>
            <p:nvPr/>
          </p:nvSpPr>
          <p:spPr>
            <a:xfrm>
              <a:off x="6498875" y="5758451"/>
              <a:ext cx="213599" cy="190059"/>
            </a:xfrm>
            <a:prstGeom prst="rect">
              <a:avLst/>
            </a:prstGeom>
            <a:solidFill>
              <a:srgbClr val="C1C1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rgbClr val="3E4E5B"/>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62"/>
          <p:cNvSpPr/>
          <p:nvPr/>
        </p:nvSpPr>
        <p:spPr>
          <a:xfrm>
            <a:off x="8065112" y="6093296"/>
            <a:ext cx="1384150" cy="201888"/>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 Wikipedia, Vidolab</a:t>
            </a:r>
            <a:endParaRPr/>
          </a:p>
        </p:txBody>
      </p:sp>
      <p:grpSp>
        <p:nvGrpSpPr>
          <p:cNvPr id="1725" name="Google Shape;1725;p62"/>
          <p:cNvGrpSpPr/>
          <p:nvPr/>
        </p:nvGrpSpPr>
        <p:grpSpPr>
          <a:xfrm>
            <a:off x="702939" y="3717032"/>
            <a:ext cx="8650213" cy="1424264"/>
            <a:chOff x="546895" y="4372576"/>
            <a:chExt cx="8773590" cy="1444578"/>
          </a:xfrm>
        </p:grpSpPr>
        <p:sp>
          <p:nvSpPr>
            <p:cNvPr id="1726" name="Google Shape;1726;p62"/>
            <p:cNvSpPr/>
            <p:nvPr/>
          </p:nvSpPr>
          <p:spPr>
            <a:xfrm>
              <a:off x="7811126" y="5504987"/>
              <a:ext cx="947879" cy="312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Marketing</a:t>
              </a:r>
              <a:endParaRPr/>
            </a:p>
          </p:txBody>
        </p:sp>
        <p:sp>
          <p:nvSpPr>
            <p:cNvPr id="1727" name="Google Shape;1727;p62"/>
            <p:cNvSpPr/>
            <p:nvPr/>
          </p:nvSpPr>
          <p:spPr>
            <a:xfrm>
              <a:off x="5297614" y="5504987"/>
              <a:ext cx="1504707" cy="312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Bảo vệ và An ninh</a:t>
              </a:r>
              <a:endParaRPr/>
            </a:p>
          </p:txBody>
        </p:sp>
        <p:sp>
          <p:nvSpPr>
            <p:cNvPr id="1728" name="Google Shape;1728;p62"/>
            <p:cNvSpPr/>
            <p:nvPr/>
          </p:nvSpPr>
          <p:spPr>
            <a:xfrm>
              <a:off x="2586706" y="5504987"/>
              <a:ext cx="2460716" cy="312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Quản lý tài nguyên thiên nhiên</a:t>
              </a:r>
              <a:endParaRPr sz="1400">
                <a:solidFill>
                  <a:schemeClr val="dk1"/>
                </a:solidFill>
                <a:latin typeface="Arial"/>
                <a:ea typeface="Arial"/>
                <a:cs typeface="Arial"/>
                <a:sym typeface="Arial"/>
              </a:endParaRPr>
            </a:p>
          </p:txBody>
        </p:sp>
        <p:sp>
          <p:nvSpPr>
            <p:cNvPr id="1729" name="Google Shape;1729;p62"/>
            <p:cNvSpPr/>
            <p:nvPr/>
          </p:nvSpPr>
          <p:spPr>
            <a:xfrm>
              <a:off x="707262" y="5504987"/>
              <a:ext cx="1749758" cy="312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Nghiên cứu khoa học</a:t>
              </a:r>
              <a:endParaRPr sz="1400">
                <a:solidFill>
                  <a:schemeClr val="dk1"/>
                </a:solidFill>
                <a:latin typeface="Arial"/>
                <a:ea typeface="Arial"/>
                <a:cs typeface="Arial"/>
                <a:sym typeface="Arial"/>
              </a:endParaRPr>
            </a:p>
          </p:txBody>
        </p:sp>
        <p:pic>
          <p:nvPicPr>
            <p:cNvPr id="1730" name="Google Shape;1730;p62"/>
            <p:cNvPicPr preferRelativeResize="0"/>
            <p:nvPr/>
          </p:nvPicPr>
          <p:blipFill rotWithShape="1">
            <a:blip r:embed="rId3">
              <a:alphaModFix/>
            </a:blip>
            <a:srcRect b="0" l="0" r="0" t="0"/>
            <a:stretch/>
          </p:blipFill>
          <p:spPr>
            <a:xfrm>
              <a:off x="546895" y="4372576"/>
              <a:ext cx="2070492" cy="1051796"/>
            </a:xfrm>
            <a:prstGeom prst="rect">
              <a:avLst/>
            </a:prstGeom>
            <a:noFill/>
            <a:ln cap="flat" cmpd="sng" w="9525">
              <a:solidFill>
                <a:srgbClr val="7F7F7F"/>
              </a:solidFill>
              <a:prstDash val="solid"/>
              <a:round/>
              <a:headEnd len="sm" w="sm" type="none"/>
              <a:tailEnd len="sm" w="sm" type="none"/>
            </a:ln>
          </p:spPr>
        </p:pic>
        <p:pic>
          <p:nvPicPr>
            <p:cNvPr id="1731" name="Google Shape;1731;p62"/>
            <p:cNvPicPr preferRelativeResize="0"/>
            <p:nvPr/>
          </p:nvPicPr>
          <p:blipFill rotWithShape="1">
            <a:blip r:embed="rId4">
              <a:alphaModFix/>
            </a:blip>
            <a:srcRect b="0" l="0" r="0" t="0"/>
            <a:stretch/>
          </p:blipFill>
          <p:spPr>
            <a:xfrm>
              <a:off x="2783837" y="4372877"/>
              <a:ext cx="2066454" cy="1049668"/>
            </a:xfrm>
            <a:prstGeom prst="rect">
              <a:avLst/>
            </a:prstGeom>
            <a:noFill/>
            <a:ln cap="flat" cmpd="sng" w="9525">
              <a:solidFill>
                <a:srgbClr val="7F7F7F"/>
              </a:solidFill>
              <a:prstDash val="solid"/>
              <a:round/>
              <a:headEnd len="sm" w="sm" type="none"/>
              <a:tailEnd len="sm" w="sm" type="none"/>
            </a:ln>
          </p:spPr>
        </p:pic>
        <p:pic>
          <p:nvPicPr>
            <p:cNvPr id="1732" name="Google Shape;1732;p62"/>
            <p:cNvPicPr preferRelativeResize="0"/>
            <p:nvPr/>
          </p:nvPicPr>
          <p:blipFill rotWithShape="1">
            <a:blip r:embed="rId5">
              <a:alphaModFix/>
            </a:blip>
            <a:srcRect b="0" l="0" r="0" t="0"/>
            <a:stretch/>
          </p:blipFill>
          <p:spPr>
            <a:xfrm>
              <a:off x="5016741" y="4372877"/>
              <a:ext cx="2066454" cy="1049668"/>
            </a:xfrm>
            <a:prstGeom prst="rect">
              <a:avLst/>
            </a:prstGeom>
            <a:noFill/>
            <a:ln cap="flat" cmpd="sng" w="9525">
              <a:solidFill>
                <a:srgbClr val="7F7F7F"/>
              </a:solidFill>
              <a:prstDash val="solid"/>
              <a:round/>
              <a:headEnd len="sm" w="sm" type="none"/>
              <a:tailEnd len="sm" w="sm" type="none"/>
            </a:ln>
          </p:spPr>
        </p:pic>
        <p:pic>
          <p:nvPicPr>
            <p:cNvPr id="1733" name="Google Shape;1733;p62"/>
            <p:cNvPicPr preferRelativeResize="0"/>
            <p:nvPr/>
          </p:nvPicPr>
          <p:blipFill rotWithShape="1">
            <a:blip r:embed="rId6">
              <a:alphaModFix/>
            </a:blip>
            <a:srcRect b="0" l="0" r="0" t="0"/>
            <a:stretch/>
          </p:blipFill>
          <p:spPr>
            <a:xfrm>
              <a:off x="7249646" y="4372656"/>
              <a:ext cx="2070839" cy="1051226"/>
            </a:xfrm>
            <a:prstGeom prst="rect">
              <a:avLst/>
            </a:prstGeom>
            <a:noFill/>
            <a:ln cap="flat" cmpd="sng" w="9525">
              <a:solidFill>
                <a:srgbClr val="7F7F7F"/>
              </a:solidFill>
              <a:prstDash val="solid"/>
              <a:round/>
              <a:headEnd len="sm" w="sm" type="none"/>
              <a:tailEnd len="sm" w="sm" type="none"/>
            </a:ln>
          </p:spPr>
        </p:pic>
      </p:grpSp>
      <p:grpSp>
        <p:nvGrpSpPr>
          <p:cNvPr id="1734" name="Google Shape;1734;p62"/>
          <p:cNvGrpSpPr/>
          <p:nvPr/>
        </p:nvGrpSpPr>
        <p:grpSpPr>
          <a:xfrm>
            <a:off x="450000" y="450000"/>
            <a:ext cx="9018000" cy="276999"/>
            <a:chOff x="450000" y="450000"/>
            <a:chExt cx="9018000" cy="276999"/>
          </a:xfrm>
        </p:grpSpPr>
        <p:sp>
          <p:nvSpPr>
            <p:cNvPr id="1735" name="Google Shape;1735;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Thị giác máy tính và Thị giác máy</a:t>
              </a:r>
              <a:r>
                <a:rPr lang="en-US" sz="1800">
                  <a:solidFill>
                    <a:schemeClr val="lt1"/>
                  </a:solidFill>
                  <a:latin typeface="Arial"/>
                  <a:ea typeface="Arial"/>
                  <a:cs typeface="Arial"/>
                  <a:sym typeface="Arial"/>
                </a:rPr>
                <a:t> </a:t>
              </a:r>
              <a:endParaRPr/>
            </a:p>
          </p:txBody>
        </p:sp>
        <p:sp>
          <p:nvSpPr>
            <p:cNvPr id="1736" name="Google Shape;1736;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37" name="Google Shape;1737;p62"/>
          <p:cNvSpPr/>
          <p:nvPr/>
        </p:nvSpPr>
        <p:spPr>
          <a:xfrm>
            <a:off x="558924" y="1879047"/>
            <a:ext cx="9180558" cy="1549142"/>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Thị giác máy tính là một lĩnh vực khoa học liên ngành đề cập đến cách thức giúp máy tính đạt được những kiến thức sâu hơn từ hình ảnh hoặc video kỹ thuật số</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tác vụ thị giác máy tính bao gồm các phương pháp thu thập, xử lý, phân tích và tìm hiểu hình ảnh kỹ thuật số và trích xuất dữ liệu đa chiều từ thế giới thực để tạo ra thông tin số hoặc biểu tượng</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ứng dụng của thị giác máy tính rất đa dạng. Các ứng dụng trong nông nghiệp, khoa học địa lý, sinh trắc học, thực tế tăng cường, phân tích hình ảnh y tế, robot học, kiểm tra chất lượng công nghiệp, an ninh và giám sát</a:t>
            </a:r>
            <a:endParaRPr/>
          </a:p>
        </p:txBody>
      </p:sp>
      <p:sp>
        <p:nvSpPr>
          <p:cNvPr id="1738" name="Google Shape;1738;p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Thị giác máy tính và Thị giác máy</a:t>
            </a:r>
            <a:endParaRPr b="1" sz="2400">
              <a:solidFill>
                <a:srgbClr val="0C0C0C"/>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grpSp>
        <p:nvGrpSpPr>
          <p:cNvPr id="1744" name="Google Shape;1744;p63"/>
          <p:cNvGrpSpPr/>
          <p:nvPr/>
        </p:nvGrpSpPr>
        <p:grpSpPr>
          <a:xfrm>
            <a:off x="702940" y="3933055"/>
            <a:ext cx="8673310" cy="1639692"/>
            <a:chOff x="546895" y="3501008"/>
            <a:chExt cx="8797130" cy="1663101"/>
          </a:xfrm>
        </p:grpSpPr>
        <p:sp>
          <p:nvSpPr>
            <p:cNvPr id="1745" name="Google Shape;1745;p63"/>
            <p:cNvSpPr/>
            <p:nvPr/>
          </p:nvSpPr>
          <p:spPr>
            <a:xfrm>
              <a:off x="7593610" y="4633419"/>
              <a:ext cx="1492825" cy="31217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Kiểm tra đóng gói</a:t>
              </a:r>
              <a:endParaRPr sz="1400">
                <a:solidFill>
                  <a:schemeClr val="dk1"/>
                </a:solidFill>
                <a:latin typeface="Arial"/>
                <a:ea typeface="Arial"/>
                <a:cs typeface="Arial"/>
                <a:sym typeface="Arial"/>
              </a:endParaRPr>
            </a:p>
          </p:txBody>
        </p:sp>
        <p:sp>
          <p:nvSpPr>
            <p:cNvPr id="1746" name="Google Shape;1746;p63"/>
            <p:cNvSpPr/>
            <p:nvPr/>
          </p:nvSpPr>
          <p:spPr>
            <a:xfrm>
              <a:off x="5501688" y="4633419"/>
              <a:ext cx="1112367" cy="31217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Phát hiện lỗi</a:t>
              </a:r>
              <a:endParaRPr sz="1400">
                <a:solidFill>
                  <a:schemeClr val="dk1"/>
                </a:solidFill>
                <a:latin typeface="Arial"/>
                <a:ea typeface="Arial"/>
                <a:cs typeface="Arial"/>
                <a:sym typeface="Arial"/>
              </a:endParaRPr>
            </a:p>
          </p:txBody>
        </p:sp>
        <p:sp>
          <p:nvSpPr>
            <p:cNvPr id="1747" name="Google Shape;1747;p63"/>
            <p:cNvSpPr/>
            <p:nvPr/>
          </p:nvSpPr>
          <p:spPr>
            <a:xfrm>
              <a:off x="3394710" y="4633419"/>
              <a:ext cx="876679" cy="5306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Đo lường</a:t>
              </a:r>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748" name="Google Shape;1748;p63"/>
            <p:cNvSpPr/>
            <p:nvPr/>
          </p:nvSpPr>
          <p:spPr>
            <a:xfrm>
              <a:off x="1099163" y="4633419"/>
              <a:ext cx="1018131" cy="5306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Hướng dẫn</a:t>
              </a:r>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descr="A picture containing indoor, food, bottle&#10;&#10;Description automatically generated" id="1749" name="Google Shape;1749;p63"/>
            <p:cNvPicPr preferRelativeResize="0"/>
            <p:nvPr/>
          </p:nvPicPr>
          <p:blipFill rotWithShape="1">
            <a:blip r:embed="rId3">
              <a:alphaModFix/>
            </a:blip>
            <a:srcRect b="0" l="0" r="0" t="23361"/>
            <a:stretch/>
          </p:blipFill>
          <p:spPr>
            <a:xfrm>
              <a:off x="7241263" y="3511440"/>
              <a:ext cx="2102762" cy="1074346"/>
            </a:xfrm>
            <a:prstGeom prst="rect">
              <a:avLst/>
            </a:prstGeom>
            <a:noFill/>
            <a:ln cap="flat" cmpd="sng" w="9525">
              <a:solidFill>
                <a:srgbClr val="7F7F7F"/>
              </a:solidFill>
              <a:prstDash val="solid"/>
              <a:round/>
              <a:headEnd len="sm" w="sm" type="none"/>
              <a:tailEnd len="sm" w="sm" type="none"/>
            </a:ln>
          </p:spPr>
        </p:pic>
        <p:pic>
          <p:nvPicPr>
            <p:cNvPr descr="A picture containing indoor, wall, table&#10;&#10;Description automatically generated" id="1750" name="Google Shape;1750;p63"/>
            <p:cNvPicPr preferRelativeResize="0"/>
            <p:nvPr/>
          </p:nvPicPr>
          <p:blipFill rotWithShape="1">
            <a:blip r:embed="rId4">
              <a:alphaModFix/>
            </a:blip>
            <a:srcRect b="23343" l="0" r="0" t="0"/>
            <a:stretch/>
          </p:blipFill>
          <p:spPr>
            <a:xfrm>
              <a:off x="4996537" y="3501008"/>
              <a:ext cx="2122667" cy="1084778"/>
            </a:xfrm>
            <a:prstGeom prst="rect">
              <a:avLst/>
            </a:prstGeom>
            <a:noFill/>
            <a:ln cap="flat" cmpd="sng" w="9525">
              <a:solidFill>
                <a:srgbClr val="7F7F7F"/>
              </a:solidFill>
              <a:prstDash val="solid"/>
              <a:round/>
              <a:headEnd len="sm" w="sm" type="none"/>
              <a:tailEnd len="sm" w="sm" type="none"/>
            </a:ln>
          </p:spPr>
        </p:pic>
        <p:pic>
          <p:nvPicPr>
            <p:cNvPr descr="A picture containing indoor&#10;&#10;Description automatically generated" id="1751" name="Google Shape;1751;p63"/>
            <p:cNvPicPr preferRelativeResize="0"/>
            <p:nvPr/>
          </p:nvPicPr>
          <p:blipFill rotWithShape="1">
            <a:blip r:embed="rId5">
              <a:alphaModFix/>
            </a:blip>
            <a:srcRect b="0" l="0" r="0" t="22628"/>
            <a:stretch/>
          </p:blipFill>
          <p:spPr>
            <a:xfrm>
              <a:off x="2781669" y="3501008"/>
              <a:ext cx="2102761" cy="1084779"/>
            </a:xfrm>
            <a:prstGeom prst="rect">
              <a:avLst/>
            </a:prstGeom>
            <a:noFill/>
            <a:ln>
              <a:noFill/>
            </a:ln>
          </p:spPr>
        </p:pic>
        <p:pic>
          <p:nvPicPr>
            <p:cNvPr id="1752" name="Google Shape;1752;p63"/>
            <p:cNvPicPr preferRelativeResize="0"/>
            <p:nvPr/>
          </p:nvPicPr>
          <p:blipFill rotWithShape="1">
            <a:blip r:embed="rId6">
              <a:alphaModFix/>
            </a:blip>
            <a:srcRect b="10412" l="0" r="0" t="12979"/>
            <a:stretch/>
          </p:blipFill>
          <p:spPr>
            <a:xfrm>
              <a:off x="546895" y="3501009"/>
              <a:ext cx="2122667" cy="1084778"/>
            </a:xfrm>
            <a:prstGeom prst="rect">
              <a:avLst/>
            </a:prstGeom>
            <a:noFill/>
            <a:ln cap="flat" cmpd="sng" w="9525">
              <a:solidFill>
                <a:srgbClr val="7F7F7F"/>
              </a:solidFill>
              <a:prstDash val="solid"/>
              <a:round/>
              <a:headEnd len="sm" w="sm" type="none"/>
              <a:tailEnd len="sm" w="sm" type="none"/>
            </a:ln>
          </p:spPr>
        </p:pic>
        <p:pic>
          <p:nvPicPr>
            <p:cNvPr descr="A picture containing building, table, bottle, wine&#10;&#10;Description automatically generated" id="1753" name="Google Shape;1753;p63"/>
            <p:cNvPicPr preferRelativeResize="0"/>
            <p:nvPr/>
          </p:nvPicPr>
          <p:blipFill rotWithShape="1">
            <a:blip r:embed="rId7">
              <a:alphaModFix/>
            </a:blip>
            <a:srcRect b="10504" l="0" r="0" t="11822"/>
            <a:stretch/>
          </p:blipFill>
          <p:spPr>
            <a:xfrm>
              <a:off x="2781669" y="3501009"/>
              <a:ext cx="2092809" cy="1084777"/>
            </a:xfrm>
            <a:prstGeom prst="rect">
              <a:avLst/>
            </a:prstGeom>
            <a:noFill/>
            <a:ln cap="flat" cmpd="sng" w="9525">
              <a:solidFill>
                <a:srgbClr val="7F7F7F"/>
              </a:solidFill>
              <a:prstDash val="solid"/>
              <a:round/>
              <a:headEnd len="sm" w="sm" type="none"/>
              <a:tailEnd len="sm" w="sm" type="none"/>
            </a:ln>
          </p:spPr>
        </p:pic>
      </p:grpSp>
      <p:grpSp>
        <p:nvGrpSpPr>
          <p:cNvPr id="1754" name="Google Shape;1754;p63"/>
          <p:cNvGrpSpPr/>
          <p:nvPr/>
        </p:nvGrpSpPr>
        <p:grpSpPr>
          <a:xfrm>
            <a:off x="450000" y="450000"/>
            <a:ext cx="9018000" cy="276999"/>
            <a:chOff x="450000" y="450000"/>
            <a:chExt cx="9018000" cy="276999"/>
          </a:xfrm>
        </p:grpSpPr>
        <p:sp>
          <p:nvSpPr>
            <p:cNvPr id="1755" name="Google Shape;1755;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Thị giác máy tính và Thị giác máy</a:t>
              </a:r>
              <a:r>
                <a:rPr lang="en-US" sz="1800">
                  <a:solidFill>
                    <a:schemeClr val="lt1"/>
                  </a:solidFill>
                  <a:latin typeface="Arial"/>
                  <a:ea typeface="Arial"/>
                  <a:cs typeface="Arial"/>
                  <a:sym typeface="Arial"/>
                </a:rPr>
                <a:t> </a:t>
              </a:r>
              <a:endParaRPr/>
            </a:p>
          </p:txBody>
        </p:sp>
        <p:sp>
          <p:nvSpPr>
            <p:cNvPr id="1756" name="Google Shape;1756;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57" name="Google Shape;1757;p63"/>
          <p:cNvSpPr/>
          <p:nvPr/>
        </p:nvSpPr>
        <p:spPr>
          <a:xfrm>
            <a:off x="7584649" y="6093295"/>
            <a:ext cx="1864613" cy="212947"/>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Wikipedia, Vidolab, DevisionX </a:t>
            </a:r>
            <a:endParaRPr/>
          </a:p>
        </p:txBody>
      </p:sp>
      <p:sp>
        <p:nvSpPr>
          <p:cNvPr id="1758" name="Google Shape;1758;p63"/>
          <p:cNvSpPr/>
          <p:nvPr/>
        </p:nvSpPr>
        <p:spPr>
          <a:xfrm>
            <a:off x="558924" y="1879047"/>
            <a:ext cx="9180558" cy="1764586"/>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Thị giác máy là một môn học kỹ thuật hệ thống có thể được coi là khác biệt với thị giác máy tính, một dạng khoa học máy tính. Thị giác máy tích hợp các công nghệ hiện có theo những cách mới và áp dụng các cách đó để giải quyết các vấn đề trong thế giới thực</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Thị giác máy đề cập đến nhiều công nghệ, sản phẩm phần mềm và phần cứng, hệ thống tích hợp, hành động, phương pháp và chuyên môn</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Thị giác máy (MV) là công nghệ và phương pháp được sử dụng để kiểm tra và phân tích tự động dựa trên hình ảnh dành cho các ứng dụng như kiểm tra tự động, kiểm soát quá trình và hướng dẫn vận hành robot, thường dùng trong công nghiệp</a:t>
            </a:r>
            <a:endParaRPr/>
          </a:p>
        </p:txBody>
      </p:sp>
      <p:sp>
        <p:nvSpPr>
          <p:cNvPr id="1759" name="Google Shape;1759;p6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Thị giác máy tính và Thị giác máy</a:t>
            </a:r>
            <a:endParaRPr b="1" sz="2400">
              <a:solidFill>
                <a:srgbClr val="0C0C0C"/>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pic>
        <p:nvPicPr>
          <p:cNvPr id="1765" name="Google Shape;1765;p64"/>
          <p:cNvPicPr preferRelativeResize="0"/>
          <p:nvPr/>
        </p:nvPicPr>
        <p:blipFill rotWithShape="1">
          <a:blip r:embed="rId3">
            <a:alphaModFix/>
          </a:blip>
          <a:srcRect b="42992" l="2003" r="11319" t="9156"/>
          <a:stretch/>
        </p:blipFill>
        <p:spPr>
          <a:xfrm>
            <a:off x="3223220" y="4143132"/>
            <a:ext cx="3600398" cy="2094180"/>
          </a:xfrm>
          <a:prstGeom prst="rect">
            <a:avLst/>
          </a:prstGeom>
          <a:noFill/>
          <a:ln cap="flat" cmpd="sng" w="9525">
            <a:solidFill>
              <a:srgbClr val="7F7F7F"/>
            </a:solidFill>
            <a:prstDash val="solid"/>
            <a:round/>
            <a:headEnd len="sm" w="sm" type="none"/>
            <a:tailEnd len="sm" w="sm" type="none"/>
          </a:ln>
        </p:spPr>
      </p:pic>
      <p:grpSp>
        <p:nvGrpSpPr>
          <p:cNvPr id="1766" name="Google Shape;1766;p64"/>
          <p:cNvGrpSpPr/>
          <p:nvPr/>
        </p:nvGrpSpPr>
        <p:grpSpPr>
          <a:xfrm>
            <a:off x="450000" y="450000"/>
            <a:ext cx="9018000" cy="276999"/>
            <a:chOff x="450000" y="450000"/>
            <a:chExt cx="9018000" cy="276999"/>
          </a:xfrm>
        </p:grpSpPr>
        <p:sp>
          <p:nvSpPr>
            <p:cNvPr id="1767" name="Google Shape;1767;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Thị giác máy tính và Thị giác máy</a:t>
              </a:r>
              <a:r>
                <a:rPr lang="en-US" sz="1800">
                  <a:solidFill>
                    <a:schemeClr val="lt1"/>
                  </a:solidFill>
                  <a:latin typeface="Arial"/>
                  <a:ea typeface="Arial"/>
                  <a:cs typeface="Arial"/>
                  <a:sym typeface="Arial"/>
                </a:rPr>
                <a:t> </a:t>
              </a:r>
              <a:endParaRPr/>
            </a:p>
          </p:txBody>
        </p:sp>
        <p:sp>
          <p:nvSpPr>
            <p:cNvPr id="1768" name="Google Shape;1768;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69" name="Google Shape;1769;p64"/>
          <p:cNvSpPr/>
          <p:nvPr/>
        </p:nvSpPr>
        <p:spPr>
          <a:xfrm>
            <a:off x="558924" y="1879047"/>
            <a:ext cx="9180558" cy="2108269"/>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Tự động hóa có nhiều giải pháp tầm nhìn tự động có thể đóng gói và xác minh chất lượng sản phẩm của công ty một cách lý tưởng ở mức độ mà chính phủ hoặc cơ quan quản lý yêu cầu.</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Ví dụ: chai sản xuất được kiểm tra ở 360 độ để đảm bảo rằng sản phẩm được đóng gói đúng cách và tất cả các bộ phận được đưa vào đúng cách.</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Cụ thể, các chức năng như đóng nắp, niêm phong, vị trí và độ nghiêng, nhận dạng nhãn, kiểm tra màu sắc và mã vạch đều được thực hiện.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Nó cũng thu thập và cung cấp dữ liệu thông qua công nghệ thị giác máy để cung cấp số liệu thống kê sản xuất theo thời gian thực và tạo điều kiện kiểm soát quy trình.</a:t>
            </a:r>
            <a:endParaRPr sz="1400">
              <a:solidFill>
                <a:schemeClr val="dk1"/>
              </a:solidFill>
              <a:latin typeface="Arial"/>
              <a:ea typeface="Arial"/>
              <a:cs typeface="Arial"/>
              <a:sym typeface="Arial"/>
            </a:endParaRPr>
          </a:p>
        </p:txBody>
      </p:sp>
      <p:sp>
        <p:nvSpPr>
          <p:cNvPr id="1770" name="Google Shape;1770;p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Tự động hóa – Thị giác máy</a:t>
            </a:r>
            <a:endParaRPr b="1" sz="2400">
              <a:solidFill>
                <a:srgbClr val="0C0C0C"/>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65"/>
          <p:cNvSpPr/>
          <p:nvPr/>
        </p:nvSpPr>
        <p:spPr>
          <a:xfrm>
            <a:off x="7939658" y="6120447"/>
            <a:ext cx="1469606" cy="179952"/>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lang="en-US" sz="1000">
                <a:solidFill>
                  <a:schemeClr val="lt1"/>
                </a:solidFill>
                <a:latin typeface="Arial"/>
                <a:ea typeface="Arial"/>
                <a:cs typeface="Arial"/>
                <a:sym typeface="Arial"/>
              </a:rPr>
              <a:t>Cognex’s brochure</a:t>
            </a:r>
            <a:endParaRPr/>
          </a:p>
        </p:txBody>
      </p:sp>
      <p:grpSp>
        <p:nvGrpSpPr>
          <p:cNvPr id="1777" name="Google Shape;1777;p65"/>
          <p:cNvGrpSpPr/>
          <p:nvPr/>
        </p:nvGrpSpPr>
        <p:grpSpPr>
          <a:xfrm>
            <a:off x="450000" y="450000"/>
            <a:ext cx="9018000" cy="276999"/>
            <a:chOff x="450000" y="450000"/>
            <a:chExt cx="9018000" cy="276999"/>
          </a:xfrm>
        </p:grpSpPr>
        <p:sp>
          <p:nvSpPr>
            <p:cNvPr id="1778" name="Google Shape;1778;p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Thị giác máy tính và Thị giác máy</a:t>
              </a:r>
              <a:r>
                <a:rPr lang="en-US" sz="1800">
                  <a:solidFill>
                    <a:schemeClr val="lt1"/>
                  </a:solidFill>
                  <a:latin typeface="Arial"/>
                  <a:ea typeface="Arial"/>
                  <a:cs typeface="Arial"/>
                  <a:sym typeface="Arial"/>
                </a:rPr>
                <a:t> </a:t>
              </a:r>
              <a:endParaRPr/>
            </a:p>
          </p:txBody>
        </p:sp>
        <p:sp>
          <p:nvSpPr>
            <p:cNvPr id="1779" name="Google Shape;1779;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780" name="Google Shape;1780;p65"/>
          <p:cNvGrpSpPr/>
          <p:nvPr/>
        </p:nvGrpSpPr>
        <p:grpSpPr>
          <a:xfrm>
            <a:off x="1282910" y="4030288"/>
            <a:ext cx="7337004" cy="2062144"/>
            <a:chOff x="1292058" y="3885432"/>
            <a:chExt cx="7337004" cy="2062144"/>
          </a:xfrm>
        </p:grpSpPr>
        <p:sp>
          <p:nvSpPr>
            <p:cNvPr id="1781" name="Google Shape;1781;p65"/>
            <p:cNvSpPr/>
            <p:nvPr/>
          </p:nvSpPr>
          <p:spPr>
            <a:xfrm>
              <a:off x="1292058" y="3885432"/>
              <a:ext cx="7337004" cy="206214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ognex’s brochure 2" id="1782" name="Google Shape;1782;p65"/>
            <p:cNvPicPr preferRelativeResize="0"/>
            <p:nvPr/>
          </p:nvPicPr>
          <p:blipFill rotWithShape="1">
            <a:blip r:embed="rId3">
              <a:alphaModFix/>
            </a:blip>
            <a:srcRect b="6123" l="42240" r="3689" t="7723"/>
            <a:stretch/>
          </p:blipFill>
          <p:spPr>
            <a:xfrm>
              <a:off x="5601322" y="4171587"/>
              <a:ext cx="2155476" cy="1660392"/>
            </a:xfrm>
            <a:prstGeom prst="rect">
              <a:avLst/>
            </a:prstGeom>
            <a:noFill/>
            <a:ln>
              <a:noFill/>
            </a:ln>
          </p:spPr>
        </p:pic>
        <p:sp>
          <p:nvSpPr>
            <p:cNvPr id="1783" name="Google Shape;1783;p65"/>
            <p:cNvSpPr/>
            <p:nvPr/>
          </p:nvSpPr>
          <p:spPr>
            <a:xfrm>
              <a:off x="6023747" y="3926706"/>
              <a:ext cx="1310626" cy="2308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500">
                  <a:solidFill>
                    <a:srgbClr val="1429A0"/>
                  </a:solidFill>
                  <a:latin typeface="Arial"/>
                  <a:ea typeface="Arial"/>
                  <a:cs typeface="Arial"/>
                  <a:sym typeface="Arial"/>
                </a:rPr>
                <a:t>DỆT</a:t>
              </a:r>
              <a:endParaRPr b="1" sz="1500">
                <a:solidFill>
                  <a:srgbClr val="1429A0"/>
                </a:solidFill>
                <a:latin typeface="Arial"/>
                <a:ea typeface="Arial"/>
                <a:cs typeface="Arial"/>
                <a:sym typeface="Arial"/>
              </a:endParaRPr>
            </a:p>
          </p:txBody>
        </p:sp>
        <p:grpSp>
          <p:nvGrpSpPr>
            <p:cNvPr id="1784" name="Google Shape;1784;p65"/>
            <p:cNvGrpSpPr/>
            <p:nvPr/>
          </p:nvGrpSpPr>
          <p:grpSpPr>
            <a:xfrm>
              <a:off x="1536027" y="3926706"/>
              <a:ext cx="2970287" cy="1790883"/>
              <a:chOff x="1206996" y="3926706"/>
              <a:chExt cx="2970287" cy="1790883"/>
            </a:xfrm>
          </p:grpSpPr>
          <p:pic>
            <p:nvPicPr>
              <p:cNvPr descr="Cognex’s brochure 3" id="1785" name="Google Shape;1785;p65"/>
              <p:cNvPicPr preferRelativeResize="0"/>
              <p:nvPr/>
            </p:nvPicPr>
            <p:blipFill rotWithShape="1">
              <a:blip r:embed="rId4">
                <a:alphaModFix/>
              </a:blip>
              <a:srcRect b="0" l="38670" r="3096" t="9649"/>
              <a:stretch/>
            </p:blipFill>
            <p:spPr>
              <a:xfrm>
                <a:off x="1206996" y="4115420"/>
                <a:ext cx="2970287" cy="1602169"/>
              </a:xfrm>
              <a:prstGeom prst="rect">
                <a:avLst/>
              </a:prstGeom>
              <a:noFill/>
              <a:ln>
                <a:noFill/>
              </a:ln>
            </p:spPr>
          </p:pic>
          <p:sp>
            <p:nvSpPr>
              <p:cNvPr id="1786" name="Google Shape;1786;p65"/>
              <p:cNvSpPr/>
              <p:nvPr/>
            </p:nvSpPr>
            <p:spPr>
              <a:xfrm>
                <a:off x="2041497" y="3926706"/>
                <a:ext cx="1310626" cy="2308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500">
                    <a:solidFill>
                      <a:srgbClr val="1429A0"/>
                    </a:solidFill>
                    <a:latin typeface="Arial"/>
                    <a:ea typeface="Arial"/>
                    <a:cs typeface="Arial"/>
                    <a:sym typeface="Arial"/>
                  </a:rPr>
                  <a:t>IN ẤN</a:t>
                </a:r>
                <a:endParaRPr b="1" sz="1500">
                  <a:solidFill>
                    <a:srgbClr val="1429A0"/>
                  </a:solidFill>
                  <a:latin typeface="Arial"/>
                  <a:ea typeface="Arial"/>
                  <a:cs typeface="Arial"/>
                  <a:sym typeface="Arial"/>
                </a:endParaRPr>
              </a:p>
            </p:txBody>
          </p:sp>
          <p:grpSp>
            <p:nvGrpSpPr>
              <p:cNvPr id="1787" name="Google Shape;1787;p65"/>
              <p:cNvGrpSpPr/>
              <p:nvPr/>
            </p:nvGrpSpPr>
            <p:grpSpPr>
              <a:xfrm>
                <a:off x="1351012" y="4242296"/>
                <a:ext cx="2755330" cy="1440000"/>
                <a:chOff x="1351012" y="4242296"/>
                <a:chExt cx="2755330" cy="1440000"/>
              </a:xfrm>
            </p:grpSpPr>
            <p:sp>
              <p:nvSpPr>
                <p:cNvPr id="1788" name="Google Shape;1788;p65"/>
                <p:cNvSpPr/>
                <p:nvPr/>
              </p:nvSpPr>
              <p:spPr>
                <a:xfrm>
                  <a:off x="2666342" y="4242296"/>
                  <a:ext cx="1440000" cy="1440000"/>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Google Shape;1789;p65"/>
                <p:cNvSpPr/>
                <p:nvPr/>
              </p:nvSpPr>
              <p:spPr>
                <a:xfrm>
                  <a:off x="1351012" y="4521200"/>
                  <a:ext cx="1095008" cy="876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0" name="Google Shape;1790;p65"/>
                <p:cNvCxnSpPr/>
                <p:nvPr/>
              </p:nvCxnSpPr>
              <p:spPr>
                <a:xfrm flipH="1" rot="10800000">
                  <a:off x="2446020" y="4287520"/>
                  <a:ext cx="690880" cy="233680"/>
                </a:xfrm>
                <a:prstGeom prst="straightConnector1">
                  <a:avLst/>
                </a:prstGeom>
                <a:noFill/>
                <a:ln cap="flat" cmpd="sng" w="12700">
                  <a:solidFill>
                    <a:srgbClr val="FF0000"/>
                  </a:solidFill>
                  <a:prstDash val="solid"/>
                  <a:miter lim="800000"/>
                  <a:headEnd len="sm" w="sm" type="none"/>
                  <a:tailEnd len="sm" w="sm" type="none"/>
                </a:ln>
              </p:spPr>
            </p:cxnSp>
            <p:cxnSp>
              <p:nvCxnSpPr>
                <p:cNvPr id="1791" name="Google Shape;1791;p65"/>
                <p:cNvCxnSpPr/>
                <p:nvPr/>
              </p:nvCxnSpPr>
              <p:spPr>
                <a:xfrm>
                  <a:off x="2446020" y="5397500"/>
                  <a:ext cx="739140" cy="256540"/>
                </a:xfrm>
                <a:prstGeom prst="straightConnector1">
                  <a:avLst/>
                </a:prstGeom>
                <a:noFill/>
                <a:ln cap="flat" cmpd="sng" w="12700">
                  <a:solidFill>
                    <a:srgbClr val="FF0000"/>
                  </a:solidFill>
                  <a:prstDash val="solid"/>
                  <a:miter lim="800000"/>
                  <a:headEnd len="sm" w="sm" type="none"/>
                  <a:tailEnd len="sm" w="sm" type="none"/>
                </a:ln>
              </p:spPr>
            </p:cxnSp>
          </p:grpSp>
        </p:grpSp>
      </p:grpSp>
      <p:sp>
        <p:nvSpPr>
          <p:cNvPr id="1792" name="Google Shape;1792;p65"/>
          <p:cNvSpPr/>
          <p:nvPr/>
        </p:nvSpPr>
        <p:spPr>
          <a:xfrm>
            <a:off x="558924" y="1879047"/>
            <a:ext cx="9180558" cy="2108269"/>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Cognex là nhà sản xuất hệ thống thị giác máy, phần mềm và cảm biến, đồng thời đã ra mắt Vision Pro ViDi, một phần mềm phân tích hình ảnh dựa trên học sâu được tối ưu hóa cho tự động hóa nhà máy.</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VisionPro ViDi có khả năng giải quyết vấn đề phát hiện lỗi, phân loại kết cấu và vật liệu, kiểm tra lắp ráp và giải mã văn bản, vốn khó lập trình bằng các thuật toán dựa trên quy tắc.</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Vì nó được sử dụng cho mục đích đặc biệt là phân tích ảnh công nghiệp nên chỉ cần vài trăm ảnh, thời gian đào tạo và xác minh ngắn. Chi phí tính toán cũng thấp.</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Nó được nhắm mục tiêu sử dụng cho những người không có chuyên môn trong lĩnh vực tầm nhìn và được phát triển theo điều kiện thực tế của nhà máy.</a:t>
            </a:r>
            <a:endParaRPr sz="1400">
              <a:solidFill>
                <a:schemeClr val="dk1"/>
              </a:solidFill>
              <a:latin typeface="Arial"/>
              <a:ea typeface="Arial"/>
              <a:cs typeface="Arial"/>
              <a:sym typeface="Arial"/>
            </a:endParaRPr>
          </a:p>
        </p:txBody>
      </p:sp>
      <p:sp>
        <p:nvSpPr>
          <p:cNvPr id="1793" name="Google Shape;1793;p6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Cognex – VisionPro ViDi</a:t>
            </a:r>
            <a:endParaRPr b="1" sz="2400">
              <a:solidFill>
                <a:srgbClr val="0C0C0C"/>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grpSp>
        <p:nvGrpSpPr>
          <p:cNvPr id="1799" name="Google Shape;1799;p66"/>
          <p:cNvGrpSpPr/>
          <p:nvPr/>
        </p:nvGrpSpPr>
        <p:grpSpPr>
          <a:xfrm>
            <a:off x="5743500" y="2403353"/>
            <a:ext cx="3940916" cy="2285731"/>
            <a:chOff x="5623793" y="4113076"/>
            <a:chExt cx="3600400" cy="2088232"/>
          </a:xfrm>
        </p:grpSpPr>
        <p:sp>
          <p:nvSpPr>
            <p:cNvPr id="1800" name="Google Shape;1800;p66"/>
            <p:cNvSpPr/>
            <p:nvPr/>
          </p:nvSpPr>
          <p:spPr>
            <a:xfrm>
              <a:off x="5623793" y="4113076"/>
              <a:ext cx="3600400" cy="20882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Users\USER\Downloads\supermarket-665049_1920.jpg" id="1801" name="Google Shape;1801;p66"/>
            <p:cNvPicPr preferRelativeResize="0"/>
            <p:nvPr/>
          </p:nvPicPr>
          <p:blipFill rotWithShape="1">
            <a:blip r:embed="rId3">
              <a:alphaModFix/>
            </a:blip>
            <a:srcRect b="0" l="0" r="0" t="0"/>
            <a:stretch/>
          </p:blipFill>
          <p:spPr>
            <a:xfrm>
              <a:off x="5695803" y="4183284"/>
              <a:ext cx="3456382" cy="1947816"/>
            </a:xfrm>
            <a:prstGeom prst="rect">
              <a:avLst/>
            </a:prstGeom>
            <a:noFill/>
            <a:ln cap="flat" cmpd="sng" w="9525">
              <a:solidFill>
                <a:srgbClr val="7F7F7F"/>
              </a:solidFill>
              <a:prstDash val="solid"/>
              <a:round/>
              <a:headEnd len="sm" w="sm" type="none"/>
              <a:tailEnd len="sm" w="sm" type="none"/>
            </a:ln>
          </p:spPr>
        </p:pic>
      </p:grpSp>
      <p:grpSp>
        <p:nvGrpSpPr>
          <p:cNvPr id="1802" name="Google Shape;1802;p66"/>
          <p:cNvGrpSpPr/>
          <p:nvPr/>
        </p:nvGrpSpPr>
        <p:grpSpPr>
          <a:xfrm>
            <a:off x="450000" y="450000"/>
            <a:ext cx="9018000" cy="276999"/>
            <a:chOff x="450000" y="450000"/>
            <a:chExt cx="9018000" cy="276999"/>
          </a:xfrm>
        </p:grpSpPr>
        <p:sp>
          <p:nvSpPr>
            <p:cNvPr id="1803" name="Google Shape;1803;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Thị giác máy tính và Thị giác máy</a:t>
              </a:r>
              <a:r>
                <a:rPr lang="en-US" sz="1800">
                  <a:solidFill>
                    <a:schemeClr val="lt1"/>
                  </a:solidFill>
                  <a:latin typeface="Arial"/>
                  <a:ea typeface="Arial"/>
                  <a:cs typeface="Arial"/>
                  <a:sym typeface="Arial"/>
                </a:rPr>
                <a:t> </a:t>
              </a:r>
              <a:endParaRPr/>
            </a:p>
          </p:txBody>
        </p:sp>
        <p:sp>
          <p:nvSpPr>
            <p:cNvPr id="1804" name="Google Shape;1804;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805" name="Google Shape;1805;p66"/>
          <p:cNvSpPr/>
          <p:nvPr/>
        </p:nvSpPr>
        <p:spPr>
          <a:xfrm>
            <a:off x="558924" y="1879047"/>
            <a:ext cx="5040560" cy="4442242"/>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560"/>
              <a:buFont typeface="Arial"/>
              <a:buChar char="•"/>
            </a:pPr>
            <a:r>
              <a:rPr lang="en-US" sz="1300">
                <a:solidFill>
                  <a:schemeClr val="dk1"/>
                </a:solidFill>
                <a:latin typeface="Arial"/>
                <a:ea typeface="Arial"/>
                <a:cs typeface="Arial"/>
                <a:sym typeface="Arial"/>
              </a:rPr>
              <a:t>Focal là một dịch vụ hệ thống phát hiện chứng khoán dựa trên thị giác máy tính và AI.</a:t>
            </a:r>
            <a:endParaRPr sz="13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Các máy ảnh nhỏ và rẻ tiền được lắp đặt ở mỗi lối đi của cửa hàng và cứ 30 phút lại chụp ảnh một lần.</a:t>
            </a:r>
            <a:endParaRPr sz="13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Họ phát hiện và nhận ra các sản phẩm hết hàng trong hình ảnh và cung cấp biểu đồ cho nhân viên.Nó tuyên bố rằng phải mất khoảng bốn giờ mỗi ngày để nh</a:t>
            </a:r>
            <a:r>
              <a:rPr lang="en-US" sz="1300">
                <a:solidFill>
                  <a:schemeClr val="dk1"/>
                </a:solidFill>
              </a:rPr>
              <a:t>â</a:t>
            </a:r>
            <a:r>
              <a:rPr lang="en-US" sz="1300">
                <a:solidFill>
                  <a:schemeClr val="dk1"/>
                </a:solidFill>
                <a:latin typeface="Arial"/>
                <a:ea typeface="Arial"/>
                <a:cs typeface="Arial"/>
                <a:sym typeface="Arial"/>
              </a:rPr>
              <a:t>n viên của con người nhận ra các sản phẩm hết hàng.</a:t>
            </a:r>
            <a:endParaRPr sz="13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Khi chi phí lao động tăng lên, các cửa hàng bán lẻ không người lái ngày càng nhiều, nhưng thực tế là công việc kiểm tra và bổ sung hàng tồn kho trở nên chậm hơn do nhân lực giảm.</a:t>
            </a:r>
            <a:endParaRPr sz="13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Hơn nữa, khi thanh toán, các mặt hàng có thể được quét và tính toán bằng camera cục bộ trên băng chuyền thay vì quét mã vạch. Nếu nhân viên tập trung vào việc đóng gói, thời gian giao dịch có thể giảm 60%.</a:t>
            </a:r>
            <a:endParaRPr sz="13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560"/>
              <a:buFont typeface="Arial"/>
              <a:buChar char="•"/>
            </a:pPr>
            <a:r>
              <a:rPr lang="en-US" sz="1300">
                <a:solidFill>
                  <a:schemeClr val="dk1"/>
                </a:solidFill>
                <a:latin typeface="Arial"/>
                <a:ea typeface="Arial"/>
                <a:cs typeface="Arial"/>
                <a:sym typeface="Arial"/>
              </a:rPr>
              <a:t>Bằng cách cung cấp phân tích so sánh về tình trạng tồn kho của các sản phẩm đã bán hết và các sản phẩm cạnh tranh theo giờ dưới dạng biểu đồ, chúng tôi có thể hiểu rõ hơn về hoạt động của cửa hàng.</a:t>
            </a:r>
            <a:endParaRPr sz="1300">
              <a:solidFill>
                <a:schemeClr val="dk1"/>
              </a:solidFill>
              <a:latin typeface="Arial"/>
              <a:ea typeface="Arial"/>
              <a:cs typeface="Arial"/>
              <a:sym typeface="Arial"/>
            </a:endParaRPr>
          </a:p>
        </p:txBody>
      </p:sp>
      <p:sp>
        <p:nvSpPr>
          <p:cNvPr id="1806" name="Google Shape;1806;p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Đầu mối</a:t>
            </a:r>
            <a:endParaRPr b="1" sz="2400">
              <a:solidFill>
                <a:srgbClr val="0C0C0C"/>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67"/>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Ứng dụng Trí tuệ nhân tạo</a:t>
            </a:r>
            <a:endParaRPr b="1" sz="3200">
              <a:solidFill>
                <a:srgbClr val="000000"/>
              </a:solidFill>
              <a:latin typeface="Arial"/>
              <a:ea typeface="Arial"/>
              <a:cs typeface="Arial"/>
              <a:sym typeface="Arial"/>
            </a:endParaRPr>
          </a:p>
        </p:txBody>
      </p:sp>
      <p:sp>
        <p:nvSpPr>
          <p:cNvPr id="1813" name="Google Shape;1813;p6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sp>
        <p:nvSpPr>
          <p:cNvPr id="1814" name="Google Shape;1814;p67"/>
          <p:cNvSpPr/>
          <p:nvPr/>
        </p:nvSpPr>
        <p:spPr>
          <a:xfrm>
            <a:off x="1054111" y="3929021"/>
            <a:ext cx="8286680" cy="1588211"/>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Ứng dụng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Nhận diện hình ảnh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Thị giác máy tính và Thị giác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2.4. Trí tuệ giọng nói</a:t>
            </a:r>
            <a:endParaRPr sz="1800">
              <a:solidFill>
                <a:srgbClr val="3F3F3F"/>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grpSp>
        <p:nvGrpSpPr>
          <p:cNvPr id="1820" name="Google Shape;1820;p68"/>
          <p:cNvGrpSpPr/>
          <p:nvPr/>
        </p:nvGrpSpPr>
        <p:grpSpPr>
          <a:xfrm>
            <a:off x="2312948" y="3738306"/>
            <a:ext cx="5164942" cy="1998007"/>
            <a:chOff x="4475155" y="2929186"/>
            <a:chExt cx="5164942" cy="1998007"/>
          </a:xfrm>
        </p:grpSpPr>
        <p:sp>
          <p:nvSpPr>
            <p:cNvPr id="1821" name="Google Shape;1821;p68"/>
            <p:cNvSpPr/>
            <p:nvPr/>
          </p:nvSpPr>
          <p:spPr>
            <a:xfrm>
              <a:off x="4542628" y="3239711"/>
              <a:ext cx="1375840"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Phân loại văn bản</a:t>
              </a:r>
              <a:endParaRPr sz="1300">
                <a:solidFill>
                  <a:srgbClr val="595959"/>
                </a:solidFill>
                <a:latin typeface="Arial"/>
                <a:ea typeface="Arial"/>
                <a:cs typeface="Arial"/>
                <a:sym typeface="Arial"/>
              </a:endParaRPr>
            </a:p>
          </p:txBody>
        </p:sp>
        <p:sp>
          <p:nvSpPr>
            <p:cNvPr id="1822" name="Google Shape;1822;p68"/>
            <p:cNvSpPr/>
            <p:nvPr/>
          </p:nvSpPr>
          <p:spPr>
            <a:xfrm>
              <a:off x="4475155" y="4727138"/>
              <a:ext cx="1469145"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Truy xuất thông tin</a:t>
              </a:r>
              <a:endParaRPr/>
            </a:p>
          </p:txBody>
        </p:sp>
        <p:sp>
          <p:nvSpPr>
            <p:cNvPr id="1823" name="Google Shape;1823;p68"/>
            <p:cNvSpPr/>
            <p:nvPr/>
          </p:nvSpPr>
          <p:spPr>
            <a:xfrm>
              <a:off x="8345045" y="4440779"/>
              <a:ext cx="1295052" cy="40011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Thế hệ ngôn ngữ tự nhiên</a:t>
              </a:r>
              <a:endParaRPr sz="1300">
                <a:solidFill>
                  <a:srgbClr val="595959"/>
                </a:solidFill>
                <a:latin typeface="Arial"/>
                <a:ea typeface="Arial"/>
                <a:cs typeface="Arial"/>
                <a:sym typeface="Arial"/>
              </a:endParaRPr>
            </a:p>
          </p:txBody>
        </p:sp>
        <p:sp>
          <p:nvSpPr>
            <p:cNvPr id="1824" name="Google Shape;1824;p68"/>
            <p:cNvSpPr/>
            <p:nvPr/>
          </p:nvSpPr>
          <p:spPr>
            <a:xfrm>
              <a:off x="8199552" y="2929186"/>
              <a:ext cx="934180" cy="40011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Thế hệ ngôn ngữ tự nhiên</a:t>
              </a:r>
              <a:endParaRPr sz="1300">
                <a:solidFill>
                  <a:srgbClr val="595959"/>
                </a:solidFill>
                <a:latin typeface="Arial"/>
                <a:ea typeface="Arial"/>
                <a:cs typeface="Arial"/>
                <a:sym typeface="Arial"/>
              </a:endParaRPr>
            </a:p>
          </p:txBody>
        </p:sp>
        <p:grpSp>
          <p:nvGrpSpPr>
            <p:cNvPr id="1825" name="Google Shape;1825;p68"/>
            <p:cNvGrpSpPr/>
            <p:nvPr/>
          </p:nvGrpSpPr>
          <p:grpSpPr>
            <a:xfrm>
              <a:off x="5908378" y="3272235"/>
              <a:ext cx="634412" cy="323233"/>
              <a:chOff x="5879803" y="3272235"/>
              <a:chExt cx="634412" cy="323233"/>
            </a:xfrm>
          </p:grpSpPr>
          <p:cxnSp>
            <p:nvCxnSpPr>
              <p:cNvPr id="1826" name="Google Shape;1826;p68"/>
              <p:cNvCxnSpPr/>
              <p:nvPr/>
            </p:nvCxnSpPr>
            <p:spPr>
              <a:xfrm rot="10800000">
                <a:off x="5900744" y="3318334"/>
                <a:ext cx="613471" cy="277134"/>
              </a:xfrm>
              <a:prstGeom prst="bentConnector3">
                <a:avLst>
                  <a:gd fmla="val 50000" name="adj1"/>
                </a:avLst>
              </a:prstGeom>
              <a:noFill/>
              <a:ln cap="flat" cmpd="sng" w="12700">
                <a:solidFill>
                  <a:srgbClr val="7F7F7F"/>
                </a:solidFill>
                <a:prstDash val="solid"/>
                <a:miter lim="800000"/>
                <a:headEnd len="sm" w="sm" type="none"/>
                <a:tailEnd len="sm" w="sm" type="none"/>
              </a:ln>
            </p:spPr>
          </p:cxnSp>
          <p:sp>
            <p:nvSpPr>
              <p:cNvPr id="1827" name="Google Shape;1827;p68"/>
              <p:cNvSpPr/>
              <p:nvPr/>
            </p:nvSpPr>
            <p:spPr>
              <a:xfrm>
                <a:off x="5879803" y="3272235"/>
                <a:ext cx="101897" cy="10189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1828" name="Google Shape;1828;p68"/>
            <p:cNvGrpSpPr/>
            <p:nvPr/>
          </p:nvGrpSpPr>
          <p:grpSpPr>
            <a:xfrm flipH="1" rot="10800000">
              <a:off x="5908378" y="4530843"/>
              <a:ext cx="634412" cy="323233"/>
              <a:chOff x="5879803" y="3272235"/>
              <a:chExt cx="634412" cy="323233"/>
            </a:xfrm>
          </p:grpSpPr>
          <p:cxnSp>
            <p:nvCxnSpPr>
              <p:cNvPr id="1829" name="Google Shape;1829;p68"/>
              <p:cNvCxnSpPr/>
              <p:nvPr/>
            </p:nvCxnSpPr>
            <p:spPr>
              <a:xfrm rot="10800000">
                <a:off x="5900744" y="3318334"/>
                <a:ext cx="613471" cy="277134"/>
              </a:xfrm>
              <a:prstGeom prst="bentConnector3">
                <a:avLst>
                  <a:gd fmla="val 50000" name="adj1"/>
                </a:avLst>
              </a:prstGeom>
              <a:noFill/>
              <a:ln cap="flat" cmpd="sng" w="12700">
                <a:solidFill>
                  <a:srgbClr val="7F7F7F"/>
                </a:solidFill>
                <a:prstDash val="solid"/>
                <a:miter lim="800000"/>
                <a:headEnd len="sm" w="sm" type="none"/>
                <a:tailEnd len="sm" w="sm" type="none"/>
              </a:ln>
            </p:spPr>
          </p:cxnSp>
          <p:sp>
            <p:nvSpPr>
              <p:cNvPr id="1830" name="Google Shape;1830;p68"/>
              <p:cNvSpPr/>
              <p:nvPr/>
            </p:nvSpPr>
            <p:spPr>
              <a:xfrm>
                <a:off x="5879803" y="3272235"/>
                <a:ext cx="101897" cy="10189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1831" name="Google Shape;1831;p68"/>
            <p:cNvGrpSpPr/>
            <p:nvPr/>
          </p:nvGrpSpPr>
          <p:grpSpPr>
            <a:xfrm flipH="1">
              <a:off x="7501342" y="3076825"/>
              <a:ext cx="634412" cy="323233"/>
              <a:chOff x="5879803" y="3272235"/>
              <a:chExt cx="634412" cy="323233"/>
            </a:xfrm>
          </p:grpSpPr>
          <p:cxnSp>
            <p:nvCxnSpPr>
              <p:cNvPr id="1832" name="Google Shape;1832;p68"/>
              <p:cNvCxnSpPr/>
              <p:nvPr/>
            </p:nvCxnSpPr>
            <p:spPr>
              <a:xfrm rot="10800000">
                <a:off x="5900744" y="3318334"/>
                <a:ext cx="613471" cy="277134"/>
              </a:xfrm>
              <a:prstGeom prst="bentConnector3">
                <a:avLst>
                  <a:gd fmla="val 50000" name="adj1"/>
                </a:avLst>
              </a:prstGeom>
              <a:noFill/>
              <a:ln cap="flat" cmpd="sng" w="12700">
                <a:solidFill>
                  <a:srgbClr val="7F7F7F"/>
                </a:solidFill>
                <a:prstDash val="solid"/>
                <a:miter lim="800000"/>
                <a:headEnd len="sm" w="sm" type="none"/>
                <a:tailEnd len="sm" w="sm" type="none"/>
              </a:ln>
            </p:spPr>
          </p:cxnSp>
          <p:sp>
            <p:nvSpPr>
              <p:cNvPr id="1833" name="Google Shape;1833;p68"/>
              <p:cNvSpPr/>
              <p:nvPr/>
            </p:nvSpPr>
            <p:spPr>
              <a:xfrm>
                <a:off x="5879803" y="3272235"/>
                <a:ext cx="101897" cy="10189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1834" name="Google Shape;1834;p68"/>
            <p:cNvGrpSpPr/>
            <p:nvPr/>
          </p:nvGrpSpPr>
          <p:grpSpPr>
            <a:xfrm rot="10800000">
              <a:off x="7657875" y="4365341"/>
              <a:ext cx="634412" cy="323233"/>
              <a:chOff x="5879803" y="3272235"/>
              <a:chExt cx="634412" cy="323233"/>
            </a:xfrm>
          </p:grpSpPr>
          <p:cxnSp>
            <p:nvCxnSpPr>
              <p:cNvPr id="1835" name="Google Shape;1835;p68"/>
              <p:cNvCxnSpPr/>
              <p:nvPr/>
            </p:nvCxnSpPr>
            <p:spPr>
              <a:xfrm rot="10800000">
                <a:off x="5900744" y="3318334"/>
                <a:ext cx="613471" cy="277134"/>
              </a:xfrm>
              <a:prstGeom prst="bentConnector3">
                <a:avLst>
                  <a:gd fmla="val 50000" name="adj1"/>
                </a:avLst>
              </a:prstGeom>
              <a:noFill/>
              <a:ln cap="flat" cmpd="sng" w="12700">
                <a:solidFill>
                  <a:srgbClr val="7F7F7F"/>
                </a:solidFill>
                <a:prstDash val="solid"/>
                <a:miter lim="800000"/>
                <a:headEnd len="sm" w="sm" type="none"/>
                <a:tailEnd len="sm" w="sm" type="none"/>
              </a:ln>
            </p:spPr>
          </p:cxnSp>
          <p:sp>
            <p:nvSpPr>
              <p:cNvPr id="1836" name="Google Shape;1836;p68"/>
              <p:cNvSpPr/>
              <p:nvPr/>
            </p:nvSpPr>
            <p:spPr>
              <a:xfrm>
                <a:off x="5879803" y="3272235"/>
                <a:ext cx="101897" cy="10189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grpSp>
          <p:nvGrpSpPr>
            <p:cNvPr id="1837" name="Google Shape;1837;p68"/>
            <p:cNvGrpSpPr/>
            <p:nvPr/>
          </p:nvGrpSpPr>
          <p:grpSpPr>
            <a:xfrm>
              <a:off x="6237452" y="3286393"/>
              <a:ext cx="1477573" cy="1540773"/>
              <a:chOff x="6237452" y="3286393"/>
              <a:chExt cx="1477573" cy="1540773"/>
            </a:xfrm>
          </p:grpSpPr>
          <p:pic>
            <p:nvPicPr>
              <p:cNvPr id="1838" name="Google Shape;1838;p68"/>
              <p:cNvPicPr preferRelativeResize="0"/>
              <p:nvPr/>
            </p:nvPicPr>
            <p:blipFill rotWithShape="1">
              <a:blip r:embed="rId3">
                <a:alphaModFix/>
              </a:blip>
              <a:srcRect b="0" l="0" r="0" t="0"/>
              <a:stretch/>
            </p:blipFill>
            <p:spPr>
              <a:xfrm>
                <a:off x="6237452" y="3286393"/>
                <a:ext cx="1477573" cy="1540773"/>
              </a:xfrm>
              <a:prstGeom prst="rect">
                <a:avLst/>
              </a:prstGeom>
              <a:noFill/>
              <a:ln>
                <a:noFill/>
              </a:ln>
            </p:spPr>
          </p:pic>
          <p:sp>
            <p:nvSpPr>
              <p:cNvPr id="1839" name="Google Shape;1839;p68"/>
              <p:cNvSpPr/>
              <p:nvPr/>
            </p:nvSpPr>
            <p:spPr>
              <a:xfrm>
                <a:off x="6785633" y="3914963"/>
                <a:ext cx="396510" cy="288147"/>
              </a:xfrm>
              <a:prstGeom prst="rect">
                <a:avLst/>
              </a:prstGeom>
              <a:solidFill>
                <a:schemeClr val="lt1"/>
              </a:solidFill>
              <a:ln cap="flat" cmpd="sng" w="19050">
                <a:solidFill>
                  <a:srgbClr val="0077C8"/>
                </a:solidFill>
                <a:prstDash val="solid"/>
                <a:round/>
                <a:headEnd len="sm" w="sm" type="none"/>
                <a:tailEnd len="sm" w="sm" type="none"/>
              </a:ln>
            </p:spPr>
            <p:txBody>
              <a:bodyPr anchorCtr="0" anchor="t" bIns="36000" lIns="36000" spcFirstLastPara="1" rIns="36000" wrap="square" tIns="36000">
                <a:spAutoFit/>
              </a:bodyPr>
              <a:lstStyle/>
              <a:p>
                <a:pPr indent="0" lvl="0" marL="0" marR="0" rtl="0" algn="ctr">
                  <a:spcBef>
                    <a:spcPts val="0"/>
                  </a:spcBef>
                  <a:spcAft>
                    <a:spcPts val="0"/>
                  </a:spcAft>
                  <a:buNone/>
                </a:pPr>
                <a:r>
                  <a:rPr b="1" lang="en-US" sz="1400">
                    <a:solidFill>
                      <a:srgbClr val="0077C8"/>
                    </a:solidFill>
                    <a:latin typeface="Arial"/>
                    <a:ea typeface="Arial"/>
                    <a:cs typeface="Arial"/>
                    <a:sym typeface="Arial"/>
                  </a:rPr>
                  <a:t>NLP</a:t>
                </a:r>
                <a:endParaRPr/>
              </a:p>
            </p:txBody>
          </p:sp>
        </p:grpSp>
      </p:grpSp>
      <p:sp>
        <p:nvSpPr>
          <p:cNvPr id="1840" name="Google Shape;1840;p68"/>
          <p:cNvSpPr/>
          <p:nvPr/>
        </p:nvSpPr>
        <p:spPr>
          <a:xfrm>
            <a:off x="7700423" y="6133052"/>
            <a:ext cx="1757638" cy="220567"/>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lang="en-US" sz="1000">
                <a:solidFill>
                  <a:schemeClr val="lt1"/>
                </a:solidFill>
                <a:latin typeface="Arial"/>
                <a:ea typeface="Arial"/>
                <a:cs typeface="Arial"/>
                <a:sym typeface="Arial"/>
              </a:rPr>
              <a:t>Wikipedia, Expert System</a:t>
            </a:r>
            <a:endParaRPr/>
          </a:p>
        </p:txBody>
      </p:sp>
      <p:grpSp>
        <p:nvGrpSpPr>
          <p:cNvPr id="1841" name="Google Shape;1841;p68"/>
          <p:cNvGrpSpPr/>
          <p:nvPr/>
        </p:nvGrpSpPr>
        <p:grpSpPr>
          <a:xfrm>
            <a:off x="450000" y="450000"/>
            <a:ext cx="9018000" cy="276999"/>
            <a:chOff x="450000" y="450000"/>
            <a:chExt cx="9018000" cy="276999"/>
          </a:xfrm>
        </p:grpSpPr>
        <p:sp>
          <p:nvSpPr>
            <p:cNvPr id="1842" name="Google Shape;1842;p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Trí tuệ giọng nói</a:t>
              </a:r>
              <a:endParaRPr sz="1800">
                <a:solidFill>
                  <a:schemeClr val="lt1"/>
                </a:solidFill>
                <a:latin typeface="Arial"/>
                <a:ea typeface="Arial"/>
                <a:cs typeface="Arial"/>
                <a:sym typeface="Arial"/>
              </a:endParaRPr>
            </a:p>
          </p:txBody>
        </p:sp>
        <p:sp>
          <p:nvSpPr>
            <p:cNvPr id="1843" name="Google Shape;1843;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844" name="Google Shape;1844;p68"/>
          <p:cNvSpPr/>
          <p:nvPr/>
        </p:nvSpPr>
        <p:spPr>
          <a:xfrm>
            <a:off x="558924" y="1879047"/>
            <a:ext cx="9180558" cy="1549142"/>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b="1" lang="en-US" sz="1400">
                <a:solidFill>
                  <a:srgbClr val="1429A0"/>
                </a:solidFill>
                <a:latin typeface="Arial"/>
                <a:ea typeface="Arial"/>
                <a:cs typeface="Arial"/>
                <a:sym typeface="Arial"/>
              </a:rPr>
              <a:t>Xử lý ngôn ngữ tự nhiên (NLP) </a:t>
            </a:r>
            <a:r>
              <a:rPr lang="en-US" sz="1400">
                <a:solidFill>
                  <a:schemeClr val="dk1"/>
                </a:solidFill>
                <a:latin typeface="Arial"/>
                <a:ea typeface="Arial"/>
                <a:cs typeface="Arial"/>
                <a:sym typeface="Arial"/>
              </a:rPr>
              <a:t>là lĩnh vực con của ngôn ngữ học, khoa học máy tính, kỹ thuật thông tin và trí tuệ nhân tạo liên quan đến sự tương tác giữa máy tính và ngôn ngữ con người (tự nhiên), đặc biệt là cách lập trình máy tính để xử lý và phân tích lượng lớn dữ liệu ngôn ngữ tự nhiên.</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thách thức trong xử lý ngôn ngữ tự nhiên thường liên quan đến nhận dạng giọng nói, hiểu và tạo ngôn ngữ tự nhiên. </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Dịch máy, Truy vấn thông tin, Hỏi - Đáp, Trích xuất thông tin, Tóm tắt là ứng dụng chính của các kỹ thuật xử lý ngôn ngữ tự nhiên</a:t>
            </a:r>
            <a:endParaRPr sz="1400">
              <a:solidFill>
                <a:schemeClr val="dk1"/>
              </a:solidFill>
              <a:latin typeface="Arial"/>
              <a:ea typeface="Arial"/>
              <a:cs typeface="Arial"/>
              <a:sym typeface="Arial"/>
            </a:endParaRPr>
          </a:p>
        </p:txBody>
      </p:sp>
      <p:sp>
        <p:nvSpPr>
          <p:cNvPr id="1845" name="Google Shape;1845;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Xử lý ngôn ngữ tự nhiên</a:t>
            </a:r>
            <a:endParaRPr b="1" sz="2400">
              <a:solidFill>
                <a:srgbClr val="0C0C0C"/>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grpSp>
        <p:nvGrpSpPr>
          <p:cNvPr id="1851" name="Google Shape;1851;p69"/>
          <p:cNvGrpSpPr/>
          <p:nvPr/>
        </p:nvGrpSpPr>
        <p:grpSpPr>
          <a:xfrm>
            <a:off x="450000" y="450000"/>
            <a:ext cx="9018000" cy="276999"/>
            <a:chOff x="450000" y="450000"/>
            <a:chExt cx="9018000" cy="276999"/>
          </a:xfrm>
        </p:grpSpPr>
        <p:sp>
          <p:nvSpPr>
            <p:cNvPr id="1852" name="Google Shape;1852;p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Trí tuệ giọng nói</a:t>
              </a:r>
              <a:endParaRPr sz="1800">
                <a:solidFill>
                  <a:schemeClr val="lt1"/>
                </a:solidFill>
                <a:latin typeface="Arial"/>
                <a:ea typeface="Arial"/>
                <a:cs typeface="Arial"/>
                <a:sym typeface="Arial"/>
              </a:endParaRPr>
            </a:p>
          </p:txBody>
        </p:sp>
        <p:sp>
          <p:nvSpPr>
            <p:cNvPr id="1853" name="Google Shape;1853;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854" name="Google Shape;1854;p69"/>
          <p:cNvGrpSpPr/>
          <p:nvPr/>
        </p:nvGrpSpPr>
        <p:grpSpPr>
          <a:xfrm>
            <a:off x="538844" y="3648834"/>
            <a:ext cx="8866414" cy="2205313"/>
            <a:chOff x="489857" y="3705630"/>
            <a:chExt cx="8866414" cy="2205313"/>
          </a:xfrm>
        </p:grpSpPr>
        <p:sp>
          <p:nvSpPr>
            <p:cNvPr id="1855" name="Google Shape;1855;p69"/>
            <p:cNvSpPr/>
            <p:nvPr/>
          </p:nvSpPr>
          <p:spPr>
            <a:xfrm>
              <a:off x="489857" y="3844973"/>
              <a:ext cx="8866414" cy="20659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6" name="Google Shape;1856;p69"/>
            <p:cNvPicPr preferRelativeResize="0"/>
            <p:nvPr/>
          </p:nvPicPr>
          <p:blipFill rotWithShape="1">
            <a:blip r:embed="rId3">
              <a:alphaModFix/>
            </a:blip>
            <a:srcRect b="0" l="0" r="0" t="0"/>
            <a:stretch/>
          </p:blipFill>
          <p:spPr>
            <a:xfrm>
              <a:off x="621583" y="4241465"/>
              <a:ext cx="1123811" cy="961821"/>
            </a:xfrm>
            <a:prstGeom prst="rect">
              <a:avLst/>
            </a:prstGeom>
            <a:noFill/>
            <a:ln>
              <a:noFill/>
            </a:ln>
          </p:spPr>
        </p:pic>
        <p:pic>
          <p:nvPicPr>
            <p:cNvPr id="1857" name="Google Shape;1857;p69"/>
            <p:cNvPicPr preferRelativeResize="0"/>
            <p:nvPr/>
          </p:nvPicPr>
          <p:blipFill rotWithShape="1">
            <a:blip r:embed="rId4">
              <a:alphaModFix/>
            </a:blip>
            <a:srcRect b="0" l="0" r="0" t="0"/>
            <a:stretch/>
          </p:blipFill>
          <p:spPr>
            <a:xfrm>
              <a:off x="1806081" y="4183219"/>
              <a:ext cx="7304776" cy="1123811"/>
            </a:xfrm>
            <a:prstGeom prst="rect">
              <a:avLst/>
            </a:prstGeom>
            <a:noFill/>
            <a:ln>
              <a:noFill/>
            </a:ln>
          </p:spPr>
        </p:pic>
        <p:sp>
          <p:nvSpPr>
            <p:cNvPr id="1858" name="Google Shape;1858;p69"/>
            <p:cNvSpPr/>
            <p:nvPr/>
          </p:nvSpPr>
          <p:spPr>
            <a:xfrm>
              <a:off x="4047024" y="3705630"/>
              <a:ext cx="1880322" cy="24622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94D9D"/>
                  </a:solidFill>
                  <a:latin typeface="Arial"/>
                  <a:ea typeface="Arial"/>
                  <a:cs typeface="Arial"/>
                  <a:sym typeface="Arial"/>
                </a:rPr>
                <a:t>Nhận dạng giọng nói</a:t>
              </a:r>
              <a:endParaRPr sz="1600">
                <a:solidFill>
                  <a:srgbClr val="294D9D"/>
                </a:solidFill>
                <a:latin typeface="Arial"/>
                <a:ea typeface="Arial"/>
                <a:cs typeface="Arial"/>
                <a:sym typeface="Arial"/>
              </a:endParaRPr>
            </a:p>
          </p:txBody>
        </p:sp>
        <p:sp>
          <p:nvSpPr>
            <p:cNvPr id="1859" name="Google Shape;1859;p69"/>
            <p:cNvSpPr/>
            <p:nvPr/>
          </p:nvSpPr>
          <p:spPr>
            <a:xfrm>
              <a:off x="1877033" y="5338878"/>
              <a:ext cx="1535638"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ÂM THANH ANALOG </a:t>
              </a:r>
              <a:endParaRPr/>
            </a:p>
          </p:txBody>
        </p:sp>
        <p:sp>
          <p:nvSpPr>
            <p:cNvPr id="1860" name="Google Shape;1860;p69"/>
            <p:cNvSpPr/>
            <p:nvPr/>
          </p:nvSpPr>
          <p:spPr>
            <a:xfrm>
              <a:off x="4087619" y="5338878"/>
              <a:ext cx="1727588" cy="4001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CHUYỂN ĐỔI TỪ ANALOG</a:t>
              </a:r>
              <a:endParaRPr/>
            </a:p>
            <a:p>
              <a:pPr indent="0" lvl="0" marL="0" marR="0" rtl="0" algn="ctr">
                <a:spcBef>
                  <a:spcPts val="0"/>
                </a:spcBef>
                <a:spcAft>
                  <a:spcPts val="0"/>
                </a:spcAft>
                <a:buNone/>
              </a:pPr>
              <a:r>
                <a:rPr lang="en-US" sz="1300">
                  <a:solidFill>
                    <a:srgbClr val="595959"/>
                  </a:solidFill>
                  <a:latin typeface="Arial"/>
                  <a:ea typeface="Arial"/>
                  <a:cs typeface="Arial"/>
                  <a:sym typeface="Arial"/>
                </a:rPr>
                <a:t>SANG KỸ THUẬT SỐ</a:t>
              </a:r>
              <a:endParaRPr/>
            </a:p>
          </p:txBody>
        </p:sp>
        <p:sp>
          <p:nvSpPr>
            <p:cNvPr id="1861" name="Google Shape;1861;p69"/>
            <p:cNvSpPr/>
            <p:nvPr/>
          </p:nvSpPr>
          <p:spPr>
            <a:xfrm>
              <a:off x="6544689" y="5338878"/>
              <a:ext cx="1245276"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NHẬN DẠNG MẪU</a:t>
              </a:r>
              <a:endParaRPr/>
            </a:p>
          </p:txBody>
        </p:sp>
      </p:grpSp>
      <p:sp>
        <p:nvSpPr>
          <p:cNvPr id="1862" name="Google Shape;1862;p69"/>
          <p:cNvSpPr/>
          <p:nvPr/>
        </p:nvSpPr>
        <p:spPr>
          <a:xfrm>
            <a:off x="683987" y="2091238"/>
            <a:ext cx="8721271"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Đọc chính tả, phiên âm, sử dụng chế độ rảnh tay của máy tính, viết báo cáo y tế, dịch vụ khách hàng tự động, v.v.</a:t>
            </a:r>
            <a:endParaRPr/>
          </a:p>
        </p:txBody>
      </p:sp>
      <p:sp>
        <p:nvSpPr>
          <p:cNvPr id="1863" name="Google Shape;1863;p69"/>
          <p:cNvSpPr/>
          <p:nvPr/>
        </p:nvSpPr>
        <p:spPr>
          <a:xfrm>
            <a:off x="558924" y="1879047"/>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b="1" lang="en-US" sz="1400">
                <a:solidFill>
                  <a:srgbClr val="1429A0"/>
                </a:solidFill>
                <a:latin typeface="Arial"/>
                <a:ea typeface="Arial"/>
                <a:cs typeface="Arial"/>
                <a:sym typeface="Arial"/>
              </a:rPr>
              <a:t>Nhận dạng lời nói:</a:t>
            </a:r>
            <a:r>
              <a:rPr lang="en-US" sz="1400">
                <a:solidFill>
                  <a:schemeClr val="dk1"/>
                </a:solidFill>
                <a:latin typeface="Arial"/>
                <a:ea typeface="Arial"/>
                <a:cs typeface="Arial"/>
                <a:sym typeface="Arial"/>
              </a:rPr>
              <a:t> nhận dạng các từ, câu và nội dung do bất kỳ ai nói ra.</a:t>
            </a:r>
            <a:endParaRPr sz="1400">
              <a:solidFill>
                <a:schemeClr val="dk1"/>
              </a:solidFill>
              <a:latin typeface="Arial"/>
              <a:ea typeface="Arial"/>
              <a:cs typeface="Arial"/>
              <a:sym typeface="Arial"/>
            </a:endParaRPr>
          </a:p>
        </p:txBody>
      </p:sp>
      <p:sp>
        <p:nvSpPr>
          <p:cNvPr id="1864" name="Google Shape;1864;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Nhận dạng lời nói và giọng nói</a:t>
            </a:r>
            <a:endParaRPr b="1" sz="2400">
              <a:solidFill>
                <a:srgbClr val="0C0C0C"/>
              </a:solidFill>
              <a:latin typeface="Arial"/>
              <a:ea typeface="Arial"/>
              <a:cs typeface="Arial"/>
              <a:sym typeface="Arial"/>
            </a:endParaRPr>
          </a:p>
        </p:txBody>
      </p:sp>
      <p:sp>
        <p:nvSpPr>
          <p:cNvPr id="1865" name="Google Shape;1865;p69"/>
          <p:cNvSpPr/>
          <p:nvPr/>
        </p:nvSpPr>
        <p:spPr>
          <a:xfrm>
            <a:off x="558924" y="2657220"/>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b="1" lang="en-US" sz="1400">
                <a:solidFill>
                  <a:srgbClr val="1429A0"/>
                </a:solidFill>
                <a:latin typeface="Arial"/>
                <a:ea typeface="Arial"/>
                <a:cs typeface="Arial"/>
                <a:sym typeface="Arial"/>
              </a:rPr>
              <a:t>Nhận dạng giọng nói: </a:t>
            </a:r>
            <a:r>
              <a:rPr lang="en-US" sz="1400">
                <a:solidFill>
                  <a:schemeClr val="dk1"/>
                </a:solidFill>
                <a:latin typeface="Arial"/>
                <a:ea typeface="Arial"/>
                <a:cs typeface="Arial"/>
                <a:sym typeface="Arial"/>
              </a:rPr>
              <a:t>nhận diện giọng, cao độ hoặc ngữ điệu của một người bất kể ngôn ngữ mà người đó nói.</a:t>
            </a:r>
            <a:endParaRPr/>
          </a:p>
        </p:txBody>
      </p:sp>
      <p:sp>
        <p:nvSpPr>
          <p:cNvPr id="1866" name="Google Shape;1866;p69"/>
          <p:cNvSpPr/>
          <p:nvPr/>
        </p:nvSpPr>
        <p:spPr>
          <a:xfrm>
            <a:off x="576741" y="2946991"/>
            <a:ext cx="3329245" cy="292388"/>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Xác minh người nói và nhận dạng người nói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70"/>
          <p:cNvSpPr/>
          <p:nvPr/>
        </p:nvSpPr>
        <p:spPr>
          <a:xfrm>
            <a:off x="558924" y="1879047"/>
            <a:ext cx="8896060" cy="2149306"/>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Barbie, nhà sản xuất búp bê nổi tiếng thế giới, đã phát triển một món đồ chơi AI có thể nói chuyện.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Xin chào Barbie phân tích và phản hồi lời nói của trẻ em bằng cách sử dụng xử lý ngôn ngữ tự nhiên và AI.</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Khi bạn nhấn nút trò chuyện trên búp bê, micrô tích hợp sẽ ghi lại những gì trẻ nói, gửi đến máy chủ và AI sẽ chọn một phản hồi phù hợp và gửi lại cho loa của búp bê.</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Xin chào Barbie có thể nhớ những gì bọn trẻ đã nói và trả lời lại sau.</a:t>
            </a:r>
            <a:endParaRPr sz="1400">
              <a:solidFill>
                <a:schemeClr val="dk1"/>
              </a:solidFill>
              <a:latin typeface="Arial"/>
              <a:ea typeface="Arial"/>
              <a:cs typeface="Arial"/>
              <a:sym typeface="Arial"/>
            </a:endParaRPr>
          </a:p>
          <a:p>
            <a:pPr indent="-9208" lvl="0" marL="115888" marR="0" rtl="0" algn="l">
              <a:spcBef>
                <a:spcPts val="1000"/>
              </a:spcBef>
              <a:spcAft>
                <a:spcPts val="0"/>
              </a:spcAft>
              <a:buClr>
                <a:srgbClr val="A5A5A5"/>
              </a:buClr>
              <a:buSzPts val="1680"/>
              <a:buFont typeface="Calibri"/>
              <a:buNone/>
            </a:pPr>
            <a:r>
              <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AI có thể dự đoán cuộc hội thoại của trẻ từ 3 đến 9 tuổi và trao đổi hội thoại với trẻ tới 200 lần.</a:t>
            </a:r>
            <a:endParaRPr/>
          </a:p>
        </p:txBody>
      </p:sp>
      <p:grpSp>
        <p:nvGrpSpPr>
          <p:cNvPr id="1873" name="Google Shape;1873;p70"/>
          <p:cNvGrpSpPr/>
          <p:nvPr/>
        </p:nvGrpSpPr>
        <p:grpSpPr>
          <a:xfrm>
            <a:off x="450000" y="450000"/>
            <a:ext cx="9018000" cy="276999"/>
            <a:chOff x="450000" y="450000"/>
            <a:chExt cx="9018000" cy="276999"/>
          </a:xfrm>
        </p:grpSpPr>
        <p:sp>
          <p:nvSpPr>
            <p:cNvPr id="1874" name="Google Shape;1874;p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Trí tuệ giọng nói</a:t>
              </a:r>
              <a:endParaRPr sz="1800">
                <a:solidFill>
                  <a:schemeClr val="lt1"/>
                </a:solidFill>
                <a:latin typeface="Arial"/>
                <a:ea typeface="Arial"/>
                <a:cs typeface="Arial"/>
                <a:sym typeface="Arial"/>
              </a:endParaRPr>
            </a:p>
          </p:txBody>
        </p:sp>
        <p:sp>
          <p:nvSpPr>
            <p:cNvPr id="1875" name="Google Shape;1875;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876" name="Google Shape;1876;p70"/>
          <p:cNvGrpSpPr/>
          <p:nvPr/>
        </p:nvGrpSpPr>
        <p:grpSpPr>
          <a:xfrm>
            <a:off x="648900" y="3377092"/>
            <a:ext cx="8530759" cy="292388"/>
            <a:chOff x="7183660" y="3892964"/>
            <a:chExt cx="8530759" cy="292388"/>
          </a:xfrm>
        </p:grpSpPr>
        <p:sp>
          <p:nvSpPr>
            <p:cNvPr id="1877" name="Google Shape;1877;p70"/>
            <p:cNvSpPr/>
            <p:nvPr/>
          </p:nvSpPr>
          <p:spPr>
            <a:xfrm>
              <a:off x="7183660" y="3916320"/>
              <a:ext cx="248933" cy="212364"/>
            </a:xfrm>
            <a:prstGeom prst="roundRect">
              <a:avLst>
                <a:gd fmla="val 16667"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Ex</a:t>
              </a:r>
              <a:endParaRPr/>
            </a:p>
          </p:txBody>
        </p:sp>
        <p:sp>
          <p:nvSpPr>
            <p:cNvPr id="1878" name="Google Shape;1878;p70"/>
            <p:cNvSpPr/>
            <p:nvPr/>
          </p:nvSpPr>
          <p:spPr>
            <a:xfrm>
              <a:off x="7373081" y="3892964"/>
              <a:ext cx="8341338"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Nếu bạn nói rằng Taylor Swift là ca sĩ yêu thích của bạn, AI sẽ lặp lại câu trả lời tương tự vài tuần sau đó.</a:t>
              </a:r>
              <a:endParaRPr sz="1300">
                <a:solidFill>
                  <a:srgbClr val="262626"/>
                </a:solidFill>
                <a:latin typeface="Arial"/>
                <a:ea typeface="Arial"/>
                <a:cs typeface="Arial"/>
                <a:sym typeface="Arial"/>
              </a:endParaRPr>
            </a:p>
          </p:txBody>
        </p:sp>
      </p:grpSp>
      <p:grpSp>
        <p:nvGrpSpPr>
          <p:cNvPr id="1879" name="Google Shape;1879;p70"/>
          <p:cNvGrpSpPr/>
          <p:nvPr/>
        </p:nvGrpSpPr>
        <p:grpSpPr>
          <a:xfrm>
            <a:off x="3079204" y="4243797"/>
            <a:ext cx="3354666" cy="2013619"/>
            <a:chOff x="2924174" y="3918487"/>
            <a:chExt cx="3755429" cy="2254175"/>
          </a:xfrm>
        </p:grpSpPr>
        <p:pic>
          <p:nvPicPr>
            <p:cNvPr id="1880" name="Google Shape;1880;p70"/>
            <p:cNvPicPr preferRelativeResize="0"/>
            <p:nvPr/>
          </p:nvPicPr>
          <p:blipFill rotWithShape="1">
            <a:blip r:embed="rId3">
              <a:alphaModFix/>
            </a:blip>
            <a:srcRect b="0" l="5730" r="0" t="0"/>
            <a:stretch/>
          </p:blipFill>
          <p:spPr>
            <a:xfrm>
              <a:off x="2924174" y="3918487"/>
              <a:ext cx="3755429" cy="2254175"/>
            </a:xfrm>
            <a:prstGeom prst="rect">
              <a:avLst/>
            </a:prstGeom>
            <a:noFill/>
            <a:ln>
              <a:noFill/>
            </a:ln>
          </p:spPr>
        </p:pic>
        <p:pic>
          <p:nvPicPr>
            <p:cNvPr id="1881" name="Google Shape;1881;p70"/>
            <p:cNvPicPr preferRelativeResize="0"/>
            <p:nvPr/>
          </p:nvPicPr>
          <p:blipFill rotWithShape="1">
            <a:blip r:embed="rId4">
              <a:alphaModFix/>
            </a:blip>
            <a:srcRect b="18313" l="62267" r="0" t="28268"/>
            <a:stretch/>
          </p:blipFill>
          <p:spPr>
            <a:xfrm>
              <a:off x="4095200" y="4242419"/>
              <a:ext cx="443771" cy="628273"/>
            </a:xfrm>
            <a:prstGeom prst="rect">
              <a:avLst/>
            </a:prstGeom>
            <a:noFill/>
            <a:ln>
              <a:noFill/>
            </a:ln>
          </p:spPr>
        </p:pic>
        <p:sp>
          <p:nvSpPr>
            <p:cNvPr id="1882" name="Google Shape;1882;p70"/>
            <p:cNvSpPr txBox="1"/>
            <p:nvPr/>
          </p:nvSpPr>
          <p:spPr>
            <a:xfrm>
              <a:off x="4538971" y="4402666"/>
              <a:ext cx="1388522" cy="307777"/>
            </a:xfrm>
            <a:prstGeom prst="rect">
              <a:avLst/>
            </a:prstGeom>
            <a:solidFill>
              <a:schemeClr val="lt1">
                <a:alpha val="22745"/>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HI! I’M BARBIE!</a:t>
              </a:r>
              <a:endParaRPr b="1" sz="1400">
                <a:solidFill>
                  <a:schemeClr val="dk1"/>
                </a:solidFill>
                <a:latin typeface="Arial"/>
                <a:ea typeface="Arial"/>
                <a:cs typeface="Arial"/>
                <a:sym typeface="Arial"/>
              </a:endParaRPr>
            </a:p>
          </p:txBody>
        </p:sp>
      </p:grpSp>
      <p:sp>
        <p:nvSpPr>
          <p:cNvPr id="1883" name="Google Shape;1883;p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Barbie – Xin chào Barbie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grpSp>
        <p:nvGrpSpPr>
          <p:cNvPr id="1889" name="Google Shape;1889;p71"/>
          <p:cNvGrpSpPr/>
          <p:nvPr/>
        </p:nvGrpSpPr>
        <p:grpSpPr>
          <a:xfrm>
            <a:off x="450000" y="450000"/>
            <a:ext cx="9018000" cy="276999"/>
            <a:chOff x="450000" y="450000"/>
            <a:chExt cx="9018000" cy="276999"/>
          </a:xfrm>
        </p:grpSpPr>
        <p:sp>
          <p:nvSpPr>
            <p:cNvPr id="1890" name="Google Shape;1890;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Trí tuệ giọng nói</a:t>
              </a:r>
              <a:endParaRPr sz="1800">
                <a:solidFill>
                  <a:schemeClr val="lt1"/>
                </a:solidFill>
                <a:latin typeface="Arial"/>
                <a:ea typeface="Arial"/>
                <a:cs typeface="Arial"/>
                <a:sym typeface="Arial"/>
              </a:endParaRPr>
            </a:p>
          </p:txBody>
        </p:sp>
        <p:sp>
          <p:nvSpPr>
            <p:cNvPr id="1891" name="Google Shape;1891;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892" name="Google Shape;1892;p71"/>
          <p:cNvGrpSpPr/>
          <p:nvPr/>
        </p:nvGrpSpPr>
        <p:grpSpPr>
          <a:xfrm>
            <a:off x="5516253" y="2792999"/>
            <a:ext cx="3938731" cy="2320569"/>
            <a:chOff x="5095429" y="3573015"/>
            <a:chExt cx="4104456" cy="2418209"/>
          </a:xfrm>
        </p:grpSpPr>
        <p:sp>
          <p:nvSpPr>
            <p:cNvPr id="1893" name="Google Shape;1893;p71"/>
            <p:cNvSpPr/>
            <p:nvPr/>
          </p:nvSpPr>
          <p:spPr>
            <a:xfrm>
              <a:off x="5095429" y="3573015"/>
              <a:ext cx="4104456" cy="24182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94" name="Google Shape;1894;p71"/>
            <p:cNvPicPr preferRelativeResize="0"/>
            <p:nvPr/>
          </p:nvPicPr>
          <p:blipFill rotWithShape="1">
            <a:blip r:embed="rId3">
              <a:alphaModFix/>
            </a:blip>
            <a:srcRect b="4501" l="0" r="0" t="4340"/>
            <a:stretch/>
          </p:blipFill>
          <p:spPr>
            <a:xfrm>
              <a:off x="5170486" y="3638550"/>
              <a:ext cx="3975480" cy="2266950"/>
            </a:xfrm>
            <a:prstGeom prst="rect">
              <a:avLst/>
            </a:prstGeom>
            <a:noFill/>
            <a:ln>
              <a:noFill/>
            </a:ln>
          </p:spPr>
        </p:pic>
      </p:grpSp>
      <p:sp>
        <p:nvSpPr>
          <p:cNvPr id="1895" name="Google Shape;1895;p71"/>
          <p:cNvSpPr/>
          <p:nvPr/>
        </p:nvSpPr>
        <p:spPr>
          <a:xfrm>
            <a:off x="558924" y="1879047"/>
            <a:ext cx="4752546" cy="4519186"/>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Assist là dịch vụ chatbot tư vấn dành riêng cho miền, kết hợp kiến thức về tài chính tiêu dùng và ngành tài chính với các chức năng AI tương tác.</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Nó đang trở nên phổ biến từ các ngân hàng toàn cầu vì nó có thể cung cấp dịch vụ khách hàng 24 giờ một cách thuận tiện mà không tốn chi phí lao động.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Assist tích hợp dữ liệu giao dịch mới nhất của khách hàng vào cuộc trò chuyện để cung cấp phản hồi dựa trên các hoạt động tài chính cá nhân và lịch sử ngân hàng.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Nó cũng sử dụng phân tích dự đoán để dự đoán các câu hỏi và vấn đề của khách hàng, đồng thời cung cấp thông tin chi tiết và lời khuyên kịp thời trước khách hàng một bước.</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Hỗ trợ được xây dựng dựa trên xử lý ngôn ngữ tự nhiên và có thể thay thế các tác vụ như chuyển tiền, đặt chỗ và thay đổi mật khẩu.</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Nó cũng có thể phân phối các kênh tương tác của khách hàng tới các nền tảng nhắn tin như Facebook Messenger và các nền tảng trợ lý AI như Alexa của Amazon.</a:t>
            </a:r>
            <a:endParaRPr sz="1400">
              <a:solidFill>
                <a:schemeClr val="dk1"/>
              </a:solidFill>
              <a:latin typeface="Arial"/>
              <a:ea typeface="Arial"/>
              <a:cs typeface="Arial"/>
              <a:sym typeface="Arial"/>
            </a:endParaRPr>
          </a:p>
        </p:txBody>
      </p:sp>
      <p:sp>
        <p:nvSpPr>
          <p:cNvPr id="1896" name="Google Shape;1896;p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Nhân cách - Hỗ trợ</a:t>
            </a:r>
            <a:endParaRPr b="1" sz="2400">
              <a:solidFill>
                <a:srgbClr val="0C0C0C"/>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8"/>
          <p:cNvGrpSpPr/>
          <p:nvPr/>
        </p:nvGrpSpPr>
        <p:grpSpPr>
          <a:xfrm>
            <a:off x="450000" y="450000"/>
            <a:ext cx="9018000" cy="276999"/>
            <a:chOff x="450000" y="450000"/>
            <a:chExt cx="9018000" cy="276999"/>
          </a:xfrm>
        </p:grpSpPr>
        <p:sp>
          <p:nvSpPr>
            <p:cNvPr id="249" name="Google Shape;249;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a:t>
              </a:r>
              <a:r>
                <a:rPr b="1" lang="en-US" sz="1800">
                  <a:solidFill>
                    <a:schemeClr val="lt1"/>
                  </a:solidFill>
                  <a:latin typeface="Arial"/>
                  <a:ea typeface="Arial"/>
                  <a:cs typeface="Arial"/>
                  <a:sym typeface="Arial"/>
                </a:rPr>
                <a:t>Phân loại và Tập con Trí tuệ nhân tạo</a:t>
              </a:r>
              <a:endParaRPr b="1" sz="1800">
                <a:solidFill>
                  <a:schemeClr val="lt1"/>
                </a:solidFill>
                <a:latin typeface="Arial"/>
                <a:ea typeface="Arial"/>
                <a:cs typeface="Arial"/>
                <a:sym typeface="Arial"/>
              </a:endParaRPr>
            </a:p>
          </p:txBody>
        </p:sp>
        <p:sp>
          <p:nvSpPr>
            <p:cNvPr id="250" name="Google Shape;250;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51" name="Google Shape;251;p8"/>
          <p:cNvGrpSpPr/>
          <p:nvPr/>
        </p:nvGrpSpPr>
        <p:grpSpPr>
          <a:xfrm>
            <a:off x="968597" y="1985422"/>
            <a:ext cx="7519981" cy="3808671"/>
            <a:chOff x="1149608" y="1268413"/>
            <a:chExt cx="7519981" cy="3808671"/>
          </a:xfrm>
        </p:grpSpPr>
        <p:sp>
          <p:nvSpPr>
            <p:cNvPr id="252" name="Google Shape;252;p8"/>
            <p:cNvSpPr/>
            <p:nvPr/>
          </p:nvSpPr>
          <p:spPr>
            <a:xfrm>
              <a:off x="1319330" y="2212367"/>
              <a:ext cx="3716220" cy="2260775"/>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3" name="Google Shape;253;p8"/>
            <p:cNvGrpSpPr/>
            <p:nvPr/>
          </p:nvGrpSpPr>
          <p:grpSpPr>
            <a:xfrm>
              <a:off x="3183791" y="1637745"/>
              <a:ext cx="3743366" cy="759492"/>
              <a:chOff x="3183791" y="2879778"/>
              <a:chExt cx="3743366" cy="759492"/>
            </a:xfrm>
          </p:grpSpPr>
          <p:cxnSp>
            <p:nvCxnSpPr>
              <p:cNvPr id="254" name="Google Shape;254;p8"/>
              <p:cNvCxnSpPr/>
              <p:nvPr/>
            </p:nvCxnSpPr>
            <p:spPr>
              <a:xfrm rot="10800000">
                <a:off x="3183791" y="3103898"/>
                <a:ext cx="0" cy="535372"/>
              </a:xfrm>
              <a:prstGeom prst="straightConnector1">
                <a:avLst/>
              </a:prstGeom>
              <a:noFill/>
              <a:ln cap="flat" cmpd="sng" w="15875">
                <a:solidFill>
                  <a:srgbClr val="1429A0"/>
                </a:solidFill>
                <a:prstDash val="solid"/>
                <a:miter lim="800000"/>
                <a:headEnd len="sm" w="sm" type="none"/>
                <a:tailEnd len="sm" w="sm" type="none"/>
              </a:ln>
            </p:spPr>
          </p:cxnSp>
          <p:cxnSp>
            <p:nvCxnSpPr>
              <p:cNvPr id="255" name="Google Shape;255;p8"/>
              <p:cNvCxnSpPr/>
              <p:nvPr/>
            </p:nvCxnSpPr>
            <p:spPr>
              <a:xfrm>
                <a:off x="3183791" y="3103898"/>
                <a:ext cx="3743366" cy="0"/>
              </a:xfrm>
              <a:prstGeom prst="straightConnector1">
                <a:avLst/>
              </a:prstGeom>
              <a:noFill/>
              <a:ln cap="flat" cmpd="sng" w="15875">
                <a:solidFill>
                  <a:srgbClr val="1429A0"/>
                </a:solidFill>
                <a:prstDash val="solid"/>
                <a:miter lim="800000"/>
                <a:headEnd len="sm" w="sm" type="none"/>
                <a:tailEnd len="sm" w="sm" type="none"/>
              </a:ln>
            </p:spPr>
          </p:cxnSp>
          <p:cxnSp>
            <p:nvCxnSpPr>
              <p:cNvPr id="256" name="Google Shape;256;p8"/>
              <p:cNvCxnSpPr/>
              <p:nvPr/>
            </p:nvCxnSpPr>
            <p:spPr>
              <a:xfrm rot="10800000">
                <a:off x="6927157" y="3103898"/>
                <a:ext cx="0" cy="535372"/>
              </a:xfrm>
              <a:prstGeom prst="straightConnector1">
                <a:avLst/>
              </a:prstGeom>
              <a:noFill/>
              <a:ln cap="flat" cmpd="sng" w="15875">
                <a:solidFill>
                  <a:srgbClr val="1429A0"/>
                </a:solidFill>
                <a:prstDash val="solid"/>
                <a:miter lim="800000"/>
                <a:headEnd len="sm" w="sm" type="none"/>
                <a:tailEnd len="sm" w="sm" type="none"/>
              </a:ln>
            </p:spPr>
          </p:cxnSp>
          <p:cxnSp>
            <p:nvCxnSpPr>
              <p:cNvPr id="257" name="Google Shape;257;p8"/>
              <p:cNvCxnSpPr/>
              <p:nvPr/>
            </p:nvCxnSpPr>
            <p:spPr>
              <a:xfrm rot="10800000">
                <a:off x="5055474" y="2879778"/>
                <a:ext cx="0" cy="224122"/>
              </a:xfrm>
              <a:prstGeom prst="straightConnector1">
                <a:avLst/>
              </a:prstGeom>
              <a:noFill/>
              <a:ln cap="flat" cmpd="sng" w="15875">
                <a:solidFill>
                  <a:srgbClr val="1429A0"/>
                </a:solidFill>
                <a:prstDash val="solid"/>
                <a:miter lim="800000"/>
                <a:headEnd len="sm" w="sm" type="none"/>
                <a:tailEnd len="sm" w="sm" type="none"/>
              </a:ln>
            </p:spPr>
          </p:cxnSp>
        </p:grpSp>
        <p:sp>
          <p:nvSpPr>
            <p:cNvPr id="258" name="Google Shape;258;p8"/>
            <p:cNvSpPr/>
            <p:nvPr/>
          </p:nvSpPr>
          <p:spPr>
            <a:xfrm>
              <a:off x="3183791" y="1268413"/>
              <a:ext cx="3743400" cy="369300"/>
            </a:xfrm>
            <a:prstGeom prst="rect">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429A0"/>
                  </a:solidFill>
                  <a:latin typeface="Arial"/>
                  <a:ea typeface="Arial"/>
                  <a:cs typeface="Arial"/>
                  <a:sym typeface="Arial"/>
                </a:rPr>
                <a:t>Trí tuệ nhân tạo</a:t>
              </a:r>
              <a:endParaRPr b="1" sz="1800">
                <a:solidFill>
                  <a:srgbClr val="1429A0"/>
                </a:solidFill>
                <a:latin typeface="Arial"/>
                <a:ea typeface="Arial"/>
                <a:cs typeface="Arial"/>
                <a:sym typeface="Arial"/>
              </a:endParaRPr>
            </a:p>
          </p:txBody>
        </p:sp>
        <p:sp>
          <p:nvSpPr>
            <p:cNvPr id="259" name="Google Shape;259;p8"/>
            <p:cNvSpPr/>
            <p:nvPr/>
          </p:nvSpPr>
          <p:spPr>
            <a:xfrm>
              <a:off x="1441391" y="2376432"/>
              <a:ext cx="3484800" cy="246221"/>
            </a:xfrm>
            <a:prstGeom prst="rect">
              <a:avLst/>
            </a:prstGeom>
            <a:solidFill>
              <a:srgbClr val="FEE599"/>
            </a:solidFill>
            <a:ln>
              <a:noFill/>
            </a:ln>
          </p:spPr>
          <p:txBody>
            <a:bodyPr anchorCtr="0" anchor="t" bIns="0" lIns="0" spcFirstLastPara="1" rIns="0" wrap="square" tIns="0">
              <a:spAutoFit/>
            </a:bodyPr>
            <a:lstStyle/>
            <a:p>
              <a:pPr indent="-398463" lvl="0" marL="398463" marR="0" rtl="0" algn="ctr">
                <a:spcBef>
                  <a:spcPts val="0"/>
                </a:spcBef>
                <a:spcAft>
                  <a:spcPts val="0"/>
                </a:spcAft>
                <a:buNone/>
              </a:pPr>
              <a:r>
                <a:rPr lang="en-US" sz="1600">
                  <a:solidFill>
                    <a:srgbClr val="193EB0"/>
                  </a:solidFill>
                  <a:latin typeface="Arial"/>
                  <a:ea typeface="Arial"/>
                  <a:cs typeface="Arial"/>
                  <a:sym typeface="Arial"/>
                </a:rPr>
                <a:t>Trí tuệ nhân tạo hẹp (ANI)</a:t>
              </a:r>
              <a:endParaRPr/>
            </a:p>
          </p:txBody>
        </p:sp>
        <p:sp>
          <p:nvSpPr>
            <p:cNvPr id="260" name="Google Shape;260;p8"/>
            <p:cNvSpPr/>
            <p:nvPr/>
          </p:nvSpPr>
          <p:spPr>
            <a:xfrm>
              <a:off x="1441391" y="2714797"/>
              <a:ext cx="3484800"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Trí tuệ nhân tạo yếu</a:t>
              </a:r>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Thực hiện các chức năng cụ thể của con người</a:t>
              </a:r>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(Ví dụ: loa thông minh, xe tự lái)</a:t>
              </a:r>
              <a:endParaRPr/>
            </a:p>
          </p:txBody>
        </p:sp>
        <p:sp>
          <p:nvSpPr>
            <p:cNvPr id="261" name="Google Shape;261;p8"/>
            <p:cNvSpPr/>
            <p:nvPr/>
          </p:nvSpPr>
          <p:spPr>
            <a:xfrm>
              <a:off x="1441360" y="3441871"/>
              <a:ext cx="3484863" cy="936014"/>
            </a:xfrm>
            <a:prstGeom prst="rect">
              <a:avLst/>
            </a:prstGeom>
            <a:noFill/>
            <a:ln>
              <a:noFill/>
            </a:ln>
          </p:spPr>
          <p:txBody>
            <a:bodyPr anchorCtr="0" anchor="ctr" bIns="46800" lIns="36000" spcFirstLastPara="1" rIns="36000" wrap="square" tIns="46800">
              <a:noAutofit/>
            </a:bodyPr>
            <a:lstStyle/>
            <a:p>
              <a:pPr indent="-171450" lvl="0" marL="171450" marR="0" rtl="0" algn="l">
                <a:lnSpc>
                  <a:spcPct val="100000"/>
                </a:lnSpc>
                <a:spcBef>
                  <a:spcPts val="0"/>
                </a:spcBef>
                <a:spcAft>
                  <a:spcPts val="0"/>
                </a:spcAft>
                <a:buClr>
                  <a:srgbClr val="000000"/>
                </a:buClr>
                <a:buSzPts val="1300"/>
                <a:buFont typeface="Arial"/>
                <a:buChar char="•"/>
              </a:pPr>
              <a:r>
                <a:rPr b="0" i="0" lang="en-US" sz="1300" u="none" cap="none" strike="noStrike">
                  <a:solidFill>
                    <a:srgbClr val="000000"/>
                  </a:solidFill>
                  <a:latin typeface="Arial"/>
                  <a:ea typeface="Arial"/>
                  <a:cs typeface="Arial"/>
                  <a:sym typeface="Arial"/>
                </a:rPr>
                <a:t>Trí tuệ nhân tạo thực hiện được các chức năng cụ thể của con người</a:t>
              </a:r>
              <a:endParaRPr/>
            </a:p>
            <a:p>
              <a:pPr indent="-171450" lvl="0" marL="171450" marR="0" rtl="0" algn="l">
                <a:lnSpc>
                  <a:spcPct val="100000"/>
                </a:lnSpc>
                <a:spcBef>
                  <a:spcPts val="650"/>
                </a:spcBef>
                <a:spcAft>
                  <a:spcPts val="0"/>
                </a:spcAft>
                <a:buClr>
                  <a:srgbClr val="000000"/>
                </a:buClr>
                <a:buSzPts val="1300"/>
                <a:buFont typeface="Arial"/>
                <a:buChar char="•"/>
              </a:pPr>
              <a:r>
                <a:rPr b="0" i="0" lang="en-US" sz="1300" u="none" cap="none" strike="noStrike">
                  <a:solidFill>
                    <a:srgbClr val="000000"/>
                  </a:solidFill>
                  <a:latin typeface="Arial"/>
                  <a:ea typeface="Arial"/>
                  <a:cs typeface="Arial"/>
                  <a:sym typeface="Arial"/>
                </a:rPr>
                <a:t>Phần lớn các tiến bộ công nghệ gần đây đều đến từ lĩnh vực này</a:t>
              </a:r>
              <a:endParaRPr/>
            </a:p>
          </p:txBody>
        </p:sp>
        <p:cxnSp>
          <p:nvCxnSpPr>
            <p:cNvPr id="262" name="Google Shape;262;p8"/>
            <p:cNvCxnSpPr/>
            <p:nvPr/>
          </p:nvCxnSpPr>
          <p:spPr>
            <a:xfrm>
              <a:off x="1441376" y="3383125"/>
              <a:ext cx="3484832" cy="0"/>
            </a:xfrm>
            <a:prstGeom prst="straightConnector1">
              <a:avLst/>
            </a:prstGeom>
            <a:noFill/>
            <a:ln cap="flat" cmpd="sng" w="15875">
              <a:solidFill>
                <a:srgbClr val="AEABAB"/>
              </a:solidFill>
              <a:prstDash val="solid"/>
              <a:miter lim="800000"/>
              <a:headEnd len="sm" w="sm" type="none"/>
              <a:tailEnd len="sm" w="sm" type="none"/>
            </a:ln>
          </p:spPr>
        </p:cxnSp>
        <p:sp>
          <p:nvSpPr>
            <p:cNvPr id="263" name="Google Shape;263;p8"/>
            <p:cNvSpPr/>
            <p:nvPr/>
          </p:nvSpPr>
          <p:spPr>
            <a:xfrm>
              <a:off x="5184757" y="2376432"/>
              <a:ext cx="3484800" cy="246221"/>
            </a:xfrm>
            <a:prstGeom prst="rect">
              <a:avLst/>
            </a:prstGeom>
            <a:solidFill>
              <a:srgbClr val="BBD6EE"/>
            </a:solidFill>
            <a:ln>
              <a:noFill/>
            </a:ln>
          </p:spPr>
          <p:txBody>
            <a:bodyPr anchorCtr="0" anchor="t" bIns="0" lIns="0" spcFirstLastPara="1" rIns="0" wrap="square" tIns="0">
              <a:spAutoFit/>
            </a:bodyPr>
            <a:lstStyle/>
            <a:p>
              <a:pPr indent="-398463" lvl="0" marL="398463" marR="0" rtl="0" algn="ctr">
                <a:spcBef>
                  <a:spcPts val="0"/>
                </a:spcBef>
                <a:spcAft>
                  <a:spcPts val="0"/>
                </a:spcAft>
                <a:buNone/>
              </a:pPr>
              <a:r>
                <a:rPr lang="en-US" sz="1600">
                  <a:solidFill>
                    <a:srgbClr val="193EB0"/>
                  </a:solidFill>
                  <a:latin typeface="Arial"/>
                  <a:ea typeface="Arial"/>
                  <a:cs typeface="Arial"/>
                  <a:sym typeface="Arial"/>
                </a:rPr>
                <a:t>Trí tuệ nhân tạo rộng (AGI)</a:t>
              </a:r>
              <a:endParaRPr/>
            </a:p>
          </p:txBody>
        </p:sp>
        <p:sp>
          <p:nvSpPr>
            <p:cNvPr id="264" name="Google Shape;264;p8"/>
            <p:cNvSpPr/>
            <p:nvPr/>
          </p:nvSpPr>
          <p:spPr>
            <a:xfrm>
              <a:off x="5184757" y="2714797"/>
              <a:ext cx="3484800" cy="4001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Trí tuệ nhân tạo mạnh</a:t>
              </a:r>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Thực hiện mọi thao tác như con người</a:t>
              </a:r>
              <a:endParaRPr/>
            </a:p>
          </p:txBody>
        </p:sp>
        <p:sp>
          <p:nvSpPr>
            <p:cNvPr id="265" name="Google Shape;265;p8"/>
            <p:cNvSpPr/>
            <p:nvPr/>
          </p:nvSpPr>
          <p:spPr>
            <a:xfrm>
              <a:off x="5184726" y="3441870"/>
              <a:ext cx="3484863" cy="936014"/>
            </a:xfrm>
            <a:prstGeom prst="rect">
              <a:avLst/>
            </a:prstGeom>
            <a:noFill/>
            <a:ln>
              <a:noFill/>
            </a:ln>
          </p:spPr>
          <p:txBody>
            <a:bodyPr anchorCtr="0" anchor="ctr" bIns="46800" lIns="36000" spcFirstLastPara="1" rIns="36000" wrap="square" tIns="46800">
              <a:noAutofit/>
            </a:bodyPr>
            <a:lstStyle/>
            <a:p>
              <a:pPr indent="-171450" lvl="0" marL="171450" marR="0" rtl="0" algn="l">
                <a:lnSpc>
                  <a:spcPct val="100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Trí tuệ nhân tạo có thể thực hiện tất cả hoạt động của con người</a:t>
              </a:r>
              <a:endParaRPr/>
            </a:p>
            <a:p>
              <a:pPr indent="-171450" lvl="0" marL="171450" marR="0" rtl="0" algn="l">
                <a:lnSpc>
                  <a:spcPct val="100000"/>
                </a:lnSpc>
                <a:spcBef>
                  <a:spcPts val="650"/>
                </a:spcBef>
                <a:spcAft>
                  <a:spcPts val="0"/>
                </a:spcAft>
                <a:buClr>
                  <a:srgbClr val="000000"/>
                </a:buClr>
                <a:buSzPts val="1300"/>
                <a:buFont typeface="Arial"/>
                <a:buChar char="•"/>
              </a:pPr>
              <a:r>
                <a:rPr lang="en-US" sz="1300">
                  <a:solidFill>
                    <a:srgbClr val="000000"/>
                  </a:solidFill>
                  <a:latin typeface="Arial"/>
                  <a:ea typeface="Arial"/>
                  <a:cs typeface="Arial"/>
                  <a:sym typeface="Arial"/>
                </a:rPr>
                <a:t>Tiến bộ công nghệ về AGI chậm hơn nhiều so với ANI</a:t>
              </a:r>
              <a:endParaRPr/>
            </a:p>
          </p:txBody>
        </p:sp>
        <p:cxnSp>
          <p:nvCxnSpPr>
            <p:cNvPr id="266" name="Google Shape;266;p8"/>
            <p:cNvCxnSpPr/>
            <p:nvPr/>
          </p:nvCxnSpPr>
          <p:spPr>
            <a:xfrm>
              <a:off x="5184742" y="3383125"/>
              <a:ext cx="3484832" cy="0"/>
            </a:xfrm>
            <a:prstGeom prst="straightConnector1">
              <a:avLst/>
            </a:prstGeom>
            <a:noFill/>
            <a:ln cap="flat" cmpd="sng" w="15875">
              <a:solidFill>
                <a:srgbClr val="AEABAB"/>
              </a:solidFill>
              <a:prstDash val="solid"/>
              <a:miter lim="800000"/>
              <a:headEnd len="sm" w="sm" type="none"/>
              <a:tailEnd len="sm" w="sm" type="none"/>
            </a:ln>
          </p:spPr>
        </p:cxnSp>
        <p:sp>
          <p:nvSpPr>
            <p:cNvPr id="267" name="Google Shape;267;p8"/>
            <p:cNvSpPr txBox="1"/>
            <p:nvPr/>
          </p:nvSpPr>
          <p:spPr>
            <a:xfrm>
              <a:off x="1149608" y="4553884"/>
              <a:ext cx="40683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Trọng tâm của bài học này và toàn bộ khóa học</a:t>
              </a:r>
              <a:endParaRPr b="1" sz="1400">
                <a:solidFill>
                  <a:srgbClr val="193EB0"/>
                </a:solidFill>
                <a:latin typeface="Arial"/>
                <a:ea typeface="Arial"/>
                <a:cs typeface="Arial"/>
                <a:sym typeface="Arial"/>
              </a:endParaRPr>
            </a:p>
          </p:txBody>
        </p:sp>
      </p:grpSp>
      <p:sp>
        <p:nvSpPr>
          <p:cNvPr id="268" name="Google Shape;268;p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loại Trí tuệ nhân tạo</a:t>
            </a:r>
            <a:endParaRPr b="1" sz="2400">
              <a:solidFill>
                <a:srgbClr val="0C0C0C"/>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72"/>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Kỹ thuật trong trí tuệ nhân tạo</a:t>
            </a:r>
            <a:endParaRPr b="1" sz="3200">
              <a:solidFill>
                <a:srgbClr val="000000"/>
              </a:solidFill>
              <a:latin typeface="Arial"/>
              <a:ea typeface="Arial"/>
              <a:cs typeface="Arial"/>
              <a:sym typeface="Arial"/>
            </a:endParaRPr>
          </a:p>
        </p:txBody>
      </p:sp>
      <p:sp>
        <p:nvSpPr>
          <p:cNvPr id="1903" name="Google Shape;1903;p7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1904" name="Google Shape;1904;p72"/>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lnSpc>
                <a:spcPct val="100000"/>
              </a:lnSpc>
              <a:spcBef>
                <a:spcPts val="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3.1. Trí tuệ nhân tạo biên</a:t>
            </a:r>
            <a:endParaRPr b="0" i="0" sz="1800" u="none" cap="none" strike="noStrike">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3.2. Hình ảnh và chẩn đoán y khoa</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3.3. Xe tự vận hành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3.4. Học tăng cường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3.5. AI hội thoại</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3.6. GAN, XAI, Dữ liệu đào tạo tổng hợp </a:t>
            </a:r>
            <a:endParaRPr/>
          </a:p>
          <a:p>
            <a:pPr indent="-39052" lvl="0" marL="176213" marR="0" rtl="0" algn="l">
              <a:spcBef>
                <a:spcPts val="1000"/>
              </a:spcBef>
              <a:spcAft>
                <a:spcPts val="0"/>
              </a:spcAft>
              <a:buClr>
                <a:schemeClr val="lt1"/>
              </a:buClr>
              <a:buSzPts val="2160"/>
              <a:buFont typeface="Calibri"/>
              <a:buNone/>
            </a:pPr>
            <a:r>
              <a:t/>
            </a:r>
            <a:endParaRPr sz="1800">
              <a:solidFill>
                <a:srgbClr val="A6A6A6"/>
              </a:solidFill>
              <a:latin typeface="Arial"/>
              <a:ea typeface="Arial"/>
              <a:cs typeface="Arial"/>
              <a:sym typeface="Arial"/>
            </a:endParaRPr>
          </a:p>
          <a:p>
            <a:pPr indent="-39052" lvl="0" marL="176213" marR="0" rtl="0" algn="l">
              <a:spcBef>
                <a:spcPts val="1000"/>
              </a:spcBef>
              <a:spcAft>
                <a:spcPts val="0"/>
              </a:spcAft>
              <a:buClr>
                <a:schemeClr val="lt1"/>
              </a:buClr>
              <a:buSzPts val="2160"/>
              <a:buFont typeface="Calibri"/>
              <a:buNone/>
            </a:pPr>
            <a:r>
              <a:t/>
            </a:r>
            <a:endParaRPr b="0" i="0" sz="1800" u="none" cap="none" strike="noStrike">
              <a:solidFill>
                <a:srgbClr val="3F3F3F"/>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grpSp>
        <p:nvGrpSpPr>
          <p:cNvPr id="1910" name="Google Shape;1910;p73"/>
          <p:cNvGrpSpPr/>
          <p:nvPr/>
        </p:nvGrpSpPr>
        <p:grpSpPr>
          <a:xfrm>
            <a:off x="450000" y="450000"/>
            <a:ext cx="9018000" cy="276999"/>
            <a:chOff x="450000" y="450000"/>
            <a:chExt cx="9018000" cy="276999"/>
          </a:xfrm>
        </p:grpSpPr>
        <p:sp>
          <p:nvSpPr>
            <p:cNvPr id="1911" name="Google Shape;1911;p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Trí tuệ nhân tạo biên</a:t>
              </a:r>
              <a:endParaRPr b="1" sz="1800">
                <a:solidFill>
                  <a:schemeClr val="lt1"/>
                </a:solidFill>
                <a:latin typeface="Arial"/>
                <a:ea typeface="Arial"/>
                <a:cs typeface="Arial"/>
                <a:sym typeface="Arial"/>
              </a:endParaRPr>
            </a:p>
          </p:txBody>
        </p:sp>
        <p:sp>
          <p:nvSpPr>
            <p:cNvPr id="1912" name="Google Shape;1912;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1913" name="Google Shape;1913;p73"/>
          <p:cNvGrpSpPr/>
          <p:nvPr/>
        </p:nvGrpSpPr>
        <p:grpSpPr>
          <a:xfrm>
            <a:off x="3099892" y="3326018"/>
            <a:ext cx="3705198" cy="2902392"/>
            <a:chOff x="4776904" y="2406617"/>
            <a:chExt cx="4062940" cy="3182623"/>
          </a:xfrm>
        </p:grpSpPr>
        <p:pic>
          <p:nvPicPr>
            <p:cNvPr id="1914" name="Google Shape;1914;p73"/>
            <p:cNvPicPr preferRelativeResize="0"/>
            <p:nvPr/>
          </p:nvPicPr>
          <p:blipFill rotWithShape="1">
            <a:blip r:embed="rId3">
              <a:alphaModFix/>
            </a:blip>
            <a:srcRect b="0" l="0" r="0" t="0"/>
            <a:stretch/>
          </p:blipFill>
          <p:spPr>
            <a:xfrm>
              <a:off x="4776904" y="3024689"/>
              <a:ext cx="4062940" cy="2564551"/>
            </a:xfrm>
            <a:prstGeom prst="rect">
              <a:avLst/>
            </a:prstGeom>
            <a:noFill/>
            <a:ln>
              <a:noFill/>
            </a:ln>
          </p:spPr>
        </p:pic>
        <p:sp>
          <p:nvSpPr>
            <p:cNvPr id="1915" name="Google Shape;1915;p73"/>
            <p:cNvSpPr/>
            <p:nvPr/>
          </p:nvSpPr>
          <p:spPr>
            <a:xfrm>
              <a:off x="6034394" y="3129118"/>
              <a:ext cx="1562402" cy="16874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000">
                  <a:solidFill>
                    <a:srgbClr val="3A3838"/>
                  </a:solidFill>
                  <a:latin typeface="Arial"/>
                  <a:ea typeface="Arial"/>
                  <a:cs typeface="Arial"/>
                  <a:sym typeface="Arial"/>
                </a:rPr>
                <a:t>ĐIỆN TOÁN ĐÁM MÂY</a:t>
              </a:r>
              <a:endParaRPr sz="1000">
                <a:solidFill>
                  <a:srgbClr val="3A3838"/>
                </a:solidFill>
                <a:latin typeface="Arial"/>
                <a:ea typeface="Arial"/>
                <a:cs typeface="Arial"/>
                <a:sym typeface="Arial"/>
              </a:endParaRPr>
            </a:p>
          </p:txBody>
        </p:sp>
        <p:sp>
          <p:nvSpPr>
            <p:cNvPr id="1916" name="Google Shape;1916;p73"/>
            <p:cNvSpPr/>
            <p:nvPr/>
          </p:nvSpPr>
          <p:spPr>
            <a:xfrm>
              <a:off x="5970548" y="4368284"/>
              <a:ext cx="1673285" cy="1856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3A3838"/>
                  </a:solidFill>
                  <a:latin typeface="Arial"/>
                  <a:ea typeface="Arial"/>
                  <a:cs typeface="Arial"/>
                  <a:sym typeface="Arial"/>
                </a:rPr>
                <a:t>ĐIỆN TOÁN SƯƠNG MÙ</a:t>
              </a:r>
              <a:endParaRPr sz="1100">
                <a:solidFill>
                  <a:srgbClr val="3A3838"/>
                </a:solidFill>
                <a:latin typeface="Arial"/>
                <a:ea typeface="Arial"/>
                <a:cs typeface="Arial"/>
                <a:sym typeface="Arial"/>
              </a:endParaRPr>
            </a:p>
          </p:txBody>
        </p:sp>
        <p:sp>
          <p:nvSpPr>
            <p:cNvPr id="1917" name="Google Shape;1917;p73"/>
            <p:cNvSpPr/>
            <p:nvPr/>
          </p:nvSpPr>
          <p:spPr>
            <a:xfrm>
              <a:off x="6081432" y="5374830"/>
              <a:ext cx="1453885" cy="1856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3A3838"/>
                  </a:solidFill>
                  <a:latin typeface="Arial"/>
                  <a:ea typeface="Arial"/>
                  <a:cs typeface="Arial"/>
                  <a:sym typeface="Arial"/>
                </a:rPr>
                <a:t>ĐIỆN TOÁN BIÊN</a:t>
              </a:r>
              <a:endParaRPr/>
            </a:p>
          </p:txBody>
        </p:sp>
        <p:pic>
          <p:nvPicPr>
            <p:cNvPr id="1918" name="Google Shape;1918;p73"/>
            <p:cNvPicPr preferRelativeResize="0"/>
            <p:nvPr/>
          </p:nvPicPr>
          <p:blipFill rotWithShape="1">
            <a:blip r:embed="rId4">
              <a:alphaModFix/>
            </a:blip>
            <a:srcRect b="0" l="0" r="0" t="0"/>
            <a:stretch/>
          </p:blipFill>
          <p:spPr>
            <a:xfrm>
              <a:off x="6511498" y="2406617"/>
              <a:ext cx="593755" cy="643842"/>
            </a:xfrm>
            <a:prstGeom prst="rect">
              <a:avLst/>
            </a:prstGeom>
            <a:noFill/>
            <a:ln>
              <a:noFill/>
            </a:ln>
          </p:spPr>
        </p:pic>
        <p:grpSp>
          <p:nvGrpSpPr>
            <p:cNvPr id="1919" name="Google Shape;1919;p73"/>
            <p:cNvGrpSpPr/>
            <p:nvPr/>
          </p:nvGrpSpPr>
          <p:grpSpPr>
            <a:xfrm>
              <a:off x="6070375" y="3709033"/>
              <a:ext cx="1476000" cy="551553"/>
              <a:chOff x="6007309" y="3941186"/>
              <a:chExt cx="1561280" cy="583421"/>
            </a:xfrm>
          </p:grpSpPr>
          <p:pic>
            <p:nvPicPr>
              <p:cNvPr id="1920" name="Google Shape;1920;p73"/>
              <p:cNvPicPr preferRelativeResize="0"/>
              <p:nvPr/>
            </p:nvPicPr>
            <p:blipFill rotWithShape="1">
              <a:blip r:embed="rId5">
                <a:alphaModFix/>
              </a:blip>
              <a:srcRect b="0" l="0" r="0" t="0"/>
              <a:stretch/>
            </p:blipFill>
            <p:spPr>
              <a:xfrm>
                <a:off x="6007309" y="3941186"/>
                <a:ext cx="360000" cy="583421"/>
              </a:xfrm>
              <a:prstGeom prst="rect">
                <a:avLst/>
              </a:prstGeom>
              <a:noFill/>
              <a:ln>
                <a:noFill/>
              </a:ln>
            </p:spPr>
          </p:pic>
          <p:pic>
            <p:nvPicPr>
              <p:cNvPr id="1921" name="Google Shape;1921;p73"/>
              <p:cNvPicPr preferRelativeResize="0"/>
              <p:nvPr/>
            </p:nvPicPr>
            <p:blipFill rotWithShape="1">
              <a:blip r:embed="rId5">
                <a:alphaModFix/>
              </a:blip>
              <a:srcRect b="0" l="0" r="0" t="0"/>
              <a:stretch/>
            </p:blipFill>
            <p:spPr>
              <a:xfrm>
                <a:off x="6607949" y="3941186"/>
                <a:ext cx="360000" cy="583421"/>
              </a:xfrm>
              <a:prstGeom prst="rect">
                <a:avLst/>
              </a:prstGeom>
              <a:noFill/>
              <a:ln>
                <a:noFill/>
              </a:ln>
            </p:spPr>
          </p:pic>
          <p:pic>
            <p:nvPicPr>
              <p:cNvPr id="1922" name="Google Shape;1922;p73"/>
              <p:cNvPicPr preferRelativeResize="0"/>
              <p:nvPr/>
            </p:nvPicPr>
            <p:blipFill rotWithShape="1">
              <a:blip r:embed="rId5">
                <a:alphaModFix/>
              </a:blip>
              <a:srcRect b="0" l="0" r="0" t="0"/>
              <a:stretch/>
            </p:blipFill>
            <p:spPr>
              <a:xfrm>
                <a:off x="7208589" y="3941186"/>
                <a:ext cx="360000" cy="583421"/>
              </a:xfrm>
              <a:prstGeom prst="rect">
                <a:avLst/>
              </a:prstGeom>
              <a:noFill/>
              <a:ln>
                <a:noFill/>
              </a:ln>
            </p:spPr>
          </p:pic>
        </p:grpSp>
        <p:pic>
          <p:nvPicPr>
            <p:cNvPr id="1923" name="Google Shape;1923;p73"/>
            <p:cNvPicPr preferRelativeResize="0"/>
            <p:nvPr/>
          </p:nvPicPr>
          <p:blipFill rotWithShape="1">
            <a:blip r:embed="rId6">
              <a:alphaModFix/>
            </a:blip>
            <a:srcRect b="0" l="0" r="0" t="0"/>
            <a:stretch/>
          </p:blipFill>
          <p:spPr>
            <a:xfrm>
              <a:off x="6226254" y="4693780"/>
              <a:ext cx="214445" cy="612605"/>
            </a:xfrm>
            <a:prstGeom prst="rect">
              <a:avLst/>
            </a:prstGeom>
            <a:noFill/>
            <a:ln>
              <a:noFill/>
            </a:ln>
          </p:spPr>
        </p:pic>
        <p:pic>
          <p:nvPicPr>
            <p:cNvPr id="1924" name="Google Shape;1924;p73"/>
            <p:cNvPicPr preferRelativeResize="0"/>
            <p:nvPr/>
          </p:nvPicPr>
          <p:blipFill rotWithShape="1">
            <a:blip r:embed="rId7">
              <a:alphaModFix/>
            </a:blip>
            <a:srcRect b="0" l="0" r="0" t="0"/>
            <a:stretch/>
          </p:blipFill>
          <p:spPr>
            <a:xfrm>
              <a:off x="5536085" y="4812063"/>
              <a:ext cx="451075" cy="376038"/>
            </a:xfrm>
            <a:prstGeom prst="rect">
              <a:avLst/>
            </a:prstGeom>
            <a:noFill/>
            <a:ln>
              <a:noFill/>
            </a:ln>
          </p:spPr>
        </p:pic>
        <p:pic>
          <p:nvPicPr>
            <p:cNvPr id="1925" name="Google Shape;1925;p73"/>
            <p:cNvPicPr preferRelativeResize="0"/>
            <p:nvPr/>
          </p:nvPicPr>
          <p:blipFill rotWithShape="1">
            <a:blip r:embed="rId8">
              <a:alphaModFix/>
            </a:blip>
            <a:srcRect b="0" l="0" r="0" t="0"/>
            <a:stretch/>
          </p:blipFill>
          <p:spPr>
            <a:xfrm>
              <a:off x="5052672" y="4768942"/>
              <a:ext cx="383950" cy="462280"/>
            </a:xfrm>
            <a:prstGeom prst="rect">
              <a:avLst/>
            </a:prstGeom>
            <a:noFill/>
            <a:ln>
              <a:noFill/>
            </a:ln>
          </p:spPr>
        </p:pic>
        <p:pic>
          <p:nvPicPr>
            <p:cNvPr id="1926" name="Google Shape;1926;p73"/>
            <p:cNvPicPr preferRelativeResize="0"/>
            <p:nvPr/>
          </p:nvPicPr>
          <p:blipFill rotWithShape="1">
            <a:blip r:embed="rId9">
              <a:alphaModFix/>
            </a:blip>
            <a:srcRect b="0" l="0" r="0" t="0"/>
            <a:stretch/>
          </p:blipFill>
          <p:spPr>
            <a:xfrm>
              <a:off x="8259808" y="4716141"/>
              <a:ext cx="296864" cy="567883"/>
            </a:xfrm>
            <a:prstGeom prst="rect">
              <a:avLst/>
            </a:prstGeom>
            <a:noFill/>
            <a:ln>
              <a:noFill/>
            </a:ln>
          </p:spPr>
        </p:pic>
        <p:pic>
          <p:nvPicPr>
            <p:cNvPr id="1927" name="Google Shape;1927;p73"/>
            <p:cNvPicPr preferRelativeResize="0"/>
            <p:nvPr/>
          </p:nvPicPr>
          <p:blipFill rotWithShape="1">
            <a:blip r:embed="rId10">
              <a:alphaModFix/>
            </a:blip>
            <a:srcRect b="0" l="0" r="0" t="0"/>
            <a:stretch/>
          </p:blipFill>
          <p:spPr>
            <a:xfrm>
              <a:off x="6565218" y="4701045"/>
              <a:ext cx="344784" cy="598075"/>
            </a:xfrm>
            <a:prstGeom prst="rect">
              <a:avLst/>
            </a:prstGeom>
            <a:noFill/>
            <a:ln>
              <a:noFill/>
            </a:ln>
          </p:spPr>
        </p:pic>
        <p:pic>
          <p:nvPicPr>
            <p:cNvPr id="1928" name="Google Shape;1928;p73"/>
            <p:cNvPicPr preferRelativeResize="0"/>
            <p:nvPr/>
          </p:nvPicPr>
          <p:blipFill rotWithShape="1">
            <a:blip r:embed="rId11">
              <a:alphaModFix/>
            </a:blip>
            <a:srcRect b="0" l="0" r="0" t="0"/>
            <a:stretch/>
          </p:blipFill>
          <p:spPr>
            <a:xfrm>
              <a:off x="6981808" y="4661603"/>
              <a:ext cx="1199965" cy="676958"/>
            </a:xfrm>
            <a:prstGeom prst="rect">
              <a:avLst/>
            </a:prstGeom>
            <a:noFill/>
            <a:ln>
              <a:noFill/>
            </a:ln>
          </p:spPr>
        </p:pic>
        <p:sp>
          <p:nvSpPr>
            <p:cNvPr id="1929" name="Google Shape;1929;p73"/>
            <p:cNvSpPr/>
            <p:nvPr/>
          </p:nvSpPr>
          <p:spPr>
            <a:xfrm>
              <a:off x="6637465" y="4720420"/>
              <a:ext cx="200291" cy="6978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Google Shape;1930;p73"/>
          <p:cNvSpPr/>
          <p:nvPr/>
        </p:nvSpPr>
        <p:spPr>
          <a:xfrm>
            <a:off x="8558334" y="6140798"/>
            <a:ext cx="893542" cy="220567"/>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lang="en-US" sz="1000">
                <a:solidFill>
                  <a:schemeClr val="lt1"/>
                </a:solidFill>
                <a:latin typeface="Arial"/>
                <a:ea typeface="Arial"/>
                <a:cs typeface="Arial"/>
                <a:sym typeface="Arial"/>
              </a:rPr>
              <a:t>CB Insights</a:t>
            </a:r>
            <a:endParaRPr/>
          </a:p>
        </p:txBody>
      </p:sp>
      <p:sp>
        <p:nvSpPr>
          <p:cNvPr id="1931" name="Google Shape;1931;p73"/>
          <p:cNvSpPr/>
          <p:nvPr/>
        </p:nvSpPr>
        <p:spPr>
          <a:xfrm>
            <a:off x="558924" y="1879047"/>
            <a:ext cx="9180558" cy="1205458"/>
          </a:xfrm>
          <a:prstGeom prst="rect">
            <a:avLst/>
          </a:prstGeom>
          <a:noFill/>
          <a:ln>
            <a:noFill/>
          </a:ln>
        </p:spPr>
        <p:txBody>
          <a:bodyPr anchorCtr="0" anchor="t" bIns="0" lIns="0" spcFirstLastPara="1" rIns="0" wrap="square" tIns="0">
            <a:spAutoFit/>
          </a:bodyPr>
          <a:lstStyle/>
          <a:p>
            <a:pPr indent="-115887" lvl="0" marL="573087"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Việc chạy các thuật toán trí tuệ nhân tạo trên các thiết bị biên, như điện thoại thông minh hoặc ô tô, hoặc thậm chí là thiết bị đeo, thay vì giao tiếp với đám mây trung tâm hoặc máy chủ đem đến cho thiết bị khả năng xử lý thông tin cục bộ và phản ứng nhanh hơn với các tình huống.</a:t>
            </a:r>
            <a:endParaRPr/>
          </a:p>
          <a:p>
            <a:pPr indent="-115887" lvl="0" marL="573087"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Ví dụ: một chiếc xe tự hành phải phản hồi trong thời gian thực với những gì đang xảy ra trên đường và hoạt động ở những khu vực không có kết nối internet. Các quyết định nhạy cảm với thời gian và độ trễ có thể gây tử vong.</a:t>
            </a:r>
            <a:endParaRPr/>
          </a:p>
        </p:txBody>
      </p:sp>
      <p:sp>
        <p:nvSpPr>
          <p:cNvPr id="1932" name="Google Shape;1932;p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nghĩa và Khái niệm</a:t>
            </a:r>
            <a:endParaRPr b="1" sz="2400">
              <a:solidFill>
                <a:srgbClr val="0C0C0C"/>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grpSp>
        <p:nvGrpSpPr>
          <p:cNvPr id="1938" name="Google Shape;1938;p74"/>
          <p:cNvGrpSpPr/>
          <p:nvPr/>
        </p:nvGrpSpPr>
        <p:grpSpPr>
          <a:xfrm>
            <a:off x="450000" y="450000"/>
            <a:ext cx="9018000" cy="276999"/>
            <a:chOff x="450000" y="450000"/>
            <a:chExt cx="9018000" cy="276999"/>
          </a:xfrm>
        </p:grpSpPr>
        <p:sp>
          <p:nvSpPr>
            <p:cNvPr id="1939" name="Google Shape;1939;p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Trí tuệ nhân tạo biên</a:t>
              </a:r>
              <a:endParaRPr b="1" sz="1800">
                <a:solidFill>
                  <a:schemeClr val="lt1"/>
                </a:solidFill>
                <a:latin typeface="Arial"/>
                <a:ea typeface="Arial"/>
                <a:cs typeface="Arial"/>
                <a:sym typeface="Arial"/>
              </a:endParaRPr>
            </a:p>
          </p:txBody>
        </p:sp>
        <p:sp>
          <p:nvSpPr>
            <p:cNvPr id="1940" name="Google Shape;1940;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941" name="Google Shape;1941;p74"/>
          <p:cNvSpPr/>
          <p:nvPr/>
        </p:nvSpPr>
        <p:spPr>
          <a:xfrm>
            <a:off x="8558334" y="6140798"/>
            <a:ext cx="893542" cy="220567"/>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lang="en-US" sz="1000">
                <a:solidFill>
                  <a:schemeClr val="lt1"/>
                </a:solidFill>
                <a:latin typeface="Arial"/>
                <a:ea typeface="Arial"/>
                <a:cs typeface="Arial"/>
                <a:sym typeface="Arial"/>
              </a:rPr>
              <a:t>CB Insights</a:t>
            </a:r>
            <a:endParaRPr/>
          </a:p>
        </p:txBody>
      </p:sp>
      <p:grpSp>
        <p:nvGrpSpPr>
          <p:cNvPr id="1942" name="Google Shape;1942;p74"/>
          <p:cNvGrpSpPr/>
          <p:nvPr/>
        </p:nvGrpSpPr>
        <p:grpSpPr>
          <a:xfrm>
            <a:off x="471948" y="1831077"/>
            <a:ext cx="8979927" cy="4163545"/>
            <a:chOff x="547519" y="1799933"/>
            <a:chExt cx="8979927" cy="4163545"/>
          </a:xfrm>
        </p:grpSpPr>
        <p:sp>
          <p:nvSpPr>
            <p:cNvPr id="1943" name="Google Shape;1943;p74"/>
            <p:cNvSpPr/>
            <p:nvPr/>
          </p:nvSpPr>
          <p:spPr>
            <a:xfrm>
              <a:off x="547519" y="1799933"/>
              <a:ext cx="8979927" cy="416354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44" name="Google Shape;1944;p74"/>
            <p:cNvGrpSpPr/>
            <p:nvPr/>
          </p:nvGrpSpPr>
          <p:grpSpPr>
            <a:xfrm>
              <a:off x="862808" y="2010074"/>
              <a:ext cx="7811653" cy="3764839"/>
              <a:chOff x="641026" y="2006688"/>
              <a:chExt cx="7811653" cy="3764839"/>
            </a:xfrm>
          </p:grpSpPr>
          <p:sp>
            <p:nvSpPr>
              <p:cNvPr id="1945" name="Google Shape;1945;p74"/>
              <p:cNvSpPr/>
              <p:nvPr/>
            </p:nvSpPr>
            <p:spPr>
              <a:xfrm>
                <a:off x="641026" y="3105814"/>
                <a:ext cx="768944" cy="129266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Trí tuệ nhân tạo biên </a:t>
                </a:r>
                <a:endParaRPr/>
              </a:p>
              <a:p>
                <a:pPr indent="0" lvl="0" marL="0" marR="0" rtl="0" algn="ctr">
                  <a:spcBef>
                    <a:spcPts val="0"/>
                  </a:spcBef>
                  <a:spcAft>
                    <a:spcPts val="0"/>
                  </a:spcAft>
                  <a:buNone/>
                </a:pPr>
                <a:r>
                  <a:rPr lang="en-US" sz="1400">
                    <a:solidFill>
                      <a:srgbClr val="7F7F7F"/>
                    </a:solidFill>
                    <a:latin typeface="Arial"/>
                    <a:ea typeface="Arial"/>
                    <a:cs typeface="Arial"/>
                    <a:sym typeface="Arial"/>
                  </a:rPr>
                  <a:t>trường hợp sử dụng</a:t>
                </a:r>
                <a:endParaRPr/>
              </a:p>
            </p:txBody>
          </p:sp>
          <p:sp>
            <p:nvSpPr>
              <p:cNvPr id="1946" name="Google Shape;1946;p74"/>
              <p:cNvSpPr/>
              <p:nvPr/>
            </p:nvSpPr>
            <p:spPr>
              <a:xfrm>
                <a:off x="6827373" y="3151564"/>
                <a:ext cx="1620000" cy="147732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Thị giác dành cho thiết bị giám sát trẻ em, máy bay không người lái, robot và các thiết bị khác có thể phản ứng với các tình huống mà không cần kết nối internet</a:t>
                </a:r>
                <a:endParaRPr/>
              </a:p>
            </p:txBody>
          </p:sp>
          <p:cxnSp>
            <p:nvCxnSpPr>
              <p:cNvPr id="1947" name="Google Shape;1947;p74"/>
              <p:cNvCxnSpPr/>
              <p:nvPr/>
            </p:nvCxnSpPr>
            <p:spPr>
              <a:xfrm>
                <a:off x="6827373" y="3065920"/>
                <a:ext cx="1620000" cy="0"/>
              </a:xfrm>
              <a:prstGeom prst="straightConnector1">
                <a:avLst/>
              </a:prstGeom>
              <a:noFill/>
              <a:ln cap="flat" cmpd="sng" w="12700">
                <a:solidFill>
                  <a:srgbClr val="AEABAB"/>
                </a:solidFill>
                <a:prstDash val="solid"/>
                <a:miter lim="800000"/>
                <a:headEnd len="sm" w="sm" type="none"/>
                <a:tailEnd len="sm" w="sm" type="none"/>
              </a:ln>
            </p:spPr>
          </p:cxnSp>
          <p:sp>
            <p:nvSpPr>
              <p:cNvPr id="1948" name="Google Shape;1948;p74"/>
              <p:cNvSpPr/>
              <p:nvPr/>
            </p:nvSpPr>
            <p:spPr>
              <a:xfrm>
                <a:off x="5106181" y="3151564"/>
                <a:ext cx="1620000"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Quyết định lái xe tức thì</a:t>
                </a:r>
                <a:endParaRPr sz="1300">
                  <a:solidFill>
                    <a:srgbClr val="3F3F3F"/>
                  </a:solidFill>
                  <a:latin typeface="Arial"/>
                  <a:ea typeface="Arial"/>
                  <a:cs typeface="Arial"/>
                  <a:sym typeface="Arial"/>
                </a:endParaRPr>
              </a:p>
            </p:txBody>
          </p:sp>
          <p:cxnSp>
            <p:nvCxnSpPr>
              <p:cNvPr id="1949" name="Google Shape;1949;p74"/>
              <p:cNvCxnSpPr/>
              <p:nvPr/>
            </p:nvCxnSpPr>
            <p:spPr>
              <a:xfrm>
                <a:off x="5106181" y="3065920"/>
                <a:ext cx="1620000" cy="0"/>
              </a:xfrm>
              <a:prstGeom prst="straightConnector1">
                <a:avLst/>
              </a:prstGeom>
              <a:noFill/>
              <a:ln cap="flat" cmpd="sng" w="12700">
                <a:solidFill>
                  <a:srgbClr val="AEABAB"/>
                </a:solidFill>
                <a:prstDash val="solid"/>
                <a:miter lim="800000"/>
                <a:headEnd len="sm" w="sm" type="none"/>
                <a:tailEnd len="sm" w="sm" type="none"/>
              </a:ln>
            </p:spPr>
          </p:cxnSp>
          <p:sp>
            <p:nvSpPr>
              <p:cNvPr id="1950" name="Google Shape;1950;p74"/>
              <p:cNvSpPr/>
              <p:nvPr/>
            </p:nvSpPr>
            <p:spPr>
              <a:xfrm>
                <a:off x="3384990" y="3151564"/>
                <a:ext cx="1620000" cy="100027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Nhận dạng khuôn mặt </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trên thiết bị và nhận dạng đối tượng, dữ liệu người dùng không tách khỏi thiết bị</a:t>
                </a:r>
                <a:endParaRPr/>
              </a:p>
            </p:txBody>
          </p:sp>
          <p:cxnSp>
            <p:nvCxnSpPr>
              <p:cNvPr id="1951" name="Google Shape;1951;p74"/>
              <p:cNvCxnSpPr/>
              <p:nvPr/>
            </p:nvCxnSpPr>
            <p:spPr>
              <a:xfrm>
                <a:off x="3384990" y="3065920"/>
                <a:ext cx="1620000" cy="0"/>
              </a:xfrm>
              <a:prstGeom prst="straightConnector1">
                <a:avLst/>
              </a:prstGeom>
              <a:noFill/>
              <a:ln cap="flat" cmpd="sng" w="12700">
                <a:solidFill>
                  <a:srgbClr val="AEABAB"/>
                </a:solidFill>
                <a:prstDash val="solid"/>
                <a:miter lim="800000"/>
                <a:headEnd len="sm" w="sm" type="none"/>
                <a:tailEnd len="sm" w="sm" type="none"/>
              </a:ln>
            </p:spPr>
          </p:cxnSp>
          <p:sp>
            <p:nvSpPr>
              <p:cNvPr id="1952" name="Google Shape;1952;p74"/>
              <p:cNvSpPr/>
              <p:nvPr/>
            </p:nvSpPr>
            <p:spPr>
              <a:xfrm>
                <a:off x="1663799" y="3151564"/>
                <a:ext cx="1620000" cy="8002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Camera thông minh trong nhà có thể phát hiện ra người đã đi vào một khu vực</a:t>
                </a:r>
                <a:endParaRPr/>
              </a:p>
            </p:txBody>
          </p:sp>
          <p:cxnSp>
            <p:nvCxnSpPr>
              <p:cNvPr id="1953" name="Google Shape;1953;p74"/>
              <p:cNvCxnSpPr/>
              <p:nvPr/>
            </p:nvCxnSpPr>
            <p:spPr>
              <a:xfrm>
                <a:off x="1663799" y="3065920"/>
                <a:ext cx="1620000" cy="0"/>
              </a:xfrm>
              <a:prstGeom prst="straightConnector1">
                <a:avLst/>
              </a:prstGeom>
              <a:noFill/>
              <a:ln cap="flat" cmpd="sng" w="12700">
                <a:solidFill>
                  <a:srgbClr val="AEABAB"/>
                </a:solidFill>
                <a:prstDash val="solid"/>
                <a:miter lim="800000"/>
                <a:headEnd len="sm" w="sm" type="none"/>
                <a:tailEnd len="sm" w="sm" type="none"/>
              </a:ln>
            </p:spPr>
          </p:cxnSp>
          <p:grpSp>
            <p:nvGrpSpPr>
              <p:cNvPr id="1954" name="Google Shape;1954;p74"/>
              <p:cNvGrpSpPr/>
              <p:nvPr/>
            </p:nvGrpSpPr>
            <p:grpSpPr>
              <a:xfrm>
                <a:off x="1753799" y="4691527"/>
                <a:ext cx="6698880" cy="1080000"/>
                <a:chOff x="1753799" y="4045220"/>
                <a:chExt cx="6698880" cy="1080000"/>
              </a:xfrm>
            </p:grpSpPr>
            <p:sp>
              <p:nvSpPr>
                <p:cNvPr id="1955" name="Google Shape;1955;p74"/>
                <p:cNvSpPr/>
                <p:nvPr/>
              </p:nvSpPr>
              <p:spPr>
                <a:xfrm>
                  <a:off x="6917372" y="4045220"/>
                  <a:ext cx="1535307" cy="1080000"/>
                </a:xfrm>
                <a:prstGeom prst="roundRect">
                  <a:avLst>
                    <a:gd fmla="val 7881" name="adj"/>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grpSp>
              <p:nvGrpSpPr>
                <p:cNvPr id="1956" name="Google Shape;1956;p74"/>
                <p:cNvGrpSpPr/>
                <p:nvPr/>
              </p:nvGrpSpPr>
              <p:grpSpPr>
                <a:xfrm>
                  <a:off x="7067906" y="4420366"/>
                  <a:ext cx="1242399" cy="362091"/>
                  <a:chOff x="7440933" y="4933280"/>
                  <a:chExt cx="1242399" cy="362091"/>
                </a:xfrm>
              </p:grpSpPr>
              <p:sp>
                <p:nvSpPr>
                  <p:cNvPr id="1957" name="Google Shape;1957;p74"/>
                  <p:cNvSpPr txBox="1"/>
                  <p:nvPr/>
                </p:nvSpPr>
                <p:spPr>
                  <a:xfrm>
                    <a:off x="8027253" y="4983520"/>
                    <a:ext cx="656079" cy="20005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Myriad X</a:t>
                    </a:r>
                    <a:endParaRPr sz="1300">
                      <a:solidFill>
                        <a:schemeClr val="dk1"/>
                      </a:solidFill>
                      <a:latin typeface="Arial"/>
                      <a:ea typeface="Arial"/>
                      <a:cs typeface="Arial"/>
                      <a:sym typeface="Arial"/>
                    </a:endParaRPr>
                  </a:p>
                </p:txBody>
              </p:sp>
              <p:pic>
                <p:nvPicPr>
                  <p:cNvPr id="1958" name="Google Shape;1958;p74"/>
                  <p:cNvPicPr preferRelativeResize="0"/>
                  <p:nvPr/>
                </p:nvPicPr>
                <p:blipFill rotWithShape="1">
                  <a:blip r:embed="rId3">
                    <a:alphaModFix/>
                  </a:blip>
                  <a:srcRect b="0" l="0" r="0" t="0"/>
                  <a:stretch/>
                </p:blipFill>
                <p:spPr>
                  <a:xfrm>
                    <a:off x="7440933" y="4933280"/>
                    <a:ext cx="510822" cy="362091"/>
                  </a:xfrm>
                  <a:prstGeom prst="rect">
                    <a:avLst/>
                  </a:prstGeom>
                  <a:noFill/>
                  <a:ln>
                    <a:noFill/>
                  </a:ln>
                </p:spPr>
              </p:pic>
            </p:grpSp>
            <p:sp>
              <p:nvSpPr>
                <p:cNvPr id="1959" name="Google Shape;1959;p74"/>
                <p:cNvSpPr/>
                <p:nvPr/>
              </p:nvSpPr>
              <p:spPr>
                <a:xfrm>
                  <a:off x="5196180" y="4045220"/>
                  <a:ext cx="1518871" cy="1080000"/>
                </a:xfrm>
                <a:prstGeom prst="roundRect">
                  <a:avLst>
                    <a:gd fmla="val 9478" name="adj"/>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grpSp>
              <p:nvGrpSpPr>
                <p:cNvPr id="1960" name="Google Shape;1960;p74"/>
                <p:cNvGrpSpPr/>
                <p:nvPr/>
              </p:nvGrpSpPr>
              <p:grpSpPr>
                <a:xfrm>
                  <a:off x="5398576" y="4254329"/>
                  <a:ext cx="1117898" cy="670610"/>
                  <a:chOff x="6272357" y="5262100"/>
                  <a:chExt cx="1117898" cy="670610"/>
                </a:xfrm>
              </p:grpSpPr>
              <p:pic>
                <p:nvPicPr>
                  <p:cNvPr id="1961" name="Google Shape;1961;p74"/>
                  <p:cNvPicPr preferRelativeResize="0"/>
                  <p:nvPr/>
                </p:nvPicPr>
                <p:blipFill rotWithShape="1">
                  <a:blip r:embed="rId4">
                    <a:alphaModFix/>
                  </a:blip>
                  <a:srcRect b="0" l="0" r="0" t="0"/>
                  <a:stretch/>
                </p:blipFill>
                <p:spPr>
                  <a:xfrm>
                    <a:off x="6272357" y="5262100"/>
                    <a:ext cx="294727" cy="670610"/>
                  </a:xfrm>
                  <a:prstGeom prst="rect">
                    <a:avLst/>
                  </a:prstGeom>
                  <a:noFill/>
                  <a:ln>
                    <a:noFill/>
                  </a:ln>
                </p:spPr>
              </p:pic>
              <p:sp>
                <p:nvSpPr>
                  <p:cNvPr id="1962" name="Google Shape;1962;p74"/>
                  <p:cNvSpPr txBox="1"/>
                  <p:nvPr/>
                </p:nvSpPr>
                <p:spPr>
                  <a:xfrm>
                    <a:off x="6596902" y="5400058"/>
                    <a:ext cx="793353" cy="400110"/>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chip AI tùy chỉnh</a:t>
                    </a:r>
                    <a:endParaRPr sz="1300">
                      <a:solidFill>
                        <a:schemeClr val="dk1"/>
                      </a:solidFill>
                      <a:latin typeface="Arial"/>
                      <a:ea typeface="Arial"/>
                      <a:cs typeface="Arial"/>
                      <a:sym typeface="Arial"/>
                    </a:endParaRPr>
                  </a:p>
                </p:txBody>
              </p:sp>
            </p:grpSp>
            <p:sp>
              <p:nvSpPr>
                <p:cNvPr id="1963" name="Google Shape;1963;p74"/>
                <p:cNvSpPr/>
                <p:nvPr/>
              </p:nvSpPr>
              <p:spPr>
                <a:xfrm>
                  <a:off x="3474990" y="4045220"/>
                  <a:ext cx="1518872" cy="1080000"/>
                </a:xfrm>
                <a:prstGeom prst="roundRect">
                  <a:avLst>
                    <a:gd fmla="val 11076" name="adj"/>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1964" name="Google Shape;1964;p74"/>
                <p:cNvSpPr/>
                <p:nvPr/>
              </p:nvSpPr>
              <p:spPr>
                <a:xfrm>
                  <a:off x="1753799" y="4045220"/>
                  <a:ext cx="1520594" cy="1080000"/>
                </a:xfrm>
                <a:prstGeom prst="roundRect">
                  <a:avLst>
                    <a:gd fmla="val 9478" name="adj"/>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grpSp>
              <p:nvGrpSpPr>
                <p:cNvPr id="1965" name="Google Shape;1965;p74"/>
                <p:cNvGrpSpPr/>
                <p:nvPr/>
              </p:nvGrpSpPr>
              <p:grpSpPr>
                <a:xfrm>
                  <a:off x="1912695" y="4270551"/>
                  <a:ext cx="1255495" cy="603317"/>
                  <a:chOff x="2757601" y="5234261"/>
                  <a:chExt cx="1255495" cy="603317"/>
                </a:xfrm>
              </p:grpSpPr>
              <p:sp>
                <p:nvSpPr>
                  <p:cNvPr id="1966" name="Google Shape;1966;p74"/>
                  <p:cNvSpPr txBox="1"/>
                  <p:nvPr/>
                </p:nvSpPr>
                <p:spPr>
                  <a:xfrm>
                    <a:off x="3240558" y="5234261"/>
                    <a:ext cx="772538" cy="600164"/>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IQ cameras,</a:t>
                    </a:r>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Deep Lens</a:t>
                    </a:r>
                    <a:endParaRPr sz="1300">
                      <a:solidFill>
                        <a:schemeClr val="dk1"/>
                      </a:solidFill>
                      <a:latin typeface="Arial"/>
                      <a:ea typeface="Arial"/>
                      <a:cs typeface="Arial"/>
                      <a:sym typeface="Arial"/>
                    </a:endParaRPr>
                  </a:p>
                </p:txBody>
              </p:sp>
              <p:grpSp>
                <p:nvGrpSpPr>
                  <p:cNvPr id="1967" name="Google Shape;1967;p74"/>
                  <p:cNvGrpSpPr/>
                  <p:nvPr/>
                </p:nvGrpSpPr>
                <p:grpSpPr>
                  <a:xfrm>
                    <a:off x="2757601" y="5292665"/>
                    <a:ext cx="412319" cy="544913"/>
                    <a:chOff x="2757601" y="5292665"/>
                    <a:chExt cx="412319" cy="544913"/>
                  </a:xfrm>
                </p:grpSpPr>
                <p:pic>
                  <p:nvPicPr>
                    <p:cNvPr id="1968" name="Google Shape;1968;p74"/>
                    <p:cNvPicPr preferRelativeResize="0"/>
                    <p:nvPr/>
                  </p:nvPicPr>
                  <p:blipFill rotWithShape="1">
                    <a:blip r:embed="rId5">
                      <a:alphaModFix/>
                    </a:blip>
                    <a:srcRect b="0" l="0" r="0" t="0"/>
                    <a:stretch/>
                  </p:blipFill>
                  <p:spPr>
                    <a:xfrm>
                      <a:off x="2757601" y="5591008"/>
                      <a:ext cx="412319" cy="246570"/>
                    </a:xfrm>
                    <a:prstGeom prst="rect">
                      <a:avLst/>
                    </a:prstGeom>
                    <a:noFill/>
                    <a:ln>
                      <a:noFill/>
                    </a:ln>
                  </p:spPr>
                </p:pic>
                <p:pic>
                  <p:nvPicPr>
                    <p:cNvPr id="1969" name="Google Shape;1969;p74"/>
                    <p:cNvPicPr preferRelativeResize="0"/>
                    <p:nvPr/>
                  </p:nvPicPr>
                  <p:blipFill rotWithShape="1">
                    <a:blip r:embed="rId6">
                      <a:alphaModFix/>
                    </a:blip>
                    <a:srcRect b="0" l="0" r="0" t="0"/>
                    <a:stretch/>
                  </p:blipFill>
                  <p:spPr>
                    <a:xfrm>
                      <a:off x="2770709" y="5292665"/>
                      <a:ext cx="386103" cy="177639"/>
                    </a:xfrm>
                    <a:prstGeom prst="rect">
                      <a:avLst/>
                    </a:prstGeom>
                    <a:noFill/>
                    <a:ln>
                      <a:noFill/>
                    </a:ln>
                  </p:spPr>
                </p:pic>
              </p:grpSp>
            </p:grpSp>
            <p:pic>
              <p:nvPicPr>
                <p:cNvPr id="1970" name="Google Shape;1970;p74"/>
                <p:cNvPicPr preferRelativeResize="0"/>
                <p:nvPr/>
              </p:nvPicPr>
              <p:blipFill rotWithShape="1">
                <a:blip r:embed="rId7">
                  <a:alphaModFix/>
                </a:blip>
                <a:srcRect b="0" l="0" r="0" t="0"/>
                <a:stretch/>
              </p:blipFill>
              <p:spPr>
                <a:xfrm>
                  <a:off x="3598451" y="4373634"/>
                  <a:ext cx="432000" cy="432000"/>
                </a:xfrm>
                <a:prstGeom prst="rect">
                  <a:avLst/>
                </a:prstGeom>
                <a:noFill/>
                <a:ln>
                  <a:noFill/>
                </a:ln>
              </p:spPr>
            </p:pic>
            <p:sp>
              <p:nvSpPr>
                <p:cNvPr id="1971" name="Google Shape;1971;p74"/>
                <p:cNvSpPr txBox="1"/>
                <p:nvPr/>
              </p:nvSpPr>
              <p:spPr>
                <a:xfrm>
                  <a:off x="4082874" y="4389579"/>
                  <a:ext cx="831784" cy="400110"/>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Bộ vi xử lý AI</a:t>
                  </a:r>
                  <a:endParaRPr/>
                </a:p>
              </p:txBody>
            </p:sp>
          </p:grpSp>
          <p:pic>
            <p:nvPicPr>
              <p:cNvPr id="1972" name="Google Shape;1972;p74"/>
              <p:cNvPicPr preferRelativeResize="0"/>
              <p:nvPr/>
            </p:nvPicPr>
            <p:blipFill rotWithShape="1">
              <a:blip r:embed="rId8">
                <a:alphaModFix/>
              </a:blip>
              <a:srcRect b="0" l="0" r="0" t="0"/>
              <a:stretch/>
            </p:blipFill>
            <p:spPr>
              <a:xfrm>
                <a:off x="1863955" y="2242253"/>
                <a:ext cx="626598" cy="626598"/>
              </a:xfrm>
              <a:prstGeom prst="rect">
                <a:avLst/>
              </a:prstGeom>
              <a:noFill/>
              <a:ln>
                <a:noFill/>
              </a:ln>
            </p:spPr>
          </p:pic>
          <p:pic>
            <p:nvPicPr>
              <p:cNvPr id="1973" name="Google Shape;1973;p74"/>
              <p:cNvPicPr preferRelativeResize="0"/>
              <p:nvPr/>
            </p:nvPicPr>
            <p:blipFill rotWithShape="1">
              <a:blip r:embed="rId9">
                <a:alphaModFix/>
              </a:blip>
              <a:srcRect b="0" l="0" r="0" t="0"/>
              <a:stretch/>
            </p:blipFill>
            <p:spPr>
              <a:xfrm>
                <a:off x="3689113" y="2091268"/>
                <a:ext cx="915298" cy="915298"/>
              </a:xfrm>
              <a:prstGeom prst="rect">
                <a:avLst/>
              </a:prstGeom>
              <a:noFill/>
              <a:ln>
                <a:noFill/>
              </a:ln>
            </p:spPr>
          </p:pic>
          <p:pic>
            <p:nvPicPr>
              <p:cNvPr id="1974" name="Google Shape;1974;p74"/>
              <p:cNvPicPr preferRelativeResize="0"/>
              <p:nvPr/>
            </p:nvPicPr>
            <p:blipFill rotWithShape="1">
              <a:blip r:embed="rId10">
                <a:alphaModFix/>
              </a:blip>
              <a:srcRect b="0" l="0" r="0" t="0"/>
              <a:stretch/>
            </p:blipFill>
            <p:spPr>
              <a:xfrm>
                <a:off x="5420780" y="2006688"/>
                <a:ext cx="990802" cy="990802"/>
              </a:xfrm>
              <a:prstGeom prst="rect">
                <a:avLst/>
              </a:prstGeom>
              <a:noFill/>
              <a:ln>
                <a:noFill/>
              </a:ln>
            </p:spPr>
          </p:pic>
          <p:pic>
            <p:nvPicPr>
              <p:cNvPr id="1975" name="Google Shape;1975;p74"/>
              <p:cNvPicPr preferRelativeResize="0"/>
              <p:nvPr/>
            </p:nvPicPr>
            <p:blipFill rotWithShape="1">
              <a:blip r:embed="rId11">
                <a:alphaModFix/>
              </a:blip>
              <a:srcRect b="0" l="0" r="0" t="0"/>
              <a:stretch/>
            </p:blipFill>
            <p:spPr>
              <a:xfrm>
                <a:off x="7097564" y="2006688"/>
                <a:ext cx="1113324" cy="1113324"/>
              </a:xfrm>
              <a:prstGeom prst="rect">
                <a:avLst/>
              </a:prstGeom>
              <a:noFill/>
              <a:ln>
                <a:noFill/>
              </a:ln>
            </p:spPr>
          </p:pic>
          <p:pic>
            <p:nvPicPr>
              <p:cNvPr id="1976" name="Google Shape;1976;p74"/>
              <p:cNvPicPr preferRelativeResize="0"/>
              <p:nvPr/>
            </p:nvPicPr>
            <p:blipFill rotWithShape="1">
              <a:blip r:embed="rId12">
                <a:alphaModFix/>
              </a:blip>
              <a:srcRect b="0" l="0" r="0" t="0"/>
              <a:stretch/>
            </p:blipFill>
            <p:spPr>
              <a:xfrm>
                <a:off x="2441979" y="2117819"/>
                <a:ext cx="749460" cy="749460"/>
              </a:xfrm>
              <a:prstGeom prst="rect">
                <a:avLst/>
              </a:prstGeom>
              <a:noFill/>
              <a:ln>
                <a:noFill/>
              </a:ln>
            </p:spPr>
          </p:pic>
        </p:grpSp>
      </p:grpSp>
      <p:sp>
        <p:nvSpPr>
          <p:cNvPr id="1977" name="Google Shape;1977;p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Sáng kiến</a:t>
            </a:r>
            <a:endParaRPr b="1" sz="2400">
              <a:solidFill>
                <a:srgbClr val="0C0C0C"/>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75"/>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Kỹ thuật trong trí tuệ nhân tạo</a:t>
            </a:r>
            <a:endParaRPr b="1" sz="3200">
              <a:solidFill>
                <a:srgbClr val="000000"/>
              </a:solidFill>
              <a:latin typeface="Arial"/>
              <a:ea typeface="Arial"/>
              <a:cs typeface="Arial"/>
              <a:sym typeface="Arial"/>
            </a:endParaRPr>
          </a:p>
        </p:txBody>
      </p:sp>
      <p:sp>
        <p:nvSpPr>
          <p:cNvPr id="1984" name="Google Shape;1984;p7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1985" name="Google Shape;1985;p75"/>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Trí tuệ nhân tạo biên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3.2. Hình ảnh và chẩn đoán y khoa</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3.3. Xe tự vận hành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3.4. Học tăng cường</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3.5. AI hội thoại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3.6. GAN, XAI, Dữ liệu đào tạo tổng hợp </a:t>
            </a:r>
            <a:endParaRPr/>
          </a:p>
          <a:p>
            <a:pPr indent="-39052" lvl="0" marL="176213" marR="0" rtl="0" algn="l">
              <a:spcBef>
                <a:spcPts val="1000"/>
              </a:spcBef>
              <a:spcAft>
                <a:spcPts val="0"/>
              </a:spcAft>
              <a:buClr>
                <a:schemeClr val="lt1"/>
              </a:buClr>
              <a:buSzPts val="2160"/>
              <a:buFont typeface="Calibri"/>
              <a:buNone/>
            </a:pPr>
            <a:r>
              <a:t/>
            </a:r>
            <a:endParaRPr sz="1800">
              <a:solidFill>
                <a:srgbClr val="A6A6A6"/>
              </a:solidFill>
              <a:latin typeface="Arial"/>
              <a:ea typeface="Arial"/>
              <a:cs typeface="Arial"/>
              <a:sym typeface="Arial"/>
            </a:endParaRPr>
          </a:p>
          <a:p>
            <a:pPr indent="-39052" lvl="0" marL="176213" marR="0" rtl="0" algn="l">
              <a:spcBef>
                <a:spcPts val="1000"/>
              </a:spcBef>
              <a:spcAft>
                <a:spcPts val="0"/>
              </a:spcAft>
              <a:buClr>
                <a:schemeClr val="lt1"/>
              </a:buClr>
              <a:buSzPts val="2160"/>
              <a:buFont typeface="Calibri"/>
              <a:buNone/>
            </a:pPr>
            <a:r>
              <a:t/>
            </a:r>
            <a:endParaRPr b="0" i="0" sz="1800" u="none" cap="none" strike="noStrike">
              <a:solidFill>
                <a:srgbClr val="3F3F3F"/>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grpSp>
        <p:nvGrpSpPr>
          <p:cNvPr id="1991" name="Google Shape;1991;p76"/>
          <p:cNvGrpSpPr/>
          <p:nvPr/>
        </p:nvGrpSpPr>
        <p:grpSpPr>
          <a:xfrm>
            <a:off x="450000" y="450000"/>
            <a:ext cx="9018000" cy="276999"/>
            <a:chOff x="450000" y="450000"/>
            <a:chExt cx="9018000" cy="276999"/>
          </a:xfrm>
        </p:grpSpPr>
        <p:sp>
          <p:nvSpPr>
            <p:cNvPr id="1992" name="Google Shape;1992;p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Hình ảnh và chẩn đoán y khoa</a:t>
              </a:r>
              <a:endParaRPr/>
            </a:p>
          </p:txBody>
        </p:sp>
        <p:sp>
          <p:nvSpPr>
            <p:cNvPr id="1993" name="Google Shape;1993;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994" name="Google Shape;1994;p76"/>
          <p:cNvSpPr/>
          <p:nvPr/>
        </p:nvSpPr>
        <p:spPr>
          <a:xfrm>
            <a:off x="429308" y="5200570"/>
            <a:ext cx="1104908" cy="203797"/>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CB Insights, IDx</a:t>
            </a:r>
            <a:endParaRPr/>
          </a:p>
        </p:txBody>
      </p:sp>
      <p:grpSp>
        <p:nvGrpSpPr>
          <p:cNvPr id="1995" name="Google Shape;1995;p76"/>
          <p:cNvGrpSpPr/>
          <p:nvPr/>
        </p:nvGrpSpPr>
        <p:grpSpPr>
          <a:xfrm>
            <a:off x="342900" y="1916832"/>
            <a:ext cx="5676998" cy="3335139"/>
            <a:chOff x="625773" y="3175375"/>
            <a:chExt cx="5676998" cy="3335139"/>
          </a:xfrm>
        </p:grpSpPr>
        <p:sp>
          <p:nvSpPr>
            <p:cNvPr id="1996" name="Google Shape;1996;p76"/>
            <p:cNvSpPr/>
            <p:nvPr/>
          </p:nvSpPr>
          <p:spPr>
            <a:xfrm>
              <a:off x="712181" y="3337089"/>
              <a:ext cx="5467077" cy="30418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7" name="Google Shape;1997;p76"/>
            <p:cNvSpPr/>
            <p:nvPr/>
          </p:nvSpPr>
          <p:spPr>
            <a:xfrm>
              <a:off x="808686" y="5890299"/>
              <a:ext cx="2376120" cy="4154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757070"/>
                  </a:solidFill>
                  <a:latin typeface="Arial"/>
                  <a:ea typeface="Arial"/>
                  <a:cs typeface="Arial"/>
                  <a:sym typeface="Arial"/>
                </a:rPr>
                <a:t>AI đáng tin cậy về mặt sinh lý học: Abramoff và cộng sự, IOVS 2007</a:t>
              </a:r>
              <a:endParaRPr/>
            </a:p>
            <a:p>
              <a:pPr indent="0" lvl="0" marL="0" marR="0" rtl="0" algn="l">
                <a:spcBef>
                  <a:spcPts val="0"/>
                </a:spcBef>
                <a:spcAft>
                  <a:spcPts val="0"/>
                </a:spcAft>
                <a:buNone/>
              </a:pPr>
              <a:r>
                <a:rPr lang="en-US" sz="900">
                  <a:solidFill>
                    <a:srgbClr val="757070"/>
                  </a:solidFill>
                  <a:latin typeface="Arial"/>
                  <a:ea typeface="Arial"/>
                  <a:cs typeface="Arial"/>
                  <a:sym typeface="Arial"/>
                </a:rPr>
                <a:t>Abramoff và cộng sự, Nat Dig Med 2018</a:t>
              </a:r>
              <a:endParaRPr/>
            </a:p>
          </p:txBody>
        </p:sp>
        <p:grpSp>
          <p:nvGrpSpPr>
            <p:cNvPr id="1998" name="Google Shape;1998;p76"/>
            <p:cNvGrpSpPr/>
            <p:nvPr/>
          </p:nvGrpSpPr>
          <p:grpSpPr>
            <a:xfrm>
              <a:off x="625773" y="3175375"/>
              <a:ext cx="5676998" cy="3335139"/>
              <a:chOff x="4020349" y="2505704"/>
              <a:chExt cx="5676998" cy="3335139"/>
            </a:xfrm>
          </p:grpSpPr>
          <p:sp>
            <p:nvSpPr>
              <p:cNvPr id="1999" name="Google Shape;1999;p76"/>
              <p:cNvSpPr/>
              <p:nvPr/>
            </p:nvSpPr>
            <p:spPr>
              <a:xfrm>
                <a:off x="4020349" y="2505704"/>
                <a:ext cx="5676998"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94D9D"/>
                    </a:solidFill>
                    <a:latin typeface="Arial"/>
                    <a:ea typeface="Arial"/>
                    <a:cs typeface="Arial"/>
                    <a:sym typeface="Arial"/>
                  </a:rPr>
                  <a:t>Thuật toán trí tuệ nhân tạo tự động dựa trên dấu ấn sinh học</a:t>
                </a:r>
                <a:endParaRPr sz="1600">
                  <a:solidFill>
                    <a:srgbClr val="294D9D"/>
                  </a:solidFill>
                  <a:latin typeface="Arial"/>
                  <a:ea typeface="Arial"/>
                  <a:cs typeface="Arial"/>
                  <a:sym typeface="Arial"/>
                </a:endParaRPr>
              </a:p>
            </p:txBody>
          </p:sp>
          <p:sp>
            <p:nvSpPr>
              <p:cNvPr id="2000" name="Google Shape;2000;p76"/>
              <p:cNvSpPr/>
              <p:nvPr/>
            </p:nvSpPr>
            <p:spPr>
              <a:xfrm>
                <a:off x="6175548" y="3009760"/>
                <a:ext cx="3062738"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757070"/>
                    </a:solidFill>
                    <a:latin typeface="Arial"/>
                    <a:ea typeface="Arial"/>
                    <a:cs typeface="Arial"/>
                    <a:sym typeface="Arial"/>
                  </a:rPr>
                  <a:t>Phát hiện dấu ấn sinh học (chủ yếu là CNN)</a:t>
                </a:r>
                <a:endParaRPr/>
              </a:p>
            </p:txBody>
          </p:sp>
          <p:sp>
            <p:nvSpPr>
              <p:cNvPr id="2001" name="Google Shape;2001;p76"/>
              <p:cNvSpPr/>
              <p:nvPr/>
            </p:nvSpPr>
            <p:spPr>
              <a:xfrm>
                <a:off x="5776610" y="4488518"/>
                <a:ext cx="817066"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Đánh giá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chất lượng</a:t>
                </a:r>
                <a:endParaRPr/>
              </a:p>
            </p:txBody>
          </p:sp>
          <p:sp>
            <p:nvSpPr>
              <p:cNvPr id="2002" name="Google Shape;2002;p76"/>
              <p:cNvSpPr/>
              <p:nvPr/>
            </p:nvSpPr>
            <p:spPr>
              <a:xfrm>
                <a:off x="8110852" y="4667076"/>
                <a:ext cx="942975" cy="7386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Quyết định lâm sàng đánh giá bệnh</a:t>
                </a:r>
                <a:endParaRPr sz="1200">
                  <a:solidFill>
                    <a:srgbClr val="3F3F3F"/>
                  </a:solidFill>
                  <a:latin typeface="Arial"/>
                  <a:ea typeface="Arial"/>
                  <a:cs typeface="Arial"/>
                  <a:sym typeface="Arial"/>
                </a:endParaRPr>
              </a:p>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grpSp>
            <p:nvGrpSpPr>
              <p:cNvPr id="2003" name="Google Shape;2003;p76"/>
              <p:cNvGrpSpPr/>
              <p:nvPr/>
            </p:nvGrpSpPr>
            <p:grpSpPr>
              <a:xfrm>
                <a:off x="7077840" y="3213178"/>
                <a:ext cx="187101" cy="176101"/>
                <a:chOff x="7228656" y="3403698"/>
                <a:chExt cx="187101" cy="176101"/>
              </a:xfrm>
            </p:grpSpPr>
            <p:pic>
              <p:nvPicPr>
                <p:cNvPr id="2004" name="Google Shape;2004;p76"/>
                <p:cNvPicPr preferRelativeResize="0"/>
                <p:nvPr/>
              </p:nvPicPr>
              <p:blipFill rotWithShape="1">
                <a:blip r:embed="rId3">
                  <a:alphaModFix/>
                </a:blip>
                <a:srcRect b="0" l="0" r="0" t="0"/>
                <a:stretch/>
              </p:blipFill>
              <p:spPr>
                <a:xfrm>
                  <a:off x="7286310" y="3450352"/>
                  <a:ext cx="129447" cy="129447"/>
                </a:xfrm>
                <a:prstGeom prst="rect">
                  <a:avLst/>
                </a:prstGeom>
                <a:noFill/>
                <a:ln cap="flat" cmpd="sng" w="9525">
                  <a:solidFill>
                    <a:srgbClr val="757070"/>
                  </a:solidFill>
                  <a:prstDash val="solid"/>
                  <a:round/>
                  <a:headEnd len="sm" w="sm" type="none"/>
                  <a:tailEnd len="sm" w="sm" type="none"/>
                </a:ln>
              </p:spPr>
            </p:pic>
            <p:pic>
              <p:nvPicPr>
                <p:cNvPr id="2005" name="Google Shape;2005;p76"/>
                <p:cNvPicPr preferRelativeResize="0"/>
                <p:nvPr/>
              </p:nvPicPr>
              <p:blipFill rotWithShape="1">
                <a:blip r:embed="rId3">
                  <a:alphaModFix/>
                </a:blip>
                <a:srcRect b="0" l="0" r="0" t="0"/>
                <a:stretch/>
              </p:blipFill>
              <p:spPr>
                <a:xfrm>
                  <a:off x="7271898" y="3438687"/>
                  <a:ext cx="129447" cy="129447"/>
                </a:xfrm>
                <a:prstGeom prst="rect">
                  <a:avLst/>
                </a:prstGeom>
                <a:noFill/>
                <a:ln cap="flat" cmpd="sng" w="9525">
                  <a:solidFill>
                    <a:srgbClr val="757070"/>
                  </a:solidFill>
                  <a:prstDash val="solid"/>
                  <a:round/>
                  <a:headEnd len="sm" w="sm" type="none"/>
                  <a:tailEnd len="sm" w="sm" type="none"/>
                </a:ln>
              </p:spPr>
            </p:pic>
            <p:pic>
              <p:nvPicPr>
                <p:cNvPr id="2006" name="Google Shape;2006;p76"/>
                <p:cNvPicPr preferRelativeResize="0"/>
                <p:nvPr/>
              </p:nvPicPr>
              <p:blipFill rotWithShape="1">
                <a:blip r:embed="rId3">
                  <a:alphaModFix/>
                </a:blip>
                <a:srcRect b="0" l="0" r="0" t="0"/>
                <a:stretch/>
              </p:blipFill>
              <p:spPr>
                <a:xfrm>
                  <a:off x="7257484" y="3427024"/>
                  <a:ext cx="129447" cy="129447"/>
                </a:xfrm>
                <a:prstGeom prst="rect">
                  <a:avLst/>
                </a:prstGeom>
                <a:noFill/>
                <a:ln cap="flat" cmpd="sng" w="9525">
                  <a:solidFill>
                    <a:srgbClr val="757070"/>
                  </a:solidFill>
                  <a:prstDash val="solid"/>
                  <a:round/>
                  <a:headEnd len="sm" w="sm" type="none"/>
                  <a:tailEnd len="sm" w="sm" type="none"/>
                </a:ln>
              </p:spPr>
            </p:pic>
            <p:pic>
              <p:nvPicPr>
                <p:cNvPr id="2007" name="Google Shape;2007;p76"/>
                <p:cNvPicPr preferRelativeResize="0"/>
                <p:nvPr/>
              </p:nvPicPr>
              <p:blipFill rotWithShape="1">
                <a:blip r:embed="rId3">
                  <a:alphaModFix/>
                </a:blip>
                <a:srcRect b="0" l="0" r="0" t="0"/>
                <a:stretch/>
              </p:blipFill>
              <p:spPr>
                <a:xfrm>
                  <a:off x="7243070" y="3415361"/>
                  <a:ext cx="129447" cy="129447"/>
                </a:xfrm>
                <a:prstGeom prst="rect">
                  <a:avLst/>
                </a:prstGeom>
                <a:noFill/>
                <a:ln cap="flat" cmpd="sng" w="9525">
                  <a:solidFill>
                    <a:srgbClr val="757070"/>
                  </a:solidFill>
                  <a:prstDash val="solid"/>
                  <a:round/>
                  <a:headEnd len="sm" w="sm" type="none"/>
                  <a:tailEnd len="sm" w="sm" type="none"/>
                </a:ln>
              </p:spPr>
            </p:pic>
            <p:pic>
              <p:nvPicPr>
                <p:cNvPr id="2008" name="Google Shape;2008;p76"/>
                <p:cNvPicPr preferRelativeResize="0"/>
                <p:nvPr/>
              </p:nvPicPr>
              <p:blipFill rotWithShape="1">
                <a:blip r:embed="rId3">
                  <a:alphaModFix/>
                </a:blip>
                <a:srcRect b="0" l="0" r="0" t="0"/>
                <a:stretch/>
              </p:blipFill>
              <p:spPr>
                <a:xfrm>
                  <a:off x="7228656" y="3403698"/>
                  <a:ext cx="129447" cy="129447"/>
                </a:xfrm>
                <a:prstGeom prst="rect">
                  <a:avLst/>
                </a:prstGeom>
                <a:noFill/>
                <a:ln cap="flat" cmpd="sng" w="9525">
                  <a:solidFill>
                    <a:srgbClr val="757070"/>
                  </a:solidFill>
                  <a:prstDash val="solid"/>
                  <a:round/>
                  <a:headEnd len="sm" w="sm" type="none"/>
                  <a:tailEnd len="sm" w="sm" type="none"/>
                </a:ln>
              </p:spPr>
            </p:pic>
          </p:grpSp>
          <p:grpSp>
            <p:nvGrpSpPr>
              <p:cNvPr id="2009" name="Google Shape;2009;p76"/>
              <p:cNvGrpSpPr/>
              <p:nvPr/>
            </p:nvGrpSpPr>
            <p:grpSpPr>
              <a:xfrm>
                <a:off x="7077763" y="3622126"/>
                <a:ext cx="187254" cy="173879"/>
                <a:chOff x="7228656" y="3641182"/>
                <a:chExt cx="187254" cy="173879"/>
              </a:xfrm>
            </p:grpSpPr>
            <p:pic>
              <p:nvPicPr>
                <p:cNvPr id="2010" name="Google Shape;2010;p76"/>
                <p:cNvPicPr preferRelativeResize="0"/>
                <p:nvPr/>
              </p:nvPicPr>
              <p:blipFill rotWithShape="1">
                <a:blip r:embed="rId4">
                  <a:alphaModFix/>
                </a:blip>
                <a:srcRect b="0" l="0" r="0" t="0"/>
                <a:stretch/>
              </p:blipFill>
              <p:spPr>
                <a:xfrm>
                  <a:off x="7286310" y="3685461"/>
                  <a:ext cx="129600" cy="129600"/>
                </a:xfrm>
                <a:prstGeom prst="rect">
                  <a:avLst/>
                </a:prstGeom>
                <a:noFill/>
                <a:ln cap="flat" cmpd="sng" w="9525">
                  <a:solidFill>
                    <a:srgbClr val="757070"/>
                  </a:solidFill>
                  <a:prstDash val="solid"/>
                  <a:round/>
                  <a:headEnd len="sm" w="sm" type="none"/>
                  <a:tailEnd len="sm" w="sm" type="none"/>
                </a:ln>
              </p:spPr>
            </p:pic>
            <p:pic>
              <p:nvPicPr>
                <p:cNvPr id="2011" name="Google Shape;2011;p76"/>
                <p:cNvPicPr preferRelativeResize="0"/>
                <p:nvPr/>
              </p:nvPicPr>
              <p:blipFill rotWithShape="1">
                <a:blip r:embed="rId4">
                  <a:alphaModFix/>
                </a:blip>
                <a:srcRect b="0" l="0" r="0" t="0"/>
                <a:stretch/>
              </p:blipFill>
              <p:spPr>
                <a:xfrm>
                  <a:off x="7271895" y="3674392"/>
                  <a:ext cx="129600" cy="129600"/>
                </a:xfrm>
                <a:prstGeom prst="rect">
                  <a:avLst/>
                </a:prstGeom>
                <a:noFill/>
                <a:ln cap="flat" cmpd="sng" w="9525">
                  <a:solidFill>
                    <a:srgbClr val="757070"/>
                  </a:solidFill>
                  <a:prstDash val="solid"/>
                  <a:round/>
                  <a:headEnd len="sm" w="sm" type="none"/>
                  <a:tailEnd len="sm" w="sm" type="none"/>
                </a:ln>
              </p:spPr>
            </p:pic>
            <p:pic>
              <p:nvPicPr>
                <p:cNvPr id="2012" name="Google Shape;2012;p76"/>
                <p:cNvPicPr preferRelativeResize="0"/>
                <p:nvPr/>
              </p:nvPicPr>
              <p:blipFill rotWithShape="1">
                <a:blip r:embed="rId4">
                  <a:alphaModFix/>
                </a:blip>
                <a:srcRect b="0" l="0" r="0" t="0"/>
                <a:stretch/>
              </p:blipFill>
              <p:spPr>
                <a:xfrm>
                  <a:off x="7257482" y="3663322"/>
                  <a:ext cx="129600" cy="129600"/>
                </a:xfrm>
                <a:prstGeom prst="rect">
                  <a:avLst/>
                </a:prstGeom>
                <a:noFill/>
                <a:ln cap="flat" cmpd="sng" w="9525">
                  <a:solidFill>
                    <a:srgbClr val="757070"/>
                  </a:solidFill>
                  <a:prstDash val="solid"/>
                  <a:round/>
                  <a:headEnd len="sm" w="sm" type="none"/>
                  <a:tailEnd len="sm" w="sm" type="none"/>
                </a:ln>
              </p:spPr>
            </p:pic>
            <p:pic>
              <p:nvPicPr>
                <p:cNvPr id="2013" name="Google Shape;2013;p76"/>
                <p:cNvPicPr preferRelativeResize="0"/>
                <p:nvPr/>
              </p:nvPicPr>
              <p:blipFill rotWithShape="1">
                <a:blip r:embed="rId4">
                  <a:alphaModFix/>
                </a:blip>
                <a:srcRect b="0" l="0" r="0" t="0"/>
                <a:stretch/>
              </p:blipFill>
              <p:spPr>
                <a:xfrm>
                  <a:off x="7243069" y="3652252"/>
                  <a:ext cx="129600" cy="129600"/>
                </a:xfrm>
                <a:prstGeom prst="rect">
                  <a:avLst/>
                </a:prstGeom>
                <a:noFill/>
                <a:ln cap="flat" cmpd="sng" w="9525">
                  <a:solidFill>
                    <a:srgbClr val="757070"/>
                  </a:solidFill>
                  <a:prstDash val="solid"/>
                  <a:round/>
                  <a:headEnd len="sm" w="sm" type="none"/>
                  <a:tailEnd len="sm" w="sm" type="none"/>
                </a:ln>
              </p:spPr>
            </p:pic>
            <p:pic>
              <p:nvPicPr>
                <p:cNvPr id="2014" name="Google Shape;2014;p76"/>
                <p:cNvPicPr preferRelativeResize="0"/>
                <p:nvPr/>
              </p:nvPicPr>
              <p:blipFill rotWithShape="1">
                <a:blip r:embed="rId4">
                  <a:alphaModFix/>
                </a:blip>
                <a:srcRect b="0" l="0" r="0" t="0"/>
                <a:stretch/>
              </p:blipFill>
              <p:spPr>
                <a:xfrm>
                  <a:off x="7228656" y="3641182"/>
                  <a:ext cx="129600" cy="129600"/>
                </a:xfrm>
                <a:prstGeom prst="rect">
                  <a:avLst/>
                </a:prstGeom>
                <a:noFill/>
                <a:ln cap="flat" cmpd="sng" w="9525">
                  <a:solidFill>
                    <a:srgbClr val="757070"/>
                  </a:solidFill>
                  <a:prstDash val="solid"/>
                  <a:round/>
                  <a:headEnd len="sm" w="sm" type="none"/>
                  <a:tailEnd len="sm" w="sm" type="none"/>
                </a:ln>
              </p:spPr>
            </p:pic>
          </p:grpSp>
          <p:grpSp>
            <p:nvGrpSpPr>
              <p:cNvPr id="2015" name="Google Shape;2015;p76"/>
              <p:cNvGrpSpPr/>
              <p:nvPr/>
            </p:nvGrpSpPr>
            <p:grpSpPr>
              <a:xfrm>
                <a:off x="7077840" y="3986631"/>
                <a:ext cx="187101" cy="176101"/>
                <a:chOff x="7228656" y="3179348"/>
                <a:chExt cx="187101" cy="176101"/>
              </a:xfrm>
            </p:grpSpPr>
            <p:pic>
              <p:nvPicPr>
                <p:cNvPr id="2016" name="Google Shape;2016;p76"/>
                <p:cNvPicPr preferRelativeResize="0"/>
                <p:nvPr/>
              </p:nvPicPr>
              <p:blipFill rotWithShape="1">
                <a:blip r:embed="rId5">
                  <a:alphaModFix/>
                </a:blip>
                <a:srcRect b="0" l="0" r="0" t="0"/>
                <a:stretch/>
              </p:blipFill>
              <p:spPr>
                <a:xfrm>
                  <a:off x="7286157" y="3225849"/>
                  <a:ext cx="129600" cy="129600"/>
                </a:xfrm>
                <a:prstGeom prst="rect">
                  <a:avLst/>
                </a:prstGeom>
                <a:noFill/>
                <a:ln cap="flat" cmpd="sng" w="9525">
                  <a:solidFill>
                    <a:srgbClr val="757070"/>
                  </a:solidFill>
                  <a:prstDash val="solid"/>
                  <a:round/>
                  <a:headEnd len="sm" w="sm" type="none"/>
                  <a:tailEnd len="sm" w="sm" type="none"/>
                </a:ln>
              </p:spPr>
            </p:pic>
            <p:pic>
              <p:nvPicPr>
                <p:cNvPr id="2017" name="Google Shape;2017;p76"/>
                <p:cNvPicPr preferRelativeResize="0"/>
                <p:nvPr/>
              </p:nvPicPr>
              <p:blipFill rotWithShape="1">
                <a:blip r:embed="rId5">
                  <a:alphaModFix/>
                </a:blip>
                <a:srcRect b="0" l="0" r="0" t="0"/>
                <a:stretch/>
              </p:blipFill>
              <p:spPr>
                <a:xfrm>
                  <a:off x="7271781" y="3214223"/>
                  <a:ext cx="129600" cy="129600"/>
                </a:xfrm>
                <a:prstGeom prst="rect">
                  <a:avLst/>
                </a:prstGeom>
                <a:noFill/>
                <a:ln cap="flat" cmpd="sng" w="9525">
                  <a:solidFill>
                    <a:srgbClr val="757070"/>
                  </a:solidFill>
                  <a:prstDash val="solid"/>
                  <a:round/>
                  <a:headEnd len="sm" w="sm" type="none"/>
                  <a:tailEnd len="sm" w="sm" type="none"/>
                </a:ln>
              </p:spPr>
            </p:pic>
            <p:pic>
              <p:nvPicPr>
                <p:cNvPr id="2018" name="Google Shape;2018;p76"/>
                <p:cNvPicPr preferRelativeResize="0"/>
                <p:nvPr/>
              </p:nvPicPr>
              <p:blipFill rotWithShape="1">
                <a:blip r:embed="rId5">
                  <a:alphaModFix/>
                </a:blip>
                <a:srcRect b="0" l="0" r="0" t="0"/>
                <a:stretch/>
              </p:blipFill>
              <p:spPr>
                <a:xfrm>
                  <a:off x="7257406" y="3202598"/>
                  <a:ext cx="129600" cy="129600"/>
                </a:xfrm>
                <a:prstGeom prst="rect">
                  <a:avLst/>
                </a:prstGeom>
                <a:noFill/>
                <a:ln cap="flat" cmpd="sng" w="9525">
                  <a:solidFill>
                    <a:srgbClr val="757070"/>
                  </a:solidFill>
                  <a:prstDash val="solid"/>
                  <a:round/>
                  <a:headEnd len="sm" w="sm" type="none"/>
                  <a:tailEnd len="sm" w="sm" type="none"/>
                </a:ln>
              </p:spPr>
            </p:pic>
            <p:pic>
              <p:nvPicPr>
                <p:cNvPr id="2019" name="Google Shape;2019;p76"/>
                <p:cNvPicPr preferRelativeResize="0"/>
                <p:nvPr/>
              </p:nvPicPr>
              <p:blipFill rotWithShape="1">
                <a:blip r:embed="rId5">
                  <a:alphaModFix/>
                </a:blip>
                <a:srcRect b="0" l="0" r="0" t="0"/>
                <a:stretch/>
              </p:blipFill>
              <p:spPr>
                <a:xfrm>
                  <a:off x="7243031" y="3190973"/>
                  <a:ext cx="129600" cy="129600"/>
                </a:xfrm>
                <a:prstGeom prst="rect">
                  <a:avLst/>
                </a:prstGeom>
                <a:noFill/>
                <a:ln cap="flat" cmpd="sng" w="9525">
                  <a:solidFill>
                    <a:srgbClr val="757070"/>
                  </a:solidFill>
                  <a:prstDash val="solid"/>
                  <a:round/>
                  <a:headEnd len="sm" w="sm" type="none"/>
                  <a:tailEnd len="sm" w="sm" type="none"/>
                </a:ln>
              </p:spPr>
            </p:pic>
            <p:pic>
              <p:nvPicPr>
                <p:cNvPr id="2020" name="Google Shape;2020;p76"/>
                <p:cNvPicPr preferRelativeResize="0"/>
                <p:nvPr/>
              </p:nvPicPr>
              <p:blipFill rotWithShape="1">
                <a:blip r:embed="rId5">
                  <a:alphaModFix/>
                </a:blip>
                <a:srcRect b="0" l="0" r="0" t="0"/>
                <a:stretch/>
              </p:blipFill>
              <p:spPr>
                <a:xfrm>
                  <a:off x="7228656" y="3179348"/>
                  <a:ext cx="129600" cy="129600"/>
                </a:xfrm>
                <a:prstGeom prst="rect">
                  <a:avLst/>
                </a:prstGeom>
                <a:noFill/>
                <a:ln cap="flat" cmpd="sng" w="9525">
                  <a:solidFill>
                    <a:srgbClr val="757070"/>
                  </a:solidFill>
                  <a:prstDash val="solid"/>
                  <a:round/>
                  <a:headEnd len="sm" w="sm" type="none"/>
                  <a:tailEnd len="sm" w="sm" type="none"/>
                </a:ln>
              </p:spPr>
            </p:pic>
          </p:grpSp>
          <p:grpSp>
            <p:nvGrpSpPr>
              <p:cNvPr id="2021" name="Google Shape;2021;p76"/>
              <p:cNvGrpSpPr/>
              <p:nvPr/>
            </p:nvGrpSpPr>
            <p:grpSpPr>
              <a:xfrm>
                <a:off x="7025810" y="4360599"/>
                <a:ext cx="291161" cy="249926"/>
                <a:chOff x="7221651" y="4190494"/>
                <a:chExt cx="291161" cy="249926"/>
              </a:xfrm>
            </p:grpSpPr>
            <p:grpSp>
              <p:nvGrpSpPr>
                <p:cNvPr id="2022" name="Google Shape;2022;p76"/>
                <p:cNvGrpSpPr/>
                <p:nvPr/>
              </p:nvGrpSpPr>
              <p:grpSpPr>
                <a:xfrm>
                  <a:off x="7221651" y="4190494"/>
                  <a:ext cx="187101" cy="176101"/>
                  <a:chOff x="7228656" y="3179348"/>
                  <a:chExt cx="187101" cy="176101"/>
                </a:xfrm>
              </p:grpSpPr>
              <p:pic>
                <p:nvPicPr>
                  <p:cNvPr id="2023" name="Google Shape;2023;p76"/>
                  <p:cNvPicPr preferRelativeResize="0"/>
                  <p:nvPr/>
                </p:nvPicPr>
                <p:blipFill rotWithShape="1">
                  <a:blip r:embed="rId5">
                    <a:alphaModFix/>
                  </a:blip>
                  <a:srcRect b="0" l="0" r="0" t="0"/>
                  <a:stretch/>
                </p:blipFill>
                <p:spPr>
                  <a:xfrm>
                    <a:off x="7286157" y="3225849"/>
                    <a:ext cx="129600" cy="129600"/>
                  </a:xfrm>
                  <a:prstGeom prst="rect">
                    <a:avLst/>
                  </a:prstGeom>
                  <a:noFill/>
                  <a:ln cap="flat" cmpd="sng" w="9525">
                    <a:solidFill>
                      <a:srgbClr val="757070"/>
                    </a:solidFill>
                    <a:prstDash val="solid"/>
                    <a:round/>
                    <a:headEnd len="sm" w="sm" type="none"/>
                    <a:tailEnd len="sm" w="sm" type="none"/>
                  </a:ln>
                </p:spPr>
              </p:pic>
              <p:pic>
                <p:nvPicPr>
                  <p:cNvPr id="2024" name="Google Shape;2024;p76"/>
                  <p:cNvPicPr preferRelativeResize="0"/>
                  <p:nvPr/>
                </p:nvPicPr>
                <p:blipFill rotWithShape="1">
                  <a:blip r:embed="rId5">
                    <a:alphaModFix/>
                  </a:blip>
                  <a:srcRect b="0" l="0" r="0" t="0"/>
                  <a:stretch/>
                </p:blipFill>
                <p:spPr>
                  <a:xfrm>
                    <a:off x="7271781" y="3214223"/>
                    <a:ext cx="129600" cy="129600"/>
                  </a:xfrm>
                  <a:prstGeom prst="rect">
                    <a:avLst/>
                  </a:prstGeom>
                  <a:noFill/>
                  <a:ln cap="flat" cmpd="sng" w="9525">
                    <a:solidFill>
                      <a:srgbClr val="757070"/>
                    </a:solidFill>
                    <a:prstDash val="solid"/>
                    <a:round/>
                    <a:headEnd len="sm" w="sm" type="none"/>
                    <a:tailEnd len="sm" w="sm" type="none"/>
                  </a:ln>
                </p:spPr>
              </p:pic>
              <p:pic>
                <p:nvPicPr>
                  <p:cNvPr id="2025" name="Google Shape;2025;p76"/>
                  <p:cNvPicPr preferRelativeResize="0"/>
                  <p:nvPr/>
                </p:nvPicPr>
                <p:blipFill rotWithShape="1">
                  <a:blip r:embed="rId5">
                    <a:alphaModFix/>
                  </a:blip>
                  <a:srcRect b="0" l="0" r="0" t="0"/>
                  <a:stretch/>
                </p:blipFill>
                <p:spPr>
                  <a:xfrm>
                    <a:off x="7257406" y="3202598"/>
                    <a:ext cx="129600" cy="129600"/>
                  </a:xfrm>
                  <a:prstGeom prst="rect">
                    <a:avLst/>
                  </a:prstGeom>
                  <a:noFill/>
                  <a:ln cap="flat" cmpd="sng" w="9525">
                    <a:solidFill>
                      <a:srgbClr val="757070"/>
                    </a:solidFill>
                    <a:prstDash val="solid"/>
                    <a:round/>
                    <a:headEnd len="sm" w="sm" type="none"/>
                    <a:tailEnd len="sm" w="sm" type="none"/>
                  </a:ln>
                </p:spPr>
              </p:pic>
              <p:pic>
                <p:nvPicPr>
                  <p:cNvPr id="2026" name="Google Shape;2026;p76"/>
                  <p:cNvPicPr preferRelativeResize="0"/>
                  <p:nvPr/>
                </p:nvPicPr>
                <p:blipFill rotWithShape="1">
                  <a:blip r:embed="rId5">
                    <a:alphaModFix/>
                  </a:blip>
                  <a:srcRect b="0" l="0" r="0" t="0"/>
                  <a:stretch/>
                </p:blipFill>
                <p:spPr>
                  <a:xfrm>
                    <a:off x="7243031" y="3190973"/>
                    <a:ext cx="129600" cy="129600"/>
                  </a:xfrm>
                  <a:prstGeom prst="rect">
                    <a:avLst/>
                  </a:prstGeom>
                  <a:noFill/>
                  <a:ln cap="flat" cmpd="sng" w="9525">
                    <a:solidFill>
                      <a:srgbClr val="757070"/>
                    </a:solidFill>
                    <a:prstDash val="solid"/>
                    <a:round/>
                    <a:headEnd len="sm" w="sm" type="none"/>
                    <a:tailEnd len="sm" w="sm" type="none"/>
                  </a:ln>
                </p:spPr>
              </p:pic>
              <p:pic>
                <p:nvPicPr>
                  <p:cNvPr id="2027" name="Google Shape;2027;p76"/>
                  <p:cNvPicPr preferRelativeResize="0"/>
                  <p:nvPr/>
                </p:nvPicPr>
                <p:blipFill rotWithShape="1">
                  <a:blip r:embed="rId5">
                    <a:alphaModFix/>
                  </a:blip>
                  <a:srcRect b="0" l="0" r="0" t="0"/>
                  <a:stretch/>
                </p:blipFill>
                <p:spPr>
                  <a:xfrm>
                    <a:off x="7228656" y="3179348"/>
                    <a:ext cx="129600" cy="129600"/>
                  </a:xfrm>
                  <a:prstGeom prst="rect">
                    <a:avLst/>
                  </a:prstGeom>
                  <a:noFill/>
                  <a:ln cap="flat" cmpd="sng" w="9525">
                    <a:solidFill>
                      <a:srgbClr val="757070"/>
                    </a:solidFill>
                    <a:prstDash val="solid"/>
                    <a:round/>
                    <a:headEnd len="sm" w="sm" type="none"/>
                    <a:tailEnd len="sm" w="sm" type="none"/>
                  </a:ln>
                </p:spPr>
              </p:pic>
            </p:grpSp>
            <p:grpSp>
              <p:nvGrpSpPr>
                <p:cNvPr id="2028" name="Google Shape;2028;p76"/>
                <p:cNvGrpSpPr/>
                <p:nvPr/>
              </p:nvGrpSpPr>
              <p:grpSpPr>
                <a:xfrm>
                  <a:off x="7273681" y="4227407"/>
                  <a:ext cx="187101" cy="176101"/>
                  <a:chOff x="7228656" y="3179348"/>
                  <a:chExt cx="187101" cy="176101"/>
                </a:xfrm>
              </p:grpSpPr>
              <p:pic>
                <p:nvPicPr>
                  <p:cNvPr id="2029" name="Google Shape;2029;p76"/>
                  <p:cNvPicPr preferRelativeResize="0"/>
                  <p:nvPr/>
                </p:nvPicPr>
                <p:blipFill rotWithShape="1">
                  <a:blip r:embed="rId5">
                    <a:alphaModFix/>
                  </a:blip>
                  <a:srcRect b="0" l="0" r="0" t="0"/>
                  <a:stretch/>
                </p:blipFill>
                <p:spPr>
                  <a:xfrm>
                    <a:off x="7286157" y="3225849"/>
                    <a:ext cx="129600" cy="129600"/>
                  </a:xfrm>
                  <a:prstGeom prst="rect">
                    <a:avLst/>
                  </a:prstGeom>
                  <a:noFill/>
                  <a:ln cap="flat" cmpd="sng" w="9525">
                    <a:solidFill>
                      <a:srgbClr val="757070"/>
                    </a:solidFill>
                    <a:prstDash val="solid"/>
                    <a:round/>
                    <a:headEnd len="sm" w="sm" type="none"/>
                    <a:tailEnd len="sm" w="sm" type="none"/>
                  </a:ln>
                </p:spPr>
              </p:pic>
              <p:pic>
                <p:nvPicPr>
                  <p:cNvPr id="2030" name="Google Shape;2030;p76"/>
                  <p:cNvPicPr preferRelativeResize="0"/>
                  <p:nvPr/>
                </p:nvPicPr>
                <p:blipFill rotWithShape="1">
                  <a:blip r:embed="rId5">
                    <a:alphaModFix/>
                  </a:blip>
                  <a:srcRect b="0" l="0" r="0" t="0"/>
                  <a:stretch/>
                </p:blipFill>
                <p:spPr>
                  <a:xfrm>
                    <a:off x="7271781" y="3214223"/>
                    <a:ext cx="129600" cy="129600"/>
                  </a:xfrm>
                  <a:prstGeom prst="rect">
                    <a:avLst/>
                  </a:prstGeom>
                  <a:noFill/>
                  <a:ln cap="flat" cmpd="sng" w="9525">
                    <a:solidFill>
                      <a:srgbClr val="757070"/>
                    </a:solidFill>
                    <a:prstDash val="solid"/>
                    <a:round/>
                    <a:headEnd len="sm" w="sm" type="none"/>
                    <a:tailEnd len="sm" w="sm" type="none"/>
                  </a:ln>
                </p:spPr>
              </p:pic>
              <p:pic>
                <p:nvPicPr>
                  <p:cNvPr id="2031" name="Google Shape;2031;p76"/>
                  <p:cNvPicPr preferRelativeResize="0"/>
                  <p:nvPr/>
                </p:nvPicPr>
                <p:blipFill rotWithShape="1">
                  <a:blip r:embed="rId5">
                    <a:alphaModFix/>
                  </a:blip>
                  <a:srcRect b="0" l="0" r="0" t="0"/>
                  <a:stretch/>
                </p:blipFill>
                <p:spPr>
                  <a:xfrm>
                    <a:off x="7257406" y="3202598"/>
                    <a:ext cx="129600" cy="129600"/>
                  </a:xfrm>
                  <a:prstGeom prst="rect">
                    <a:avLst/>
                  </a:prstGeom>
                  <a:noFill/>
                  <a:ln cap="flat" cmpd="sng" w="9525">
                    <a:solidFill>
                      <a:srgbClr val="757070"/>
                    </a:solidFill>
                    <a:prstDash val="solid"/>
                    <a:round/>
                    <a:headEnd len="sm" w="sm" type="none"/>
                    <a:tailEnd len="sm" w="sm" type="none"/>
                  </a:ln>
                </p:spPr>
              </p:pic>
              <p:pic>
                <p:nvPicPr>
                  <p:cNvPr id="2032" name="Google Shape;2032;p76"/>
                  <p:cNvPicPr preferRelativeResize="0"/>
                  <p:nvPr/>
                </p:nvPicPr>
                <p:blipFill rotWithShape="1">
                  <a:blip r:embed="rId5">
                    <a:alphaModFix/>
                  </a:blip>
                  <a:srcRect b="0" l="0" r="0" t="0"/>
                  <a:stretch/>
                </p:blipFill>
                <p:spPr>
                  <a:xfrm>
                    <a:off x="7243031" y="3190973"/>
                    <a:ext cx="129600" cy="129600"/>
                  </a:xfrm>
                  <a:prstGeom prst="rect">
                    <a:avLst/>
                  </a:prstGeom>
                  <a:noFill/>
                  <a:ln cap="flat" cmpd="sng" w="9525">
                    <a:solidFill>
                      <a:srgbClr val="757070"/>
                    </a:solidFill>
                    <a:prstDash val="solid"/>
                    <a:round/>
                    <a:headEnd len="sm" w="sm" type="none"/>
                    <a:tailEnd len="sm" w="sm" type="none"/>
                  </a:ln>
                </p:spPr>
              </p:pic>
              <p:pic>
                <p:nvPicPr>
                  <p:cNvPr id="2033" name="Google Shape;2033;p76"/>
                  <p:cNvPicPr preferRelativeResize="0"/>
                  <p:nvPr/>
                </p:nvPicPr>
                <p:blipFill rotWithShape="1">
                  <a:blip r:embed="rId5">
                    <a:alphaModFix/>
                  </a:blip>
                  <a:srcRect b="0" l="0" r="0" t="0"/>
                  <a:stretch/>
                </p:blipFill>
                <p:spPr>
                  <a:xfrm>
                    <a:off x="7228656" y="3179348"/>
                    <a:ext cx="129600" cy="129600"/>
                  </a:xfrm>
                  <a:prstGeom prst="rect">
                    <a:avLst/>
                  </a:prstGeom>
                  <a:noFill/>
                  <a:ln cap="flat" cmpd="sng" w="9525">
                    <a:solidFill>
                      <a:srgbClr val="757070"/>
                    </a:solidFill>
                    <a:prstDash val="solid"/>
                    <a:round/>
                    <a:headEnd len="sm" w="sm" type="none"/>
                    <a:tailEnd len="sm" w="sm" type="none"/>
                  </a:ln>
                </p:spPr>
              </p:pic>
            </p:grpSp>
            <p:grpSp>
              <p:nvGrpSpPr>
                <p:cNvPr id="2034" name="Google Shape;2034;p76"/>
                <p:cNvGrpSpPr/>
                <p:nvPr/>
              </p:nvGrpSpPr>
              <p:grpSpPr>
                <a:xfrm>
                  <a:off x="7325711" y="4264319"/>
                  <a:ext cx="187101" cy="176101"/>
                  <a:chOff x="7228656" y="3179348"/>
                  <a:chExt cx="187101" cy="176101"/>
                </a:xfrm>
              </p:grpSpPr>
              <p:pic>
                <p:nvPicPr>
                  <p:cNvPr id="2035" name="Google Shape;2035;p76"/>
                  <p:cNvPicPr preferRelativeResize="0"/>
                  <p:nvPr/>
                </p:nvPicPr>
                <p:blipFill rotWithShape="1">
                  <a:blip r:embed="rId5">
                    <a:alphaModFix/>
                  </a:blip>
                  <a:srcRect b="0" l="0" r="0" t="0"/>
                  <a:stretch/>
                </p:blipFill>
                <p:spPr>
                  <a:xfrm>
                    <a:off x="7286157" y="3225849"/>
                    <a:ext cx="129600" cy="129600"/>
                  </a:xfrm>
                  <a:prstGeom prst="rect">
                    <a:avLst/>
                  </a:prstGeom>
                  <a:noFill/>
                  <a:ln cap="flat" cmpd="sng" w="9525">
                    <a:solidFill>
                      <a:srgbClr val="757070"/>
                    </a:solidFill>
                    <a:prstDash val="solid"/>
                    <a:round/>
                    <a:headEnd len="sm" w="sm" type="none"/>
                    <a:tailEnd len="sm" w="sm" type="none"/>
                  </a:ln>
                </p:spPr>
              </p:pic>
              <p:pic>
                <p:nvPicPr>
                  <p:cNvPr id="2036" name="Google Shape;2036;p76"/>
                  <p:cNvPicPr preferRelativeResize="0"/>
                  <p:nvPr/>
                </p:nvPicPr>
                <p:blipFill rotWithShape="1">
                  <a:blip r:embed="rId5">
                    <a:alphaModFix/>
                  </a:blip>
                  <a:srcRect b="0" l="0" r="0" t="0"/>
                  <a:stretch/>
                </p:blipFill>
                <p:spPr>
                  <a:xfrm>
                    <a:off x="7271781" y="3214223"/>
                    <a:ext cx="129600" cy="129600"/>
                  </a:xfrm>
                  <a:prstGeom prst="rect">
                    <a:avLst/>
                  </a:prstGeom>
                  <a:noFill/>
                  <a:ln cap="flat" cmpd="sng" w="9525">
                    <a:solidFill>
                      <a:srgbClr val="757070"/>
                    </a:solidFill>
                    <a:prstDash val="solid"/>
                    <a:round/>
                    <a:headEnd len="sm" w="sm" type="none"/>
                    <a:tailEnd len="sm" w="sm" type="none"/>
                  </a:ln>
                </p:spPr>
              </p:pic>
              <p:pic>
                <p:nvPicPr>
                  <p:cNvPr id="2037" name="Google Shape;2037;p76"/>
                  <p:cNvPicPr preferRelativeResize="0"/>
                  <p:nvPr/>
                </p:nvPicPr>
                <p:blipFill rotWithShape="1">
                  <a:blip r:embed="rId5">
                    <a:alphaModFix/>
                  </a:blip>
                  <a:srcRect b="0" l="0" r="0" t="0"/>
                  <a:stretch/>
                </p:blipFill>
                <p:spPr>
                  <a:xfrm>
                    <a:off x="7257406" y="3202598"/>
                    <a:ext cx="129600" cy="129600"/>
                  </a:xfrm>
                  <a:prstGeom prst="rect">
                    <a:avLst/>
                  </a:prstGeom>
                  <a:noFill/>
                  <a:ln cap="flat" cmpd="sng" w="9525">
                    <a:solidFill>
                      <a:srgbClr val="757070"/>
                    </a:solidFill>
                    <a:prstDash val="solid"/>
                    <a:round/>
                    <a:headEnd len="sm" w="sm" type="none"/>
                    <a:tailEnd len="sm" w="sm" type="none"/>
                  </a:ln>
                </p:spPr>
              </p:pic>
              <p:pic>
                <p:nvPicPr>
                  <p:cNvPr id="2038" name="Google Shape;2038;p76"/>
                  <p:cNvPicPr preferRelativeResize="0"/>
                  <p:nvPr/>
                </p:nvPicPr>
                <p:blipFill rotWithShape="1">
                  <a:blip r:embed="rId5">
                    <a:alphaModFix/>
                  </a:blip>
                  <a:srcRect b="0" l="0" r="0" t="0"/>
                  <a:stretch/>
                </p:blipFill>
                <p:spPr>
                  <a:xfrm>
                    <a:off x="7243031" y="3190973"/>
                    <a:ext cx="129600" cy="129600"/>
                  </a:xfrm>
                  <a:prstGeom prst="rect">
                    <a:avLst/>
                  </a:prstGeom>
                  <a:noFill/>
                  <a:ln cap="flat" cmpd="sng" w="9525">
                    <a:solidFill>
                      <a:srgbClr val="757070"/>
                    </a:solidFill>
                    <a:prstDash val="solid"/>
                    <a:round/>
                    <a:headEnd len="sm" w="sm" type="none"/>
                    <a:tailEnd len="sm" w="sm" type="none"/>
                  </a:ln>
                </p:spPr>
              </p:pic>
              <p:pic>
                <p:nvPicPr>
                  <p:cNvPr id="2039" name="Google Shape;2039;p76"/>
                  <p:cNvPicPr preferRelativeResize="0"/>
                  <p:nvPr/>
                </p:nvPicPr>
                <p:blipFill rotWithShape="1">
                  <a:blip r:embed="rId5">
                    <a:alphaModFix/>
                  </a:blip>
                  <a:srcRect b="0" l="0" r="0" t="0"/>
                  <a:stretch/>
                </p:blipFill>
                <p:spPr>
                  <a:xfrm>
                    <a:off x="7228656" y="3179348"/>
                    <a:ext cx="129600" cy="129600"/>
                  </a:xfrm>
                  <a:prstGeom prst="rect">
                    <a:avLst/>
                  </a:prstGeom>
                  <a:noFill/>
                  <a:ln cap="flat" cmpd="sng" w="9525">
                    <a:solidFill>
                      <a:srgbClr val="757070"/>
                    </a:solidFill>
                    <a:prstDash val="solid"/>
                    <a:round/>
                    <a:headEnd len="sm" w="sm" type="none"/>
                    <a:tailEnd len="sm" w="sm" type="none"/>
                  </a:ln>
                </p:spPr>
              </p:pic>
            </p:grpSp>
          </p:grpSp>
          <p:pic>
            <p:nvPicPr>
              <p:cNvPr id="2040" name="Google Shape;2040;p76"/>
              <p:cNvPicPr preferRelativeResize="0"/>
              <p:nvPr/>
            </p:nvPicPr>
            <p:blipFill rotWithShape="1">
              <a:blip r:embed="rId6">
                <a:alphaModFix/>
              </a:blip>
              <a:srcRect b="0" l="0" r="0" t="0"/>
              <a:stretch/>
            </p:blipFill>
            <p:spPr>
              <a:xfrm>
                <a:off x="7923273" y="3525457"/>
                <a:ext cx="1315013" cy="1077039"/>
              </a:xfrm>
              <a:prstGeom prst="rect">
                <a:avLst/>
              </a:prstGeom>
              <a:noFill/>
              <a:ln>
                <a:noFill/>
              </a:ln>
            </p:spPr>
          </p:pic>
          <p:cxnSp>
            <p:nvCxnSpPr>
              <p:cNvPr id="2041" name="Google Shape;2041;p76"/>
              <p:cNvCxnSpPr>
                <a:endCxn id="2042" idx="1"/>
              </p:cNvCxnSpPr>
              <p:nvPr/>
            </p:nvCxnSpPr>
            <p:spPr>
              <a:xfrm>
                <a:off x="5385665" y="4037834"/>
                <a:ext cx="218700" cy="0"/>
              </a:xfrm>
              <a:prstGeom prst="straightConnector1">
                <a:avLst/>
              </a:prstGeom>
              <a:noFill/>
              <a:ln cap="flat" cmpd="sng" w="12700">
                <a:solidFill>
                  <a:srgbClr val="AEABAB"/>
                </a:solidFill>
                <a:prstDash val="solid"/>
                <a:miter lim="800000"/>
                <a:headEnd len="sm" w="sm" type="none"/>
                <a:tailEnd len="med" w="med" type="triangle"/>
              </a:ln>
            </p:spPr>
          </p:cxnSp>
          <p:cxnSp>
            <p:nvCxnSpPr>
              <p:cNvPr id="2043" name="Google Shape;2043;p76"/>
              <p:cNvCxnSpPr>
                <a:stCxn id="2042" idx="3"/>
              </p:cNvCxnSpPr>
              <p:nvPr/>
            </p:nvCxnSpPr>
            <p:spPr>
              <a:xfrm>
                <a:off x="6579382" y="4037834"/>
                <a:ext cx="308100" cy="0"/>
              </a:xfrm>
              <a:prstGeom prst="straightConnector1">
                <a:avLst/>
              </a:prstGeom>
              <a:noFill/>
              <a:ln cap="flat" cmpd="sng" w="12700">
                <a:solidFill>
                  <a:srgbClr val="AEABAB"/>
                </a:solidFill>
                <a:prstDash val="solid"/>
                <a:miter lim="800000"/>
                <a:headEnd len="sm" w="sm" type="none"/>
                <a:tailEnd len="med" w="med" type="triangle"/>
              </a:ln>
            </p:spPr>
          </p:cxnSp>
          <p:cxnSp>
            <p:nvCxnSpPr>
              <p:cNvPr id="2044" name="Google Shape;2044;p76"/>
              <p:cNvCxnSpPr>
                <a:stCxn id="2004" idx="3"/>
              </p:cNvCxnSpPr>
              <p:nvPr/>
            </p:nvCxnSpPr>
            <p:spPr>
              <a:xfrm>
                <a:off x="7264941" y="3324556"/>
                <a:ext cx="629400" cy="192900"/>
              </a:xfrm>
              <a:prstGeom prst="straightConnector1">
                <a:avLst/>
              </a:prstGeom>
              <a:noFill/>
              <a:ln cap="flat" cmpd="sng" w="12700">
                <a:solidFill>
                  <a:srgbClr val="AEABAB"/>
                </a:solidFill>
                <a:prstDash val="solid"/>
                <a:miter lim="800000"/>
                <a:headEnd len="sm" w="sm" type="none"/>
                <a:tailEnd len="med" w="med" type="triangle"/>
              </a:ln>
            </p:spPr>
          </p:cxnSp>
          <p:cxnSp>
            <p:nvCxnSpPr>
              <p:cNvPr id="2045" name="Google Shape;2045;p76"/>
              <p:cNvCxnSpPr>
                <a:stCxn id="2010" idx="3"/>
              </p:cNvCxnSpPr>
              <p:nvPr/>
            </p:nvCxnSpPr>
            <p:spPr>
              <a:xfrm>
                <a:off x="7265017" y="3731205"/>
                <a:ext cx="639600" cy="32400"/>
              </a:xfrm>
              <a:prstGeom prst="straightConnector1">
                <a:avLst/>
              </a:prstGeom>
              <a:noFill/>
              <a:ln cap="flat" cmpd="sng" w="12700">
                <a:solidFill>
                  <a:srgbClr val="AEABAB"/>
                </a:solidFill>
                <a:prstDash val="solid"/>
                <a:miter lim="800000"/>
                <a:headEnd len="sm" w="sm" type="none"/>
                <a:tailEnd len="med" w="med" type="triangle"/>
              </a:ln>
            </p:spPr>
          </p:cxnSp>
          <p:cxnSp>
            <p:nvCxnSpPr>
              <p:cNvPr id="2046" name="Google Shape;2046;p76"/>
              <p:cNvCxnSpPr>
                <a:stCxn id="2016" idx="3"/>
                <a:endCxn id="2040" idx="1"/>
              </p:cNvCxnSpPr>
              <p:nvPr/>
            </p:nvCxnSpPr>
            <p:spPr>
              <a:xfrm flipH="1" rot="10800000">
                <a:off x="7264941" y="4064032"/>
                <a:ext cx="658200" cy="33900"/>
              </a:xfrm>
              <a:prstGeom prst="straightConnector1">
                <a:avLst/>
              </a:prstGeom>
              <a:noFill/>
              <a:ln cap="flat" cmpd="sng" w="12700">
                <a:solidFill>
                  <a:srgbClr val="AEABAB"/>
                </a:solidFill>
                <a:prstDash val="solid"/>
                <a:miter lim="800000"/>
                <a:headEnd len="sm" w="sm" type="none"/>
                <a:tailEnd len="med" w="med" type="triangle"/>
              </a:ln>
            </p:spPr>
          </p:cxnSp>
          <p:cxnSp>
            <p:nvCxnSpPr>
              <p:cNvPr id="2047" name="Google Shape;2047;p76"/>
              <p:cNvCxnSpPr>
                <a:stCxn id="2035" idx="3"/>
              </p:cNvCxnSpPr>
              <p:nvPr/>
            </p:nvCxnSpPr>
            <p:spPr>
              <a:xfrm flipH="1" rot="10800000">
                <a:off x="7316971" y="4242425"/>
                <a:ext cx="611700" cy="303300"/>
              </a:xfrm>
              <a:prstGeom prst="straightConnector1">
                <a:avLst/>
              </a:prstGeom>
              <a:noFill/>
              <a:ln cap="flat" cmpd="sng" w="12700">
                <a:solidFill>
                  <a:srgbClr val="AEABAB"/>
                </a:solidFill>
                <a:prstDash val="solid"/>
                <a:miter lim="800000"/>
                <a:headEnd len="sm" w="sm" type="none"/>
                <a:tailEnd len="med" w="med" type="triangle"/>
              </a:ln>
            </p:spPr>
          </p:cxnSp>
          <p:cxnSp>
            <p:nvCxnSpPr>
              <p:cNvPr id="2048" name="Google Shape;2048;p76"/>
              <p:cNvCxnSpPr/>
              <p:nvPr/>
            </p:nvCxnSpPr>
            <p:spPr>
              <a:xfrm flipH="1" rot="10800000">
                <a:off x="7471704" y="4497188"/>
                <a:ext cx="449147" cy="519325"/>
              </a:xfrm>
              <a:prstGeom prst="straightConnector1">
                <a:avLst/>
              </a:prstGeom>
              <a:noFill/>
              <a:ln cap="flat" cmpd="sng" w="12700">
                <a:solidFill>
                  <a:srgbClr val="AEABAB"/>
                </a:solidFill>
                <a:prstDash val="solid"/>
                <a:miter lim="800000"/>
                <a:headEnd len="sm" w="sm" type="none"/>
                <a:tailEnd len="med" w="med" type="triangle"/>
              </a:ln>
            </p:spPr>
          </p:cxnSp>
          <p:pic>
            <p:nvPicPr>
              <p:cNvPr id="2049" name="Google Shape;2049;p76"/>
              <p:cNvPicPr preferRelativeResize="0"/>
              <p:nvPr/>
            </p:nvPicPr>
            <p:blipFill rotWithShape="1">
              <a:blip r:embed="rId7">
                <a:alphaModFix/>
              </a:blip>
              <a:srcRect b="0" l="0" r="0" t="0"/>
              <a:stretch/>
            </p:blipFill>
            <p:spPr>
              <a:xfrm>
                <a:off x="4442305" y="3638549"/>
                <a:ext cx="975017" cy="798571"/>
              </a:xfrm>
              <a:prstGeom prst="rect">
                <a:avLst/>
              </a:prstGeom>
              <a:noFill/>
              <a:ln>
                <a:noFill/>
              </a:ln>
            </p:spPr>
          </p:pic>
          <p:pic>
            <p:nvPicPr>
              <p:cNvPr id="2042" name="Google Shape;2042;p76"/>
              <p:cNvPicPr preferRelativeResize="0"/>
              <p:nvPr/>
            </p:nvPicPr>
            <p:blipFill rotWithShape="1">
              <a:blip r:embed="rId7">
                <a:alphaModFix/>
              </a:blip>
              <a:srcRect b="0" l="0" r="0" t="0"/>
              <a:stretch/>
            </p:blipFill>
            <p:spPr>
              <a:xfrm>
                <a:off x="5604365" y="3638548"/>
                <a:ext cx="975017" cy="798571"/>
              </a:xfrm>
              <a:prstGeom prst="rect">
                <a:avLst/>
              </a:prstGeom>
              <a:noFill/>
              <a:ln>
                <a:noFill/>
              </a:ln>
            </p:spPr>
          </p:pic>
          <p:grpSp>
            <p:nvGrpSpPr>
              <p:cNvPr id="2050" name="Google Shape;2050;p76"/>
              <p:cNvGrpSpPr/>
              <p:nvPr/>
            </p:nvGrpSpPr>
            <p:grpSpPr>
              <a:xfrm>
                <a:off x="6807166" y="4828241"/>
                <a:ext cx="817066" cy="1012602"/>
                <a:chOff x="7196474" y="4511675"/>
                <a:chExt cx="817066" cy="1012602"/>
              </a:xfrm>
            </p:grpSpPr>
            <p:sp>
              <p:nvSpPr>
                <p:cNvPr id="2051" name="Google Shape;2051;p76"/>
                <p:cNvSpPr/>
                <p:nvPr/>
              </p:nvSpPr>
              <p:spPr>
                <a:xfrm>
                  <a:off x="7196474" y="4970279"/>
                  <a:ext cx="817066"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Định vị giải phẫu</a:t>
                  </a:r>
                  <a:endParaRPr sz="1200">
                    <a:solidFill>
                      <a:srgbClr val="3F3F3F"/>
                    </a:solidFill>
                    <a:latin typeface="Arial"/>
                    <a:ea typeface="Arial"/>
                    <a:cs typeface="Arial"/>
                    <a:sym typeface="Arial"/>
                  </a:endParaRPr>
                </a:p>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pic>
              <p:nvPicPr>
                <p:cNvPr id="2052" name="Google Shape;2052;p76"/>
                <p:cNvPicPr preferRelativeResize="0"/>
                <p:nvPr/>
              </p:nvPicPr>
              <p:blipFill rotWithShape="1">
                <a:blip r:embed="rId8">
                  <a:alphaModFix/>
                </a:blip>
                <a:srcRect b="0" l="0" r="0" t="0"/>
                <a:stretch/>
              </p:blipFill>
              <p:spPr>
                <a:xfrm>
                  <a:off x="7348184" y="4511675"/>
                  <a:ext cx="513646" cy="420694"/>
                </a:xfrm>
                <a:prstGeom prst="rect">
                  <a:avLst/>
                </a:prstGeom>
                <a:noFill/>
                <a:ln>
                  <a:noFill/>
                </a:ln>
              </p:spPr>
            </p:pic>
          </p:grpSp>
          <p:sp>
            <p:nvSpPr>
              <p:cNvPr id="2053" name="Google Shape;2053;p76"/>
              <p:cNvSpPr/>
              <p:nvPr/>
            </p:nvSpPr>
            <p:spPr>
              <a:xfrm>
                <a:off x="6718549" y="3398159"/>
                <a:ext cx="905684"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Xuất huyết</a:t>
                </a:r>
                <a:endParaRPr sz="1200">
                  <a:solidFill>
                    <a:srgbClr val="3A3838"/>
                  </a:solidFill>
                  <a:latin typeface="Arial"/>
                  <a:ea typeface="Arial"/>
                  <a:cs typeface="Arial"/>
                  <a:sym typeface="Arial"/>
                </a:endParaRPr>
              </a:p>
            </p:txBody>
          </p:sp>
          <p:sp>
            <p:nvSpPr>
              <p:cNvPr id="2054" name="Google Shape;2054;p76"/>
              <p:cNvSpPr/>
              <p:nvPr/>
            </p:nvSpPr>
            <p:spPr>
              <a:xfrm>
                <a:off x="6613171" y="3796005"/>
                <a:ext cx="122360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Phình mao mạch</a:t>
                </a:r>
                <a:endParaRPr sz="1200">
                  <a:solidFill>
                    <a:srgbClr val="3A3838"/>
                  </a:solidFill>
                  <a:latin typeface="Arial"/>
                  <a:ea typeface="Arial"/>
                  <a:cs typeface="Arial"/>
                  <a:sym typeface="Arial"/>
                </a:endParaRPr>
              </a:p>
            </p:txBody>
          </p:sp>
          <p:sp>
            <p:nvSpPr>
              <p:cNvPr id="2055" name="Google Shape;2055;p76"/>
              <p:cNvSpPr/>
              <p:nvPr/>
            </p:nvSpPr>
            <p:spPr>
              <a:xfrm>
                <a:off x="6843977" y="4184263"/>
                <a:ext cx="654826"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Tiết dịch</a:t>
                </a:r>
                <a:endParaRPr sz="1200">
                  <a:solidFill>
                    <a:srgbClr val="3A3838"/>
                  </a:solidFill>
                  <a:latin typeface="Arial"/>
                  <a:ea typeface="Arial"/>
                  <a:cs typeface="Arial"/>
                  <a:sym typeface="Arial"/>
                </a:endParaRPr>
              </a:p>
            </p:txBody>
          </p:sp>
          <p:sp>
            <p:nvSpPr>
              <p:cNvPr id="2056" name="Google Shape;2056;p76"/>
              <p:cNvSpPr/>
              <p:nvPr/>
            </p:nvSpPr>
            <p:spPr>
              <a:xfrm>
                <a:off x="6674404" y="4624914"/>
                <a:ext cx="993974"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IRMA, v.v.</a:t>
                </a:r>
                <a:endParaRPr/>
              </a:p>
            </p:txBody>
          </p:sp>
          <p:cxnSp>
            <p:nvCxnSpPr>
              <p:cNvPr id="2057" name="Google Shape;2057;p76"/>
              <p:cNvCxnSpPr>
                <a:stCxn id="2042" idx="3"/>
                <a:endCxn id="2052" idx="1"/>
              </p:cNvCxnSpPr>
              <p:nvPr/>
            </p:nvCxnSpPr>
            <p:spPr>
              <a:xfrm>
                <a:off x="6579382" y="4037834"/>
                <a:ext cx="379500" cy="1000800"/>
              </a:xfrm>
              <a:prstGeom prst="bentConnector3">
                <a:avLst>
                  <a:gd fmla="val 924043" name="adj1"/>
                </a:avLst>
              </a:prstGeom>
              <a:noFill/>
              <a:ln cap="flat" cmpd="sng" w="12700">
                <a:solidFill>
                  <a:srgbClr val="AEABAB"/>
                </a:solidFill>
                <a:prstDash val="solid"/>
                <a:miter lim="800000"/>
                <a:headEnd len="sm" w="sm" type="none"/>
                <a:tailEnd len="med" w="med" type="triangle"/>
              </a:ln>
            </p:spPr>
          </p:cxnSp>
        </p:grpSp>
      </p:grpSp>
      <p:sp>
        <p:nvSpPr>
          <p:cNvPr id="2058" name="Google Shape;2058;p76"/>
          <p:cNvSpPr/>
          <p:nvPr/>
        </p:nvSpPr>
        <p:spPr>
          <a:xfrm>
            <a:off x="6050959" y="2119454"/>
            <a:ext cx="3417042" cy="284180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Tháng 4 năm 2018, FDA đã phê duyệt phần mềm dựa trên trí tuệ nhân tạo để sàng lọc bệnh nhân mắc bệnh võng mạc tiểu đường mà không cần ý kiến thêm từ chuyên gia y tế.</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Phần mềm IDx-DR xác định chính xác những bệnh nhân mắc bệnh “võng mạc tiểu đường nhẹ hơn” 87,4% thời gian và xác định những người không mắc bệnh này 89,5% thời gian.</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IDx là một trong nhiều sản phẩm phần mềm dựa trên trí tuệ nhân tạo được FDA chấp thuận cho các ứng dụng thương mại lâm sàng trong những tháng gần đây.</a:t>
            </a:r>
            <a:endParaRPr/>
          </a:p>
        </p:txBody>
      </p:sp>
      <p:sp>
        <p:nvSpPr>
          <p:cNvPr id="2059" name="Google Shape;2059;p7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Trí tuệ nhân tạo dưới dạng thiết bị y tế</a:t>
            </a:r>
            <a:endParaRPr b="1" sz="2400">
              <a:solidFill>
                <a:srgbClr val="0C0C0C"/>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grpSp>
        <p:nvGrpSpPr>
          <p:cNvPr id="2065" name="Google Shape;2065;p77"/>
          <p:cNvGrpSpPr/>
          <p:nvPr/>
        </p:nvGrpSpPr>
        <p:grpSpPr>
          <a:xfrm>
            <a:off x="449998" y="1925150"/>
            <a:ext cx="9018002" cy="4096138"/>
            <a:chOff x="558800" y="1827584"/>
            <a:chExt cx="8909200" cy="4096138"/>
          </a:xfrm>
        </p:grpSpPr>
        <p:sp>
          <p:nvSpPr>
            <p:cNvPr id="2066" name="Google Shape;2066;p77"/>
            <p:cNvSpPr/>
            <p:nvPr/>
          </p:nvSpPr>
          <p:spPr>
            <a:xfrm>
              <a:off x="558800" y="1827584"/>
              <a:ext cx="8909200" cy="409613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67" name="Google Shape;2067;p77"/>
            <p:cNvGrpSpPr/>
            <p:nvPr/>
          </p:nvGrpSpPr>
          <p:grpSpPr>
            <a:xfrm>
              <a:off x="770835" y="2070511"/>
              <a:ext cx="8650216" cy="3725363"/>
              <a:chOff x="711200" y="1652789"/>
              <a:chExt cx="8650216" cy="3725363"/>
            </a:xfrm>
          </p:grpSpPr>
          <p:sp>
            <p:nvSpPr>
              <p:cNvPr id="2068" name="Google Shape;2068;p77"/>
              <p:cNvSpPr/>
              <p:nvPr/>
            </p:nvSpPr>
            <p:spPr>
              <a:xfrm>
                <a:off x="711200" y="3550234"/>
                <a:ext cx="2597728" cy="144832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Đạt chuẩn FDA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mềm dựa trên trí tuệ nhân tạo giúp sàng lọc bệnh nhân mắc bệnh võng mạc tiểu đường mà không cần xác nhận của chuyên gia y tế</a:t>
                </a:r>
                <a:endParaRPr/>
              </a:p>
            </p:txBody>
          </p:sp>
          <p:grpSp>
            <p:nvGrpSpPr>
              <p:cNvPr id="2069" name="Google Shape;2069;p77"/>
              <p:cNvGrpSpPr/>
              <p:nvPr/>
            </p:nvGrpSpPr>
            <p:grpSpPr>
              <a:xfrm>
                <a:off x="755336" y="1652789"/>
                <a:ext cx="8606080" cy="1691677"/>
                <a:chOff x="755336" y="4300811"/>
                <a:chExt cx="8606080" cy="1691677"/>
              </a:xfrm>
            </p:grpSpPr>
            <p:pic>
              <p:nvPicPr>
                <p:cNvPr descr="Image result for Viz lvo,png&quot;" id="2070" name="Google Shape;2070;p77"/>
                <p:cNvPicPr preferRelativeResize="0"/>
                <p:nvPr/>
              </p:nvPicPr>
              <p:blipFill rotWithShape="1">
                <a:blip r:embed="rId3">
                  <a:alphaModFix/>
                </a:blip>
                <a:srcRect b="0" l="0" r="0" t="0"/>
                <a:stretch/>
              </p:blipFill>
              <p:spPr>
                <a:xfrm>
                  <a:off x="7062650" y="4303383"/>
                  <a:ext cx="1615812" cy="1615812"/>
                </a:xfrm>
                <a:prstGeom prst="rect">
                  <a:avLst/>
                </a:prstGeom>
                <a:noFill/>
                <a:ln>
                  <a:noFill/>
                </a:ln>
              </p:spPr>
            </p:pic>
            <p:sp>
              <p:nvSpPr>
                <p:cNvPr id="2071" name="Google Shape;2071;p77"/>
                <p:cNvSpPr/>
                <p:nvPr/>
              </p:nvSpPr>
              <p:spPr>
                <a:xfrm>
                  <a:off x="3416526" y="5684711"/>
                  <a:ext cx="306977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Thương tổn gan và phổi qua hình ảnh AI</a:t>
                  </a:r>
                  <a:endParaRPr/>
                </a:p>
              </p:txBody>
            </p:sp>
            <p:sp>
              <p:nvSpPr>
                <p:cNvPr id="2072" name="Google Shape;2072;p77"/>
                <p:cNvSpPr/>
                <p:nvPr/>
              </p:nvSpPr>
              <p:spPr>
                <a:xfrm>
                  <a:off x="6379696" y="5684711"/>
                  <a:ext cx="298172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Phân tích CT scan đối với bệnh đột quỵ</a:t>
                  </a:r>
                  <a:endParaRPr sz="1400">
                    <a:solidFill>
                      <a:srgbClr val="262626"/>
                    </a:solidFill>
                    <a:latin typeface="Arial"/>
                    <a:ea typeface="Arial"/>
                    <a:cs typeface="Arial"/>
                    <a:sym typeface="Arial"/>
                  </a:endParaRPr>
                </a:p>
              </p:txBody>
            </p:sp>
            <p:sp>
              <p:nvSpPr>
                <p:cNvPr id="2073" name="Google Shape;2073;p77"/>
                <p:cNvSpPr/>
                <p:nvPr/>
              </p:nvSpPr>
              <p:spPr>
                <a:xfrm>
                  <a:off x="1189295" y="5684711"/>
                  <a:ext cx="173487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Võng mạc tiểu đường</a:t>
                  </a:r>
                  <a:endParaRPr/>
                </a:p>
              </p:txBody>
            </p:sp>
            <p:pic>
              <p:nvPicPr>
                <p:cNvPr descr="Image result for arterys,png&quot;" id="2074" name="Google Shape;2074;p77"/>
                <p:cNvPicPr preferRelativeResize="0"/>
                <p:nvPr/>
              </p:nvPicPr>
              <p:blipFill rotWithShape="1">
                <a:blip r:embed="rId4">
                  <a:alphaModFix/>
                </a:blip>
                <a:srcRect b="0" l="0" r="0" t="0"/>
                <a:stretch/>
              </p:blipFill>
              <p:spPr>
                <a:xfrm>
                  <a:off x="4025169" y="4620403"/>
                  <a:ext cx="1852487" cy="977566"/>
                </a:xfrm>
                <a:prstGeom prst="rect">
                  <a:avLst/>
                </a:prstGeom>
                <a:noFill/>
                <a:ln>
                  <a:noFill/>
                </a:ln>
              </p:spPr>
            </p:pic>
            <p:pic>
              <p:nvPicPr>
                <p:cNvPr descr="Image result for IDx,png&quot;" id="2075" name="Google Shape;2075;p77"/>
                <p:cNvPicPr preferRelativeResize="0"/>
                <p:nvPr/>
              </p:nvPicPr>
              <p:blipFill rotWithShape="1">
                <a:blip r:embed="rId5">
                  <a:alphaModFix/>
                </a:blip>
                <a:srcRect b="0" l="0" r="0" t="0"/>
                <a:stretch/>
              </p:blipFill>
              <p:spPr>
                <a:xfrm>
                  <a:off x="755336" y="4300811"/>
                  <a:ext cx="2597727" cy="1541318"/>
                </a:xfrm>
                <a:prstGeom prst="rect">
                  <a:avLst/>
                </a:prstGeom>
                <a:noFill/>
                <a:ln>
                  <a:noFill/>
                </a:ln>
              </p:spPr>
            </p:pic>
          </p:grpSp>
          <p:sp>
            <p:nvSpPr>
              <p:cNvPr id="2076" name="Google Shape;2076;p77"/>
              <p:cNvSpPr/>
              <p:nvPr/>
            </p:nvSpPr>
            <p:spPr>
              <a:xfrm>
                <a:off x="3652548" y="3550234"/>
                <a:ext cx="2597728" cy="175097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Đạt chuẩn FDA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Khởi nghiệp được GE Ventures tài trợ</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ứng dụng trí tuệ nhân tạo trong điều trị ung thư ban đầu tập trung vào phát hiện các tổn thương phổi và gan.</a:t>
                </a:r>
                <a:endParaRPr/>
              </a:p>
            </p:txBody>
          </p:sp>
          <p:sp>
            <p:nvSpPr>
              <p:cNvPr id="2077" name="Google Shape;2077;p77"/>
              <p:cNvSpPr/>
              <p:nvPr/>
            </p:nvSpPr>
            <p:spPr>
              <a:xfrm>
                <a:off x="6746297" y="3550234"/>
                <a:ext cx="2597728" cy="18279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Đạt chuẩn FDA</a:t>
                </a:r>
                <a:endParaRPr/>
              </a:p>
              <a:p>
                <a:pPr indent="-182563" lvl="0" marL="182563" marR="0"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Phân tích ảnh chụp CT và thông báo cho các nhà cung cấp dịch vụ chăm sóc sức khỏe về khả năng đột quỵ ở bệnh nhân</a:t>
                </a:r>
                <a:endParaRPr sz="12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Vòng cấp vốn Series A trị giá 21 triệu đô la từ Google Ventures và Kleiner Perkins Caufield &amp; Byers</a:t>
                </a:r>
                <a:endParaRPr/>
              </a:p>
            </p:txBody>
          </p:sp>
        </p:grpSp>
      </p:grpSp>
      <p:grpSp>
        <p:nvGrpSpPr>
          <p:cNvPr id="2078" name="Google Shape;2078;p77"/>
          <p:cNvGrpSpPr/>
          <p:nvPr/>
        </p:nvGrpSpPr>
        <p:grpSpPr>
          <a:xfrm>
            <a:off x="450000" y="450000"/>
            <a:ext cx="9018000" cy="276999"/>
            <a:chOff x="450000" y="450000"/>
            <a:chExt cx="9018000" cy="276999"/>
          </a:xfrm>
        </p:grpSpPr>
        <p:sp>
          <p:nvSpPr>
            <p:cNvPr id="2079" name="Google Shape;2079;p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Hình ảnh và chẩn đoán y khoa</a:t>
              </a:r>
              <a:endParaRPr/>
            </a:p>
          </p:txBody>
        </p:sp>
        <p:sp>
          <p:nvSpPr>
            <p:cNvPr id="2080" name="Google Shape;2080;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81" name="Google Shape;2081;p77"/>
          <p:cNvSpPr/>
          <p:nvPr/>
        </p:nvSpPr>
        <p:spPr>
          <a:xfrm>
            <a:off x="8455843" y="6134907"/>
            <a:ext cx="1012157" cy="212092"/>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CB Insights</a:t>
            </a:r>
            <a:endParaRPr/>
          </a:p>
        </p:txBody>
      </p:sp>
      <p:sp>
        <p:nvSpPr>
          <p:cNvPr id="2082" name="Google Shape;2082;p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Trí tuệ nhân tạo dưới dạng thiết bị y tế</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grpSp>
        <p:nvGrpSpPr>
          <p:cNvPr id="2088" name="Google Shape;2088;p78"/>
          <p:cNvGrpSpPr/>
          <p:nvPr/>
        </p:nvGrpSpPr>
        <p:grpSpPr>
          <a:xfrm>
            <a:off x="450000" y="450000"/>
            <a:ext cx="9018000" cy="276999"/>
            <a:chOff x="450000" y="450000"/>
            <a:chExt cx="9018000" cy="276999"/>
          </a:xfrm>
        </p:grpSpPr>
        <p:sp>
          <p:nvSpPr>
            <p:cNvPr id="2089" name="Google Shape;2089;p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Hình ảnh và chẩn đoán y khoa</a:t>
              </a:r>
              <a:endParaRPr/>
            </a:p>
          </p:txBody>
        </p:sp>
        <p:sp>
          <p:nvSpPr>
            <p:cNvPr id="2090" name="Google Shape;2090;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91" name="Google Shape;2091;p78"/>
          <p:cNvSpPr/>
          <p:nvPr/>
        </p:nvSpPr>
        <p:spPr>
          <a:xfrm>
            <a:off x="7902878" y="6155796"/>
            <a:ext cx="1546486" cy="193826"/>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Samsung, Dự án BOM</a:t>
            </a:r>
            <a:endParaRPr/>
          </a:p>
        </p:txBody>
      </p:sp>
      <p:grpSp>
        <p:nvGrpSpPr>
          <p:cNvPr id="2092" name="Google Shape;2092;p78"/>
          <p:cNvGrpSpPr/>
          <p:nvPr/>
        </p:nvGrpSpPr>
        <p:grpSpPr>
          <a:xfrm>
            <a:off x="561986" y="3517564"/>
            <a:ext cx="8781914" cy="2104939"/>
            <a:chOff x="712182" y="2924944"/>
            <a:chExt cx="8631843" cy="2104939"/>
          </a:xfrm>
        </p:grpSpPr>
        <p:sp>
          <p:nvSpPr>
            <p:cNvPr id="2093" name="Google Shape;2093;p78"/>
            <p:cNvSpPr/>
            <p:nvPr/>
          </p:nvSpPr>
          <p:spPr>
            <a:xfrm>
              <a:off x="712182" y="2924944"/>
              <a:ext cx="8631843" cy="21049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picture containing dryer, appliance&#10;&#10;Description automatically generated" id="2094" name="Google Shape;2094;p78"/>
            <p:cNvPicPr preferRelativeResize="0"/>
            <p:nvPr/>
          </p:nvPicPr>
          <p:blipFill rotWithShape="1">
            <a:blip r:embed="rId3">
              <a:alphaModFix/>
            </a:blip>
            <a:srcRect b="1816" l="1409" r="1383" t="0"/>
            <a:stretch/>
          </p:blipFill>
          <p:spPr>
            <a:xfrm>
              <a:off x="832231" y="3071480"/>
              <a:ext cx="2948491" cy="1685505"/>
            </a:xfrm>
            <a:prstGeom prst="rect">
              <a:avLst/>
            </a:prstGeom>
            <a:noFill/>
            <a:ln>
              <a:noFill/>
            </a:ln>
          </p:spPr>
        </p:pic>
        <p:grpSp>
          <p:nvGrpSpPr>
            <p:cNvPr id="2095" name="Google Shape;2095;p78"/>
            <p:cNvGrpSpPr/>
            <p:nvPr/>
          </p:nvGrpSpPr>
          <p:grpSpPr>
            <a:xfrm>
              <a:off x="3764233" y="3071479"/>
              <a:ext cx="5426409" cy="1757513"/>
              <a:chOff x="3764233" y="3071479"/>
              <a:chExt cx="5426409" cy="1757513"/>
            </a:xfrm>
          </p:grpSpPr>
          <p:grpSp>
            <p:nvGrpSpPr>
              <p:cNvPr id="2096" name="Google Shape;2096;p78"/>
              <p:cNvGrpSpPr/>
              <p:nvPr/>
            </p:nvGrpSpPr>
            <p:grpSpPr>
              <a:xfrm>
                <a:off x="3764233" y="3071479"/>
                <a:ext cx="5426409" cy="1757513"/>
                <a:chOff x="3713845" y="3843834"/>
                <a:chExt cx="5443254" cy="1685417"/>
              </a:xfrm>
            </p:grpSpPr>
            <p:pic>
              <p:nvPicPr>
                <p:cNvPr id="2097" name="Google Shape;2097;p78"/>
                <p:cNvPicPr preferRelativeResize="0"/>
                <p:nvPr/>
              </p:nvPicPr>
              <p:blipFill rotWithShape="1">
                <a:blip r:embed="rId4">
                  <a:alphaModFix/>
                </a:blip>
                <a:srcRect b="76532" l="49105" r="30146" t="6569"/>
                <a:stretch/>
              </p:blipFill>
              <p:spPr>
                <a:xfrm>
                  <a:off x="3713845" y="3843834"/>
                  <a:ext cx="1780249" cy="815559"/>
                </a:xfrm>
                <a:prstGeom prst="rect">
                  <a:avLst/>
                </a:prstGeom>
                <a:noFill/>
                <a:ln>
                  <a:noFill/>
                </a:ln>
              </p:spPr>
            </p:pic>
            <p:pic>
              <p:nvPicPr>
                <p:cNvPr id="2098" name="Google Shape;2098;p78"/>
                <p:cNvPicPr preferRelativeResize="0"/>
                <p:nvPr/>
              </p:nvPicPr>
              <p:blipFill rotWithShape="1">
                <a:blip r:embed="rId4">
                  <a:alphaModFix/>
                </a:blip>
                <a:srcRect b="60715" l="49105" r="30146" t="22385"/>
                <a:stretch/>
              </p:blipFill>
              <p:spPr>
                <a:xfrm>
                  <a:off x="5545347" y="3843834"/>
                  <a:ext cx="1780249" cy="815559"/>
                </a:xfrm>
                <a:prstGeom prst="rect">
                  <a:avLst/>
                </a:prstGeom>
                <a:noFill/>
                <a:ln>
                  <a:noFill/>
                </a:ln>
              </p:spPr>
            </p:pic>
            <p:pic>
              <p:nvPicPr>
                <p:cNvPr id="2099" name="Google Shape;2099;p78"/>
                <p:cNvPicPr preferRelativeResize="0"/>
                <p:nvPr/>
              </p:nvPicPr>
              <p:blipFill rotWithShape="1">
                <a:blip r:embed="rId4">
                  <a:alphaModFix/>
                </a:blip>
                <a:srcRect b="43818" l="49105" r="30146" t="39282"/>
                <a:stretch/>
              </p:blipFill>
              <p:spPr>
                <a:xfrm>
                  <a:off x="7376850" y="3843834"/>
                  <a:ext cx="1780249" cy="815559"/>
                </a:xfrm>
                <a:prstGeom prst="rect">
                  <a:avLst/>
                </a:prstGeom>
                <a:noFill/>
                <a:ln>
                  <a:noFill/>
                </a:ln>
              </p:spPr>
            </p:pic>
            <p:pic>
              <p:nvPicPr>
                <p:cNvPr id="2100" name="Google Shape;2100;p78"/>
                <p:cNvPicPr preferRelativeResize="0"/>
                <p:nvPr/>
              </p:nvPicPr>
              <p:blipFill rotWithShape="1">
                <a:blip r:embed="rId4">
                  <a:alphaModFix/>
                </a:blip>
                <a:srcRect b="26919" l="49105" r="30146" t="56181"/>
                <a:stretch/>
              </p:blipFill>
              <p:spPr>
                <a:xfrm>
                  <a:off x="3713845" y="4713692"/>
                  <a:ext cx="1780249" cy="815559"/>
                </a:xfrm>
                <a:prstGeom prst="rect">
                  <a:avLst/>
                </a:prstGeom>
                <a:noFill/>
                <a:ln>
                  <a:noFill/>
                </a:ln>
              </p:spPr>
            </p:pic>
            <p:pic>
              <p:nvPicPr>
                <p:cNvPr id="2101" name="Google Shape;2101;p78"/>
                <p:cNvPicPr preferRelativeResize="0"/>
                <p:nvPr/>
              </p:nvPicPr>
              <p:blipFill rotWithShape="1">
                <a:blip r:embed="rId4">
                  <a:alphaModFix/>
                </a:blip>
                <a:srcRect b="10020" l="49105" r="30146" t="73081"/>
                <a:stretch/>
              </p:blipFill>
              <p:spPr>
                <a:xfrm>
                  <a:off x="5545347" y="4713692"/>
                  <a:ext cx="1780249" cy="815559"/>
                </a:xfrm>
                <a:prstGeom prst="rect">
                  <a:avLst/>
                </a:prstGeom>
                <a:noFill/>
                <a:ln>
                  <a:noFill/>
                </a:ln>
              </p:spPr>
            </p:pic>
          </p:grpSp>
          <p:sp>
            <p:nvSpPr>
              <p:cNvPr id="2102" name="Google Shape;2102;p78"/>
              <p:cNvSpPr txBox="1"/>
              <p:nvPr/>
            </p:nvSpPr>
            <p:spPr>
              <a:xfrm>
                <a:off x="4589013" y="3298009"/>
                <a:ext cx="748923" cy="400110"/>
              </a:xfrm>
              <a:prstGeom prst="rect">
                <a:avLst/>
              </a:prstGeom>
              <a:solidFill>
                <a:srgbClr val="4E4C4D"/>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Võng mạc tiểu đường</a:t>
                </a:r>
                <a:endParaRPr/>
              </a:p>
            </p:txBody>
          </p:sp>
          <p:sp>
            <p:nvSpPr>
              <p:cNvPr id="2103" name="Google Shape;2103;p78"/>
              <p:cNvSpPr txBox="1"/>
              <p:nvPr/>
            </p:nvSpPr>
            <p:spPr>
              <a:xfrm>
                <a:off x="4589013" y="4280658"/>
                <a:ext cx="794423" cy="246221"/>
              </a:xfrm>
              <a:prstGeom prst="rect">
                <a:avLst/>
              </a:prstGeom>
              <a:solidFill>
                <a:srgbClr val="4E4C4D"/>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Cườm nước</a:t>
                </a:r>
                <a:endParaRPr/>
              </a:p>
            </p:txBody>
          </p:sp>
          <p:sp>
            <p:nvSpPr>
              <p:cNvPr id="2104" name="Google Shape;2104;p78"/>
              <p:cNvSpPr txBox="1"/>
              <p:nvPr/>
            </p:nvSpPr>
            <p:spPr>
              <a:xfrm>
                <a:off x="6501592" y="4280658"/>
                <a:ext cx="715642" cy="246221"/>
              </a:xfrm>
              <a:prstGeom prst="rect">
                <a:avLst/>
              </a:prstGeom>
              <a:solidFill>
                <a:srgbClr val="4E4C4D"/>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Cườm khô</a:t>
                </a:r>
                <a:endParaRPr/>
              </a:p>
            </p:txBody>
          </p:sp>
          <p:sp>
            <p:nvSpPr>
              <p:cNvPr id="2105" name="Google Shape;2105;p78"/>
              <p:cNvSpPr txBox="1"/>
              <p:nvPr/>
            </p:nvSpPr>
            <p:spPr>
              <a:xfrm>
                <a:off x="6501592" y="3302677"/>
                <a:ext cx="662361" cy="553998"/>
              </a:xfrm>
              <a:prstGeom prst="rect">
                <a:avLst/>
              </a:prstGeom>
              <a:solidFill>
                <a:srgbClr val="4E4C4D"/>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Các bệnh về giác mạc</a:t>
                </a:r>
                <a:endParaRPr sz="1000">
                  <a:solidFill>
                    <a:schemeClr val="lt1"/>
                  </a:solidFill>
                  <a:latin typeface="Arial"/>
                  <a:ea typeface="Arial"/>
                  <a:cs typeface="Arial"/>
                  <a:sym typeface="Arial"/>
                </a:endParaRPr>
              </a:p>
            </p:txBody>
          </p:sp>
          <p:sp>
            <p:nvSpPr>
              <p:cNvPr id="2106" name="Google Shape;2106;p78"/>
              <p:cNvSpPr txBox="1"/>
              <p:nvPr/>
            </p:nvSpPr>
            <p:spPr>
              <a:xfrm>
                <a:off x="8264769" y="3219703"/>
                <a:ext cx="786456" cy="553998"/>
              </a:xfrm>
              <a:prstGeom prst="rect">
                <a:avLst/>
              </a:prstGeom>
              <a:solidFill>
                <a:srgbClr val="4E4C4D"/>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Thoái hóa hoàng điểm tuổi già</a:t>
                </a:r>
                <a:endParaRPr sz="1000">
                  <a:solidFill>
                    <a:schemeClr val="lt1"/>
                  </a:solidFill>
                  <a:latin typeface="Arial"/>
                  <a:ea typeface="Arial"/>
                  <a:cs typeface="Arial"/>
                  <a:sym typeface="Arial"/>
                </a:endParaRPr>
              </a:p>
            </p:txBody>
          </p:sp>
        </p:grpSp>
      </p:grpSp>
      <p:sp>
        <p:nvSpPr>
          <p:cNvPr id="2107" name="Google Shape;2107;p78"/>
          <p:cNvSpPr/>
          <p:nvPr/>
        </p:nvSpPr>
        <p:spPr>
          <a:xfrm>
            <a:off x="558924" y="2241148"/>
            <a:ext cx="8896060" cy="111825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Phát triển thiết bị chẩn đoán cầm tay và thuật toán hỗ trợ chẩn đoán dựa trên xử lý hình ảnh cho những người không được trợ giúp tại Việt Nam</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40.000 hình ảnh được tích lũy mỗi tháng</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Phát hiện sự bất thường từ hình ảnh kiểm tra mắt dựa trên Máy học và phân loại hình ảnh để lựa chọn</a:t>
            </a:r>
            <a:endParaRPr/>
          </a:p>
        </p:txBody>
      </p:sp>
      <p:sp>
        <p:nvSpPr>
          <p:cNvPr id="2108" name="Google Shape;2108;p78"/>
          <p:cNvSpPr/>
          <p:nvPr/>
        </p:nvSpPr>
        <p:spPr>
          <a:xfrm>
            <a:off x="449998" y="1375101"/>
            <a:ext cx="9004986" cy="83612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00">
                <a:solidFill>
                  <a:srgbClr val="0C0C0C"/>
                </a:solidFill>
                <a:latin typeface="Arial"/>
                <a:ea typeface="Arial"/>
                <a:cs typeface="Arial"/>
                <a:sym typeface="Arial"/>
              </a:rPr>
              <a:t>Máy soi đáy mắt cầm tay dựa trên trí tuệ nhân tạo</a:t>
            </a:r>
            <a:endParaRPr b="1" sz="2300">
              <a:solidFill>
                <a:srgbClr val="0C0C0C"/>
              </a:solidFill>
              <a:latin typeface="Arial"/>
              <a:ea typeface="Arial"/>
              <a:cs typeface="Arial"/>
              <a:sym typeface="Arial"/>
            </a:endParaRPr>
          </a:p>
          <a:p>
            <a:pPr indent="0" lvl="0" marL="0" marR="0" rtl="0" algn="l">
              <a:spcBef>
                <a:spcPts val="1000"/>
              </a:spcBef>
              <a:spcAft>
                <a:spcPts val="0"/>
              </a:spcAft>
              <a:buNone/>
            </a:pPr>
            <a:r>
              <a:rPr b="1" lang="en-US" sz="2300">
                <a:solidFill>
                  <a:srgbClr val="0C0C0C"/>
                </a:solidFill>
                <a:latin typeface="Arial"/>
                <a:ea typeface="Arial"/>
                <a:cs typeface="Arial"/>
                <a:sym typeface="Arial"/>
              </a:rPr>
              <a:t>(Dự án do Samsung cung cấp)</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79"/>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Kỹ thuật trong trí tuệ nhân tạo</a:t>
            </a:r>
            <a:endParaRPr b="1" sz="3200">
              <a:solidFill>
                <a:srgbClr val="000000"/>
              </a:solidFill>
              <a:latin typeface="Arial"/>
              <a:ea typeface="Arial"/>
              <a:cs typeface="Arial"/>
              <a:sym typeface="Arial"/>
            </a:endParaRPr>
          </a:p>
        </p:txBody>
      </p:sp>
      <p:sp>
        <p:nvSpPr>
          <p:cNvPr id="2115" name="Google Shape;2115;p7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116" name="Google Shape;2116;p79"/>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Trí tuệ nhân tạo biên</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3.2. Hình ảnh và chẩn đoán y khoa</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3.3. Xe tự vận hành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3.4. Học tăng cường</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3.5. AI hội thoại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3.6. GAN, XAI, Dữ liệu đào tạo tổng hợp </a:t>
            </a:r>
            <a:endParaRPr/>
          </a:p>
          <a:p>
            <a:pPr indent="-39052" lvl="0" marL="176213" marR="0" rtl="0" algn="l">
              <a:spcBef>
                <a:spcPts val="1000"/>
              </a:spcBef>
              <a:spcAft>
                <a:spcPts val="0"/>
              </a:spcAft>
              <a:buClr>
                <a:schemeClr val="lt1"/>
              </a:buClr>
              <a:buSzPts val="2160"/>
              <a:buFont typeface="Calibri"/>
              <a:buNone/>
            </a:pPr>
            <a:r>
              <a:t/>
            </a:r>
            <a:endParaRPr sz="1800">
              <a:solidFill>
                <a:srgbClr val="A6A6A6"/>
              </a:solidFill>
              <a:latin typeface="Arial"/>
              <a:ea typeface="Arial"/>
              <a:cs typeface="Arial"/>
              <a:sym typeface="Arial"/>
            </a:endParaRPr>
          </a:p>
          <a:p>
            <a:pPr indent="-39052" lvl="0" marL="176213" marR="0" rtl="0" algn="l">
              <a:spcBef>
                <a:spcPts val="1000"/>
              </a:spcBef>
              <a:spcAft>
                <a:spcPts val="0"/>
              </a:spcAft>
              <a:buClr>
                <a:schemeClr val="lt1"/>
              </a:buClr>
              <a:buSzPts val="2160"/>
              <a:buFont typeface="Calibri"/>
              <a:buNone/>
            </a:pPr>
            <a:r>
              <a:t/>
            </a:r>
            <a:endParaRPr b="0" i="0" sz="1800" u="none" cap="none" strike="noStrike">
              <a:solidFill>
                <a:srgbClr val="3F3F3F"/>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Xe tự vận hành</a:t>
            </a:r>
            <a:endParaRPr b="1" sz="2400">
              <a:solidFill>
                <a:srgbClr val="0C0C0C"/>
              </a:solidFill>
              <a:latin typeface="Arial"/>
              <a:ea typeface="Arial"/>
              <a:cs typeface="Arial"/>
              <a:sym typeface="Arial"/>
            </a:endParaRPr>
          </a:p>
        </p:txBody>
      </p:sp>
      <p:grpSp>
        <p:nvGrpSpPr>
          <p:cNvPr id="2123" name="Google Shape;2123;p80"/>
          <p:cNvGrpSpPr/>
          <p:nvPr/>
        </p:nvGrpSpPr>
        <p:grpSpPr>
          <a:xfrm>
            <a:off x="450000" y="450000"/>
            <a:ext cx="9018000" cy="276999"/>
            <a:chOff x="450000" y="450000"/>
            <a:chExt cx="9018000" cy="276999"/>
          </a:xfrm>
        </p:grpSpPr>
        <p:sp>
          <p:nvSpPr>
            <p:cNvPr id="2124" name="Google Shape;2124;p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Xe tự vận hành</a:t>
              </a:r>
              <a:endParaRPr b="1" sz="1800">
                <a:solidFill>
                  <a:schemeClr val="lt1"/>
                </a:solidFill>
                <a:latin typeface="Arial"/>
                <a:ea typeface="Arial"/>
                <a:cs typeface="Arial"/>
                <a:sym typeface="Arial"/>
              </a:endParaRPr>
            </a:p>
          </p:txBody>
        </p:sp>
        <p:sp>
          <p:nvSpPr>
            <p:cNvPr id="2125" name="Google Shape;2125;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126" name="Google Shape;2126;p80"/>
          <p:cNvSpPr/>
          <p:nvPr/>
        </p:nvSpPr>
        <p:spPr>
          <a:xfrm>
            <a:off x="352642" y="6111931"/>
            <a:ext cx="8737972" cy="276999"/>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Lưu ý: 1) ADAS: Hệ thống hỗ trợ người lái nâng cao </a:t>
            </a:r>
            <a:endParaRPr/>
          </a:p>
        </p:txBody>
      </p:sp>
      <p:sp>
        <p:nvSpPr>
          <p:cNvPr id="2127" name="Google Shape;2127;p80"/>
          <p:cNvSpPr/>
          <p:nvPr/>
        </p:nvSpPr>
        <p:spPr>
          <a:xfrm>
            <a:off x="6634652" y="6162675"/>
            <a:ext cx="2820332" cy="198038"/>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IEEE Spectrum, SAE International, Evercore ISI</a:t>
            </a:r>
            <a:endParaRPr/>
          </a:p>
        </p:txBody>
      </p:sp>
      <p:sp>
        <p:nvSpPr>
          <p:cNvPr id="2128" name="Google Shape;2128;p80"/>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Mức độ tự hành</a:t>
            </a:r>
            <a:endParaRPr sz="1400">
              <a:solidFill>
                <a:schemeClr val="dk1"/>
              </a:solidFill>
              <a:latin typeface="Arial"/>
              <a:ea typeface="Arial"/>
              <a:cs typeface="Arial"/>
              <a:sym typeface="Arial"/>
            </a:endParaRPr>
          </a:p>
        </p:txBody>
      </p:sp>
      <p:grpSp>
        <p:nvGrpSpPr>
          <p:cNvPr id="2129" name="Google Shape;2129;p80"/>
          <p:cNvGrpSpPr/>
          <p:nvPr/>
        </p:nvGrpSpPr>
        <p:grpSpPr>
          <a:xfrm>
            <a:off x="989841" y="2091493"/>
            <a:ext cx="8166859" cy="3986228"/>
            <a:chOff x="989841" y="2091493"/>
            <a:chExt cx="8166859" cy="3986228"/>
          </a:xfrm>
        </p:grpSpPr>
        <p:sp>
          <p:nvSpPr>
            <p:cNvPr id="2130" name="Google Shape;2130;p80"/>
            <p:cNvSpPr/>
            <p:nvPr/>
          </p:nvSpPr>
          <p:spPr>
            <a:xfrm>
              <a:off x="4209463" y="2386132"/>
              <a:ext cx="4947237" cy="3112519"/>
            </a:xfrm>
            <a:prstGeom prst="rect">
              <a:avLst/>
            </a:prstGeom>
            <a:solidFill>
              <a:srgbClr val="193EB0">
                <a:alpha val="9803"/>
              </a:srgbClr>
            </a:solidFill>
            <a:ln cap="flat" cmpd="sng" w="28575">
              <a:solidFill>
                <a:srgbClr val="193EB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1" name="Google Shape;2131;p80"/>
            <p:cNvSpPr/>
            <p:nvPr/>
          </p:nvSpPr>
          <p:spPr>
            <a:xfrm>
              <a:off x="3762765" y="2091493"/>
              <a:ext cx="236539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94D9D"/>
                  </a:solidFill>
                  <a:latin typeface="Arial"/>
                  <a:ea typeface="Arial"/>
                  <a:cs typeface="Arial"/>
                  <a:sym typeface="Arial"/>
                </a:rPr>
                <a:t>Các mức độ tự hành</a:t>
              </a:r>
              <a:endParaRPr sz="1400">
                <a:solidFill>
                  <a:srgbClr val="294D9D"/>
                </a:solidFill>
                <a:latin typeface="Arial"/>
                <a:ea typeface="Arial"/>
                <a:cs typeface="Arial"/>
                <a:sym typeface="Arial"/>
              </a:endParaRPr>
            </a:p>
          </p:txBody>
        </p:sp>
        <p:grpSp>
          <p:nvGrpSpPr>
            <p:cNvPr id="2132" name="Google Shape;2132;p80"/>
            <p:cNvGrpSpPr/>
            <p:nvPr/>
          </p:nvGrpSpPr>
          <p:grpSpPr>
            <a:xfrm>
              <a:off x="7543387" y="2727844"/>
              <a:ext cx="1548000" cy="2671539"/>
              <a:chOff x="7543387" y="3501073"/>
              <a:chExt cx="1548000" cy="2938692"/>
            </a:xfrm>
          </p:grpSpPr>
          <p:sp>
            <p:nvSpPr>
              <p:cNvPr id="2133" name="Google Shape;2133;p80"/>
              <p:cNvSpPr/>
              <p:nvPr/>
            </p:nvSpPr>
            <p:spPr>
              <a:xfrm>
                <a:off x="7543387" y="3501073"/>
                <a:ext cx="1548000" cy="2938692"/>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134" name="Google Shape;2134;p80"/>
              <p:cNvSpPr/>
              <p:nvPr/>
            </p:nvSpPr>
            <p:spPr>
              <a:xfrm>
                <a:off x="7839999" y="3550302"/>
                <a:ext cx="747388" cy="2200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Cấp độ 5</a:t>
                </a:r>
                <a:endParaRPr sz="1300">
                  <a:solidFill>
                    <a:srgbClr val="595959"/>
                  </a:solidFill>
                  <a:latin typeface="Arial"/>
                  <a:ea typeface="Arial"/>
                  <a:cs typeface="Arial"/>
                  <a:sym typeface="Arial"/>
                </a:endParaRPr>
              </a:p>
            </p:txBody>
          </p:sp>
          <p:sp>
            <p:nvSpPr>
              <p:cNvPr id="2135" name="Google Shape;2135;p80"/>
              <p:cNvSpPr/>
              <p:nvPr/>
            </p:nvSpPr>
            <p:spPr>
              <a:xfrm>
                <a:off x="7687387" y="4298747"/>
                <a:ext cx="1260000" cy="452383"/>
              </a:xfrm>
              <a:prstGeom prst="rect">
                <a:avLst/>
              </a:prstGeom>
              <a:solidFill>
                <a:srgbClr val="3366CC"/>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Tự hành hoàn toàn</a:t>
                </a:r>
                <a:endParaRPr sz="1100">
                  <a:solidFill>
                    <a:schemeClr val="lt1"/>
                  </a:solidFill>
                  <a:latin typeface="Arial"/>
                  <a:ea typeface="Arial"/>
                  <a:cs typeface="Arial"/>
                  <a:sym typeface="Arial"/>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Mind Off</a:t>
                </a:r>
                <a:endParaRPr/>
              </a:p>
            </p:txBody>
          </p:sp>
          <p:pic>
            <p:nvPicPr>
              <p:cNvPr id="2136" name="Google Shape;2136;p80"/>
              <p:cNvPicPr preferRelativeResize="0"/>
              <p:nvPr/>
            </p:nvPicPr>
            <p:blipFill rotWithShape="1">
              <a:blip r:embed="rId3">
                <a:alphaModFix/>
              </a:blip>
              <a:srcRect b="0" l="0" r="0" t="0"/>
              <a:stretch/>
            </p:blipFill>
            <p:spPr>
              <a:xfrm>
                <a:off x="8065387" y="3804887"/>
                <a:ext cx="504000" cy="441649"/>
              </a:xfrm>
              <a:prstGeom prst="rect">
                <a:avLst/>
              </a:prstGeom>
              <a:noFill/>
              <a:ln>
                <a:noFill/>
              </a:ln>
            </p:spPr>
          </p:pic>
          <p:sp>
            <p:nvSpPr>
              <p:cNvPr id="2137" name="Google Shape;2137;p80"/>
              <p:cNvSpPr/>
              <p:nvPr/>
            </p:nvSpPr>
            <p:spPr>
              <a:xfrm>
                <a:off x="7648237" y="4892446"/>
                <a:ext cx="1338301" cy="110030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Hệ thống giao thông tự hành taxi không người lái </a:t>
                </a:r>
                <a:endParaRPr/>
              </a:p>
              <a:p>
                <a:pPr indent="0" lvl="0" marL="0" marR="0" rtl="0" algn="l">
                  <a:spcBef>
                    <a:spcPts val="0"/>
                  </a:spcBef>
                  <a:spcAft>
                    <a:spcPts val="0"/>
                  </a:spcAft>
                  <a:buNone/>
                </a:pPr>
                <a:r>
                  <a:rPr lang="en-US" sz="1300">
                    <a:solidFill>
                      <a:srgbClr val="3F3F3F"/>
                    </a:solidFill>
                    <a:latin typeface="Arial"/>
                    <a:ea typeface="Arial"/>
                    <a:cs typeface="Arial"/>
                    <a:sym typeface="Arial"/>
                  </a:rPr>
                  <a:t>Tất cả điều kiện lái xe</a:t>
                </a:r>
                <a:endParaRPr/>
              </a:p>
            </p:txBody>
          </p:sp>
        </p:grpSp>
        <p:grpSp>
          <p:nvGrpSpPr>
            <p:cNvPr id="2138" name="Google Shape;2138;p80"/>
            <p:cNvGrpSpPr/>
            <p:nvPr/>
          </p:nvGrpSpPr>
          <p:grpSpPr>
            <a:xfrm>
              <a:off x="5904999" y="2727844"/>
              <a:ext cx="1548000" cy="2671539"/>
              <a:chOff x="5928712" y="3501073"/>
              <a:chExt cx="1548000" cy="2938692"/>
            </a:xfrm>
          </p:grpSpPr>
          <p:sp>
            <p:nvSpPr>
              <p:cNvPr id="2139" name="Google Shape;2139;p80"/>
              <p:cNvSpPr/>
              <p:nvPr/>
            </p:nvSpPr>
            <p:spPr>
              <a:xfrm>
                <a:off x="5928712" y="3501073"/>
                <a:ext cx="1548000" cy="2938692"/>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140" name="Google Shape;2140;p80"/>
              <p:cNvSpPr/>
              <p:nvPr/>
            </p:nvSpPr>
            <p:spPr>
              <a:xfrm>
                <a:off x="6287261" y="3539567"/>
                <a:ext cx="685451" cy="2200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Cấp độ 4</a:t>
                </a:r>
                <a:endParaRPr sz="1300">
                  <a:solidFill>
                    <a:srgbClr val="595959"/>
                  </a:solidFill>
                  <a:latin typeface="Arial"/>
                  <a:ea typeface="Arial"/>
                  <a:cs typeface="Arial"/>
                  <a:sym typeface="Arial"/>
                </a:endParaRPr>
              </a:p>
            </p:txBody>
          </p:sp>
          <p:sp>
            <p:nvSpPr>
              <p:cNvPr id="2141" name="Google Shape;2141;p80"/>
              <p:cNvSpPr/>
              <p:nvPr/>
            </p:nvSpPr>
            <p:spPr>
              <a:xfrm>
                <a:off x="6072712" y="4298748"/>
                <a:ext cx="1260000" cy="452383"/>
              </a:xfrm>
              <a:prstGeom prst="rect">
                <a:avLst/>
              </a:prstGeom>
              <a:solidFill>
                <a:srgbClr val="3366CC"/>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Tự hành cao</a:t>
                </a:r>
                <a:endParaRPr sz="1100">
                  <a:solidFill>
                    <a:schemeClr val="lt1"/>
                  </a:solidFill>
                  <a:latin typeface="Arial"/>
                  <a:ea typeface="Arial"/>
                  <a:cs typeface="Arial"/>
                  <a:sym typeface="Arial"/>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Eyes Off</a:t>
                </a:r>
                <a:endParaRPr/>
              </a:p>
            </p:txBody>
          </p:sp>
          <p:pic>
            <p:nvPicPr>
              <p:cNvPr id="2142" name="Google Shape;2142;p80"/>
              <p:cNvPicPr preferRelativeResize="0"/>
              <p:nvPr/>
            </p:nvPicPr>
            <p:blipFill rotWithShape="1">
              <a:blip r:embed="rId4">
                <a:alphaModFix/>
              </a:blip>
              <a:srcRect b="0" l="0" r="0" t="0"/>
              <a:stretch/>
            </p:blipFill>
            <p:spPr>
              <a:xfrm>
                <a:off x="6459712" y="3786342"/>
                <a:ext cx="486000" cy="460194"/>
              </a:xfrm>
              <a:prstGeom prst="rect">
                <a:avLst/>
              </a:prstGeom>
              <a:noFill/>
              <a:ln>
                <a:noFill/>
              </a:ln>
            </p:spPr>
          </p:pic>
          <p:sp>
            <p:nvSpPr>
              <p:cNvPr id="2143" name="Google Shape;2143;p80"/>
              <p:cNvSpPr/>
              <p:nvPr/>
            </p:nvSpPr>
            <p:spPr>
              <a:xfrm>
                <a:off x="5982712" y="4892446"/>
                <a:ext cx="1440000" cy="110030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Lái xe trên cao tốc ~100 dặm trên giờ</a:t>
                </a:r>
                <a:endParaRPr/>
              </a:p>
              <a:p>
                <a:pPr indent="0" lvl="0" marL="0" marR="0" rtl="0" algn="l">
                  <a:spcBef>
                    <a:spcPts val="0"/>
                  </a:spcBef>
                  <a:spcAft>
                    <a:spcPts val="0"/>
                  </a:spcAft>
                  <a:buNone/>
                </a:pPr>
                <a:r>
                  <a:rPr lang="en-US" sz="1300">
                    <a:solidFill>
                      <a:srgbClr val="3F3F3F"/>
                    </a:solidFill>
                    <a:latin typeface="Arial"/>
                    <a:ea typeface="Arial"/>
                    <a:cs typeface="Arial"/>
                    <a:sym typeface="Arial"/>
                  </a:rPr>
                  <a:t>Tự chuyển làn đường</a:t>
                </a:r>
                <a:endParaRPr/>
              </a:p>
              <a:p>
                <a:pPr indent="0" lvl="0" marL="0" marR="0" rtl="0" algn="l">
                  <a:spcBef>
                    <a:spcPts val="0"/>
                  </a:spcBef>
                  <a:spcAft>
                    <a:spcPts val="0"/>
                  </a:spcAft>
                  <a:buNone/>
                </a:pPr>
                <a:r>
                  <a:rPr lang="en-US" sz="1300">
                    <a:solidFill>
                      <a:srgbClr val="3F3F3F"/>
                    </a:solidFill>
                    <a:latin typeface="Arial"/>
                    <a:ea typeface="Arial"/>
                    <a:cs typeface="Arial"/>
                    <a:sym typeface="Arial"/>
                  </a:rPr>
                  <a:t>Tự lái tiết kiệm nhiên liệu</a:t>
                </a:r>
                <a:endParaRPr/>
              </a:p>
            </p:txBody>
          </p:sp>
        </p:grpSp>
        <p:grpSp>
          <p:nvGrpSpPr>
            <p:cNvPr id="2144" name="Google Shape;2144;p80"/>
            <p:cNvGrpSpPr/>
            <p:nvPr/>
          </p:nvGrpSpPr>
          <p:grpSpPr>
            <a:xfrm>
              <a:off x="4266613" y="2727844"/>
              <a:ext cx="1548000" cy="2729250"/>
              <a:chOff x="4274282" y="3501073"/>
              <a:chExt cx="1548000" cy="3002174"/>
            </a:xfrm>
          </p:grpSpPr>
          <p:sp>
            <p:nvSpPr>
              <p:cNvPr id="2145" name="Google Shape;2145;p80"/>
              <p:cNvSpPr/>
              <p:nvPr/>
            </p:nvSpPr>
            <p:spPr>
              <a:xfrm>
                <a:off x="4274282" y="3501073"/>
                <a:ext cx="1548000" cy="2938692"/>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146" name="Google Shape;2146;p80"/>
              <p:cNvSpPr/>
              <p:nvPr/>
            </p:nvSpPr>
            <p:spPr>
              <a:xfrm>
                <a:off x="4570896" y="3539567"/>
                <a:ext cx="747386" cy="2200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Cấp độ 3</a:t>
                </a:r>
                <a:endParaRPr sz="1300">
                  <a:solidFill>
                    <a:srgbClr val="595959"/>
                  </a:solidFill>
                  <a:latin typeface="Arial"/>
                  <a:ea typeface="Arial"/>
                  <a:cs typeface="Arial"/>
                  <a:sym typeface="Arial"/>
                </a:endParaRPr>
              </a:p>
            </p:txBody>
          </p:sp>
          <p:sp>
            <p:nvSpPr>
              <p:cNvPr id="2147" name="Google Shape;2147;p80"/>
              <p:cNvSpPr/>
              <p:nvPr/>
            </p:nvSpPr>
            <p:spPr>
              <a:xfrm>
                <a:off x="4373089" y="4291576"/>
                <a:ext cx="1350386" cy="480595"/>
              </a:xfrm>
              <a:prstGeom prst="rect">
                <a:avLst/>
              </a:prstGeom>
              <a:solidFill>
                <a:srgbClr val="3366CC"/>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Tự hành có điều kiện</a:t>
                </a:r>
                <a:endParaRPr sz="1100">
                  <a:solidFill>
                    <a:schemeClr val="lt1"/>
                  </a:solidFill>
                  <a:latin typeface="Arial"/>
                  <a:ea typeface="Arial"/>
                  <a:cs typeface="Arial"/>
                  <a:sym typeface="Arial"/>
                </a:endParaRPr>
              </a:p>
              <a:p>
                <a:pPr indent="0" lvl="0" marL="0" marR="0" rtl="0" algn="ctr">
                  <a:spcBef>
                    <a:spcPts val="200"/>
                  </a:spcBef>
                  <a:spcAft>
                    <a:spcPts val="0"/>
                  </a:spcAft>
                  <a:buNone/>
                </a:pPr>
                <a:r>
                  <a:rPr lang="en-US" sz="1100">
                    <a:solidFill>
                      <a:schemeClr val="lt1"/>
                    </a:solidFill>
                    <a:latin typeface="Arial"/>
                    <a:ea typeface="Arial"/>
                    <a:cs typeface="Arial"/>
                    <a:sym typeface="Arial"/>
                  </a:rPr>
                  <a:t>Hands Off ands Off</a:t>
                </a:r>
                <a:endParaRPr sz="1100">
                  <a:solidFill>
                    <a:schemeClr val="lt1"/>
                  </a:solidFill>
                  <a:latin typeface="Arial"/>
                  <a:ea typeface="Arial"/>
                  <a:cs typeface="Arial"/>
                  <a:sym typeface="Arial"/>
                </a:endParaRPr>
              </a:p>
            </p:txBody>
          </p:sp>
          <p:pic>
            <p:nvPicPr>
              <p:cNvPr id="2148" name="Google Shape;2148;p80"/>
              <p:cNvPicPr preferRelativeResize="0"/>
              <p:nvPr/>
            </p:nvPicPr>
            <p:blipFill rotWithShape="1">
              <a:blip r:embed="rId5">
                <a:alphaModFix/>
              </a:blip>
              <a:srcRect b="0" l="0" r="0" t="0"/>
              <a:stretch/>
            </p:blipFill>
            <p:spPr>
              <a:xfrm>
                <a:off x="4796282" y="3773773"/>
                <a:ext cx="504000" cy="472763"/>
              </a:xfrm>
              <a:prstGeom prst="rect">
                <a:avLst/>
              </a:prstGeom>
              <a:noFill/>
              <a:ln>
                <a:noFill/>
              </a:ln>
            </p:spPr>
          </p:pic>
          <p:sp>
            <p:nvSpPr>
              <p:cNvPr id="2149" name="Google Shape;2149;p80"/>
              <p:cNvSpPr/>
              <p:nvPr/>
            </p:nvSpPr>
            <p:spPr>
              <a:xfrm>
                <a:off x="4355282" y="4962826"/>
                <a:ext cx="1386000" cy="15404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Lái xe trên cao tốc ~50 dặm trên giờ</a:t>
                </a:r>
                <a:endParaRPr/>
              </a:p>
              <a:p>
                <a:pPr indent="0" lvl="0" marL="0" marR="0" rtl="0" algn="l">
                  <a:spcBef>
                    <a:spcPts val="0"/>
                  </a:spcBef>
                  <a:spcAft>
                    <a:spcPts val="0"/>
                  </a:spcAft>
                  <a:buNone/>
                </a:pPr>
                <a:r>
                  <a:rPr lang="en-US" sz="1300">
                    <a:solidFill>
                      <a:srgbClr val="3F3F3F"/>
                    </a:solidFill>
                    <a:latin typeface="Arial"/>
                    <a:ea typeface="Arial"/>
                    <a:cs typeface="Arial"/>
                    <a:sym typeface="Arial"/>
                  </a:rPr>
                  <a:t>Lái xe chuyển làn đường</a:t>
                </a:r>
                <a:endParaRPr/>
              </a:p>
              <a:p>
                <a:pPr indent="0" lvl="0" marL="0" marR="0" rtl="0" algn="l">
                  <a:spcBef>
                    <a:spcPts val="0"/>
                  </a:spcBef>
                  <a:spcAft>
                    <a:spcPts val="0"/>
                  </a:spcAft>
                  <a:buNone/>
                </a:pPr>
                <a:r>
                  <a:rPr lang="en-US" sz="1300">
                    <a:solidFill>
                      <a:srgbClr val="3F3F3F"/>
                    </a:solidFill>
                    <a:latin typeface="Arial"/>
                    <a:ea typeface="Arial"/>
                    <a:cs typeface="Arial"/>
                    <a:sym typeface="Arial"/>
                  </a:rPr>
                  <a:t>Chế độ lái ép xe tự nhường đường khi tắc đường</a:t>
                </a:r>
                <a:endParaRPr/>
              </a:p>
            </p:txBody>
          </p:sp>
        </p:grpSp>
        <p:grpSp>
          <p:nvGrpSpPr>
            <p:cNvPr id="2150" name="Google Shape;2150;p80"/>
            <p:cNvGrpSpPr/>
            <p:nvPr/>
          </p:nvGrpSpPr>
          <p:grpSpPr>
            <a:xfrm>
              <a:off x="2628227" y="2727844"/>
              <a:ext cx="1548000" cy="2671545"/>
              <a:chOff x="2608212" y="3501073"/>
              <a:chExt cx="1548000" cy="2938698"/>
            </a:xfrm>
          </p:grpSpPr>
          <p:sp>
            <p:nvSpPr>
              <p:cNvPr id="2151" name="Google Shape;2151;p80"/>
              <p:cNvSpPr/>
              <p:nvPr/>
            </p:nvSpPr>
            <p:spPr>
              <a:xfrm>
                <a:off x="2608212" y="3501073"/>
                <a:ext cx="1548000" cy="2938698"/>
              </a:xfrm>
              <a:prstGeom prst="roundRect">
                <a:avLst>
                  <a:gd fmla="val 4964" name="adj"/>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152" name="Google Shape;2152;p80"/>
              <p:cNvSpPr/>
              <p:nvPr/>
            </p:nvSpPr>
            <p:spPr>
              <a:xfrm>
                <a:off x="2918133" y="3539567"/>
                <a:ext cx="734079" cy="2200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Cấp độ 2</a:t>
                </a:r>
                <a:endParaRPr sz="1300">
                  <a:solidFill>
                    <a:srgbClr val="595959"/>
                  </a:solidFill>
                  <a:latin typeface="Arial"/>
                  <a:ea typeface="Arial"/>
                  <a:cs typeface="Arial"/>
                  <a:sym typeface="Arial"/>
                </a:endParaRPr>
              </a:p>
            </p:txBody>
          </p:sp>
          <p:sp>
            <p:nvSpPr>
              <p:cNvPr id="2153" name="Google Shape;2153;p80"/>
              <p:cNvSpPr/>
              <p:nvPr/>
            </p:nvSpPr>
            <p:spPr>
              <a:xfrm>
                <a:off x="2752212" y="4298746"/>
                <a:ext cx="1260000" cy="452382"/>
              </a:xfrm>
              <a:prstGeom prst="rect">
                <a:avLst/>
              </a:prstGeom>
              <a:solidFill>
                <a:srgbClr val="7F7F7F"/>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Tự hành một phần</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Feet Off</a:t>
                </a:r>
                <a:endParaRPr/>
              </a:p>
            </p:txBody>
          </p:sp>
          <p:pic>
            <p:nvPicPr>
              <p:cNvPr id="2154" name="Google Shape;2154;p80"/>
              <p:cNvPicPr preferRelativeResize="0"/>
              <p:nvPr/>
            </p:nvPicPr>
            <p:blipFill rotWithShape="1">
              <a:blip r:embed="rId6">
                <a:alphaModFix/>
              </a:blip>
              <a:srcRect b="0" l="0" r="0" t="0"/>
              <a:stretch/>
            </p:blipFill>
            <p:spPr>
              <a:xfrm>
                <a:off x="3130212" y="3773773"/>
                <a:ext cx="504000" cy="472763"/>
              </a:xfrm>
              <a:prstGeom prst="rect">
                <a:avLst/>
              </a:prstGeom>
              <a:noFill/>
              <a:ln>
                <a:noFill/>
              </a:ln>
            </p:spPr>
          </p:pic>
          <p:sp>
            <p:nvSpPr>
              <p:cNvPr id="2155" name="Google Shape;2155;p80"/>
              <p:cNvSpPr/>
              <p:nvPr/>
            </p:nvSpPr>
            <p:spPr>
              <a:xfrm>
                <a:off x="2815475" y="4892446"/>
                <a:ext cx="1133474" cy="12187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ACC (Bẻ lái)</a:t>
                </a:r>
                <a:endParaRPr/>
              </a:p>
              <a:p>
                <a:pPr indent="0" lvl="0" marL="0" marR="0" rtl="0" algn="l">
                  <a:spcBef>
                    <a:spcPts val="0"/>
                  </a:spcBef>
                  <a:spcAft>
                    <a:spcPts val="0"/>
                  </a:spcAft>
                  <a:buNone/>
                </a:pPr>
                <a:r>
                  <a:rPr lang="en-US" sz="1200">
                    <a:solidFill>
                      <a:srgbClr val="3F3F3F"/>
                    </a:solidFill>
                    <a:latin typeface="Arial"/>
                    <a:ea typeface="Arial"/>
                    <a:cs typeface="Arial"/>
                    <a:sym typeface="Arial"/>
                  </a:rPr>
                  <a:t>Chuyển làn đường</a:t>
                </a:r>
                <a:endParaRPr/>
              </a:p>
              <a:p>
                <a:pPr indent="0" lvl="0" marL="0" marR="0" rtl="0" algn="l">
                  <a:spcBef>
                    <a:spcPts val="0"/>
                  </a:spcBef>
                  <a:spcAft>
                    <a:spcPts val="0"/>
                  </a:spcAft>
                  <a:buNone/>
                </a:pPr>
                <a:r>
                  <a:rPr lang="en-US" sz="1200">
                    <a:solidFill>
                      <a:srgbClr val="3F3F3F"/>
                    </a:solidFill>
                    <a:latin typeface="Arial"/>
                    <a:ea typeface="Arial"/>
                    <a:cs typeface="Arial"/>
                    <a:sym typeface="Arial"/>
                  </a:rPr>
                  <a:t>Hỗ trợ khi tắc đường</a:t>
                </a:r>
                <a:endParaRPr/>
              </a:p>
              <a:p>
                <a:pPr indent="0" lvl="0" marL="0" marR="0" rtl="0" algn="l">
                  <a:spcBef>
                    <a:spcPts val="0"/>
                  </a:spcBef>
                  <a:spcAft>
                    <a:spcPts val="0"/>
                  </a:spcAft>
                  <a:buNone/>
                </a:pPr>
                <a:r>
                  <a:rPr lang="en-US" sz="1200">
                    <a:solidFill>
                      <a:srgbClr val="3F3F3F"/>
                    </a:solidFill>
                    <a:latin typeface="Arial"/>
                    <a:ea typeface="Arial"/>
                    <a:cs typeface="Arial"/>
                    <a:sym typeface="Arial"/>
                  </a:rPr>
                  <a:t>Hỗ trợ vượt xe</a:t>
                </a:r>
                <a:endParaRPr/>
              </a:p>
            </p:txBody>
          </p:sp>
        </p:grpSp>
        <p:grpSp>
          <p:nvGrpSpPr>
            <p:cNvPr id="2156" name="Google Shape;2156;p80"/>
            <p:cNvGrpSpPr/>
            <p:nvPr/>
          </p:nvGrpSpPr>
          <p:grpSpPr>
            <a:xfrm>
              <a:off x="989841" y="2727843"/>
              <a:ext cx="1548000" cy="2671545"/>
              <a:chOff x="989841" y="3501072"/>
              <a:chExt cx="1548000" cy="2938698"/>
            </a:xfrm>
          </p:grpSpPr>
          <p:sp>
            <p:nvSpPr>
              <p:cNvPr id="2157" name="Google Shape;2157;p80"/>
              <p:cNvSpPr/>
              <p:nvPr/>
            </p:nvSpPr>
            <p:spPr>
              <a:xfrm>
                <a:off x="989841" y="3501072"/>
                <a:ext cx="1548000" cy="2938698"/>
              </a:xfrm>
              <a:prstGeom prst="roundRect">
                <a:avLst>
                  <a:gd fmla="val 7751" name="adj"/>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158" name="Google Shape;2158;p80"/>
              <p:cNvSpPr/>
              <p:nvPr/>
            </p:nvSpPr>
            <p:spPr>
              <a:xfrm>
                <a:off x="1390148" y="3558061"/>
                <a:ext cx="747386" cy="22006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Cấp độ 1</a:t>
                </a:r>
                <a:endParaRPr/>
              </a:p>
            </p:txBody>
          </p:sp>
          <p:sp>
            <p:nvSpPr>
              <p:cNvPr id="2159" name="Google Shape;2159;p80"/>
              <p:cNvSpPr/>
              <p:nvPr/>
            </p:nvSpPr>
            <p:spPr>
              <a:xfrm>
                <a:off x="1133841" y="4298746"/>
                <a:ext cx="1260000" cy="452382"/>
              </a:xfrm>
              <a:prstGeom prst="rect">
                <a:avLst/>
              </a:prstGeom>
              <a:solidFill>
                <a:srgbClr val="A5A5A5"/>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Hỗ trợ người lái</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Lái xe tự điều khiển</a:t>
                </a:r>
                <a:endParaRPr/>
              </a:p>
            </p:txBody>
          </p:sp>
          <p:pic>
            <p:nvPicPr>
              <p:cNvPr id="2160" name="Google Shape;2160;p80"/>
              <p:cNvPicPr preferRelativeResize="0"/>
              <p:nvPr/>
            </p:nvPicPr>
            <p:blipFill rotWithShape="1">
              <a:blip r:embed="rId7">
                <a:alphaModFix/>
              </a:blip>
              <a:srcRect b="0" l="0" r="0" t="0"/>
              <a:stretch/>
            </p:blipFill>
            <p:spPr>
              <a:xfrm>
                <a:off x="1511841" y="3782216"/>
                <a:ext cx="504000" cy="464320"/>
              </a:xfrm>
              <a:prstGeom prst="rect">
                <a:avLst/>
              </a:prstGeom>
              <a:noFill/>
              <a:ln>
                <a:noFill/>
              </a:ln>
            </p:spPr>
          </p:pic>
          <p:sp>
            <p:nvSpPr>
              <p:cNvPr id="2161" name="Google Shape;2161;p80"/>
              <p:cNvSpPr/>
              <p:nvPr/>
            </p:nvSpPr>
            <p:spPr>
              <a:xfrm>
                <a:off x="1168149" y="4892446"/>
                <a:ext cx="1191384" cy="142192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ACC (Phanh)</a:t>
                </a:r>
                <a:endParaRPr/>
              </a:p>
              <a:p>
                <a:pPr indent="0" lvl="0" marL="0" marR="0" rtl="0" algn="l">
                  <a:spcBef>
                    <a:spcPts val="0"/>
                  </a:spcBef>
                  <a:spcAft>
                    <a:spcPts val="0"/>
                  </a:spcAft>
                  <a:buNone/>
                </a:pPr>
                <a:r>
                  <a:rPr lang="en-US" sz="1200">
                    <a:solidFill>
                      <a:srgbClr val="3F3F3F"/>
                    </a:solidFill>
                    <a:latin typeface="Arial"/>
                    <a:ea typeface="Arial"/>
                    <a:cs typeface="Arial"/>
                    <a:sym typeface="Arial"/>
                  </a:rPr>
                  <a:t>Hỗ trợ duy trì làn đường</a:t>
                </a:r>
                <a:endParaRPr/>
              </a:p>
              <a:p>
                <a:pPr indent="0" lvl="0" marL="0" marR="0" rtl="0" algn="l">
                  <a:spcBef>
                    <a:spcPts val="0"/>
                  </a:spcBef>
                  <a:spcAft>
                    <a:spcPts val="0"/>
                  </a:spcAft>
                  <a:buNone/>
                </a:pPr>
                <a:r>
                  <a:rPr lang="en-US" sz="1200">
                    <a:solidFill>
                      <a:srgbClr val="3F3F3F"/>
                    </a:solidFill>
                    <a:latin typeface="Arial"/>
                    <a:ea typeface="Arial"/>
                    <a:cs typeface="Arial"/>
                    <a:sym typeface="Arial"/>
                  </a:rPr>
                  <a:t>Hệ thống phanh tự động khẩn cấp</a:t>
                </a:r>
                <a:endParaRPr/>
              </a:p>
              <a:p>
                <a:pPr indent="0" lvl="0" marL="0" marR="0" rtl="0" algn="l">
                  <a:spcBef>
                    <a:spcPts val="0"/>
                  </a:spcBef>
                  <a:spcAft>
                    <a:spcPts val="0"/>
                  </a:spcAft>
                  <a:buNone/>
                </a:pPr>
                <a:r>
                  <a:rPr lang="en-US" sz="1200">
                    <a:solidFill>
                      <a:srgbClr val="3F3F3F"/>
                    </a:solidFill>
                    <a:latin typeface="Arial"/>
                    <a:ea typeface="Arial"/>
                    <a:cs typeface="Arial"/>
                    <a:sym typeface="Arial"/>
                  </a:rPr>
                  <a:t>Hỗ trợ đỗ xe song song</a:t>
                </a:r>
                <a:endParaRPr/>
              </a:p>
            </p:txBody>
          </p:sp>
        </p:grpSp>
        <p:pic>
          <p:nvPicPr>
            <p:cNvPr descr="Image result for waymo.png&quot;" id="2162" name="Google Shape;2162;p80"/>
            <p:cNvPicPr preferRelativeResize="0"/>
            <p:nvPr/>
          </p:nvPicPr>
          <p:blipFill rotWithShape="1">
            <a:blip r:embed="rId8">
              <a:alphaModFix/>
            </a:blip>
            <a:srcRect b="0" l="0" r="0" t="0"/>
            <a:stretch/>
          </p:blipFill>
          <p:spPr>
            <a:xfrm>
              <a:off x="6263548" y="5589240"/>
              <a:ext cx="830902" cy="488481"/>
            </a:xfrm>
            <a:prstGeom prst="rect">
              <a:avLst/>
            </a:prstGeom>
            <a:noFill/>
            <a:ln>
              <a:noFill/>
            </a:ln>
          </p:spPr>
        </p:pic>
        <p:sp>
          <p:nvSpPr>
            <p:cNvPr id="2163" name="Google Shape;2163;p80"/>
            <p:cNvSpPr/>
            <p:nvPr/>
          </p:nvSpPr>
          <p:spPr>
            <a:xfrm>
              <a:off x="6510013" y="5416385"/>
              <a:ext cx="337973" cy="164463"/>
            </a:xfrm>
            <a:prstGeom prst="triangle">
              <a:avLst>
                <a:gd fmla="val 50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64" name="Google Shape;2164;p80"/>
            <p:cNvGrpSpPr/>
            <p:nvPr/>
          </p:nvGrpSpPr>
          <p:grpSpPr>
            <a:xfrm>
              <a:off x="4266614" y="2492557"/>
              <a:ext cx="4824000" cy="200055"/>
              <a:chOff x="4396556" y="3242262"/>
              <a:chExt cx="4824000" cy="220061"/>
            </a:xfrm>
          </p:grpSpPr>
          <p:cxnSp>
            <p:nvCxnSpPr>
              <p:cNvPr id="2165" name="Google Shape;2165;p80"/>
              <p:cNvCxnSpPr/>
              <p:nvPr/>
            </p:nvCxnSpPr>
            <p:spPr>
              <a:xfrm>
                <a:off x="4396556" y="3323869"/>
                <a:ext cx="4824000" cy="0"/>
              </a:xfrm>
              <a:prstGeom prst="straightConnector1">
                <a:avLst/>
              </a:prstGeom>
              <a:noFill/>
              <a:ln cap="flat" cmpd="sng" w="187325">
                <a:solidFill>
                  <a:srgbClr val="193EB0"/>
                </a:solidFill>
                <a:prstDash val="solid"/>
                <a:miter lim="800000"/>
                <a:headEnd len="sm" w="sm" type="triangle"/>
                <a:tailEnd len="sm" w="sm" type="triangle"/>
              </a:ln>
            </p:spPr>
          </p:cxnSp>
          <p:sp>
            <p:nvSpPr>
              <p:cNvPr id="2166" name="Google Shape;2166;p80"/>
              <p:cNvSpPr/>
              <p:nvPr/>
            </p:nvSpPr>
            <p:spPr>
              <a:xfrm>
                <a:off x="6034942" y="3242262"/>
                <a:ext cx="1547999" cy="22006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Điều hướng tự động</a:t>
                </a:r>
                <a:endParaRPr/>
              </a:p>
            </p:txBody>
          </p:sp>
        </p:grpSp>
        <p:grpSp>
          <p:nvGrpSpPr>
            <p:cNvPr id="2167" name="Google Shape;2167;p80"/>
            <p:cNvGrpSpPr/>
            <p:nvPr/>
          </p:nvGrpSpPr>
          <p:grpSpPr>
            <a:xfrm>
              <a:off x="989841" y="2471601"/>
              <a:ext cx="3168000" cy="181868"/>
              <a:chOff x="2033348" y="3219206"/>
              <a:chExt cx="3168000" cy="200055"/>
            </a:xfrm>
          </p:grpSpPr>
          <p:cxnSp>
            <p:nvCxnSpPr>
              <p:cNvPr id="2168" name="Google Shape;2168;p80"/>
              <p:cNvCxnSpPr/>
              <p:nvPr/>
            </p:nvCxnSpPr>
            <p:spPr>
              <a:xfrm>
                <a:off x="2033348" y="3310077"/>
                <a:ext cx="3168000" cy="0"/>
              </a:xfrm>
              <a:prstGeom prst="straightConnector1">
                <a:avLst/>
              </a:prstGeom>
              <a:noFill/>
              <a:ln cap="flat" cmpd="sng" w="193675">
                <a:solidFill>
                  <a:srgbClr val="BFBFBF"/>
                </a:solidFill>
                <a:prstDash val="solid"/>
                <a:miter lim="800000"/>
                <a:headEnd len="sm" w="sm" type="triangle"/>
                <a:tailEnd len="sm" w="sm" type="triangle"/>
              </a:ln>
            </p:spPr>
          </p:cxnSp>
          <p:sp>
            <p:nvSpPr>
              <p:cNvPr id="2169" name="Google Shape;2169;p80"/>
              <p:cNvSpPr/>
              <p:nvPr/>
            </p:nvSpPr>
            <p:spPr>
              <a:xfrm>
                <a:off x="3148942" y="3219206"/>
                <a:ext cx="936813"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ADAS</a:t>
                </a:r>
                <a:r>
                  <a:rPr baseline="30000" lang="en-US" sz="1300">
                    <a:solidFill>
                      <a:schemeClr val="lt1"/>
                    </a:solidFill>
                    <a:latin typeface="Arial"/>
                    <a:ea typeface="Arial"/>
                    <a:cs typeface="Arial"/>
                    <a:sym typeface="Arial"/>
                  </a:rPr>
                  <a:t>1)</a:t>
                </a:r>
                <a:endParaRPr baseline="30000" sz="1300">
                  <a:solidFill>
                    <a:schemeClr val="lt1"/>
                  </a:solidFill>
                  <a:latin typeface="Arial"/>
                  <a:ea typeface="Arial"/>
                  <a:cs typeface="Arial"/>
                  <a:sym typeface="Arial"/>
                </a:endParaRPr>
              </a:p>
            </p:txBody>
          </p:sp>
        </p:gr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grpSp>
        <p:nvGrpSpPr>
          <p:cNvPr id="2175" name="Google Shape;2175;p81"/>
          <p:cNvGrpSpPr/>
          <p:nvPr/>
        </p:nvGrpSpPr>
        <p:grpSpPr>
          <a:xfrm>
            <a:off x="450000" y="450000"/>
            <a:ext cx="9018000" cy="276999"/>
            <a:chOff x="450000" y="450000"/>
            <a:chExt cx="9018000" cy="276999"/>
          </a:xfrm>
        </p:grpSpPr>
        <p:sp>
          <p:nvSpPr>
            <p:cNvPr id="2176" name="Google Shape;2176;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Xe tự vận hành</a:t>
              </a:r>
              <a:endParaRPr b="1" sz="1800">
                <a:solidFill>
                  <a:schemeClr val="lt1"/>
                </a:solidFill>
                <a:latin typeface="Arial"/>
                <a:ea typeface="Arial"/>
                <a:cs typeface="Arial"/>
                <a:sym typeface="Arial"/>
              </a:endParaRPr>
            </a:p>
          </p:txBody>
        </p:sp>
        <p:sp>
          <p:nvSpPr>
            <p:cNvPr id="2177" name="Google Shape;2177;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178" name="Google Shape;2178;p81"/>
          <p:cNvSpPr/>
          <p:nvPr/>
        </p:nvSpPr>
        <p:spPr>
          <a:xfrm>
            <a:off x="4951413" y="1730829"/>
            <a:ext cx="4400353" cy="369842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79" name="Google Shape;2179;p81"/>
          <p:cNvGrpSpPr/>
          <p:nvPr/>
        </p:nvGrpSpPr>
        <p:grpSpPr>
          <a:xfrm>
            <a:off x="5195590" y="1826840"/>
            <a:ext cx="3911999" cy="3506404"/>
            <a:chOff x="5014440" y="1628800"/>
            <a:chExt cx="3911999" cy="3506404"/>
          </a:xfrm>
        </p:grpSpPr>
        <p:graphicFrame>
          <p:nvGraphicFramePr>
            <p:cNvPr id="2180" name="Google Shape;2180;p81"/>
            <p:cNvGraphicFramePr/>
            <p:nvPr/>
          </p:nvGraphicFramePr>
          <p:xfrm>
            <a:off x="5014440" y="2252301"/>
            <a:ext cx="3861566" cy="2882903"/>
          </p:xfrm>
          <a:graphic>
            <a:graphicData uri="http://schemas.openxmlformats.org/drawingml/2006/chart">
              <c:chart r:id="rId3"/>
            </a:graphicData>
          </a:graphic>
        </p:graphicFrame>
        <p:pic>
          <p:nvPicPr>
            <p:cNvPr id="2181" name="Google Shape;2181;p81"/>
            <p:cNvPicPr preferRelativeResize="0"/>
            <p:nvPr/>
          </p:nvPicPr>
          <p:blipFill rotWithShape="1">
            <a:blip r:embed="rId4">
              <a:alphaModFix/>
            </a:blip>
            <a:srcRect b="0" l="0" r="0" t="0"/>
            <a:stretch/>
          </p:blipFill>
          <p:spPr>
            <a:xfrm>
              <a:off x="5606284" y="2927679"/>
              <a:ext cx="2807499" cy="1714450"/>
            </a:xfrm>
            <a:prstGeom prst="rect">
              <a:avLst/>
            </a:prstGeom>
            <a:noFill/>
            <a:ln>
              <a:noFill/>
            </a:ln>
          </p:spPr>
        </p:pic>
        <p:sp>
          <p:nvSpPr>
            <p:cNvPr id="2182" name="Google Shape;2182;p81"/>
            <p:cNvSpPr/>
            <p:nvPr/>
          </p:nvSpPr>
          <p:spPr>
            <a:xfrm rot="5400000">
              <a:off x="7830765" y="3611920"/>
              <a:ext cx="1991293"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757070"/>
                  </a:solidFill>
                  <a:latin typeface="Arial"/>
                  <a:ea typeface="Arial"/>
                  <a:cs typeface="Arial"/>
                  <a:sym typeface="Arial"/>
                </a:rPr>
                <a:t>Số dặm lái được tại California</a:t>
              </a:r>
              <a:endParaRPr/>
            </a:p>
          </p:txBody>
        </p:sp>
        <p:sp>
          <p:nvSpPr>
            <p:cNvPr id="2183" name="Google Shape;2183;p81"/>
            <p:cNvSpPr/>
            <p:nvPr/>
          </p:nvSpPr>
          <p:spPr>
            <a:xfrm>
              <a:off x="5417940" y="3871360"/>
              <a:ext cx="376689"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424K</a:t>
              </a:r>
              <a:endParaRPr sz="1300">
                <a:solidFill>
                  <a:srgbClr val="3A3838"/>
                </a:solidFill>
                <a:latin typeface="Arial"/>
                <a:ea typeface="Arial"/>
                <a:cs typeface="Arial"/>
                <a:sym typeface="Arial"/>
              </a:endParaRPr>
            </a:p>
          </p:txBody>
        </p:sp>
        <p:sp>
          <p:nvSpPr>
            <p:cNvPr id="2184" name="Google Shape;2184;p81"/>
            <p:cNvSpPr/>
            <p:nvPr/>
          </p:nvSpPr>
          <p:spPr>
            <a:xfrm>
              <a:off x="6341076" y="3509410"/>
              <a:ext cx="376689"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636K</a:t>
              </a:r>
              <a:endParaRPr sz="1300">
                <a:solidFill>
                  <a:srgbClr val="3A3838"/>
                </a:solidFill>
                <a:latin typeface="Arial"/>
                <a:ea typeface="Arial"/>
                <a:cs typeface="Arial"/>
                <a:sym typeface="Arial"/>
              </a:endParaRPr>
            </a:p>
          </p:txBody>
        </p:sp>
        <p:sp>
          <p:nvSpPr>
            <p:cNvPr id="2185" name="Google Shape;2185;p81"/>
            <p:cNvSpPr/>
            <p:nvPr/>
          </p:nvSpPr>
          <p:spPr>
            <a:xfrm>
              <a:off x="5159653" y="1628800"/>
              <a:ext cx="373600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94D9D"/>
                  </a:solidFill>
                  <a:latin typeface="Arial"/>
                  <a:ea typeface="Arial"/>
                  <a:cs typeface="Arial"/>
                  <a:sym typeface="Arial"/>
                </a:rPr>
                <a:t>Tần suất can thiệp của lái xe Waymo</a:t>
              </a:r>
              <a:endParaRPr/>
            </a:p>
          </p:txBody>
        </p:sp>
        <p:sp>
          <p:nvSpPr>
            <p:cNvPr id="2186" name="Google Shape;2186;p81"/>
            <p:cNvSpPr/>
            <p:nvPr/>
          </p:nvSpPr>
          <p:spPr>
            <a:xfrm>
              <a:off x="7221526" y="2200591"/>
              <a:ext cx="1504858" cy="20005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757070"/>
                  </a:solidFill>
                  <a:latin typeface="Arial"/>
                  <a:ea typeface="Arial"/>
                  <a:cs typeface="Arial"/>
                  <a:sym typeface="Arial"/>
                </a:rPr>
                <a:t>Trên 1000 dặm</a:t>
              </a:r>
              <a:endParaRPr sz="1300">
                <a:solidFill>
                  <a:srgbClr val="757070"/>
                </a:solidFill>
                <a:latin typeface="Arial"/>
                <a:ea typeface="Arial"/>
                <a:cs typeface="Arial"/>
                <a:sym typeface="Arial"/>
              </a:endParaRPr>
            </a:p>
          </p:txBody>
        </p:sp>
        <p:pic>
          <p:nvPicPr>
            <p:cNvPr id="2187" name="Google Shape;2187;p81"/>
            <p:cNvPicPr preferRelativeResize="0"/>
            <p:nvPr/>
          </p:nvPicPr>
          <p:blipFill rotWithShape="1">
            <a:blip r:embed="rId5">
              <a:alphaModFix/>
            </a:blip>
            <a:srcRect b="0" l="0" r="0" t="0"/>
            <a:stretch/>
          </p:blipFill>
          <p:spPr>
            <a:xfrm>
              <a:off x="5159653" y="2458056"/>
              <a:ext cx="893261" cy="446631"/>
            </a:xfrm>
            <a:prstGeom prst="rect">
              <a:avLst/>
            </a:prstGeom>
            <a:noFill/>
            <a:ln>
              <a:noFill/>
            </a:ln>
          </p:spPr>
        </p:pic>
        <p:sp>
          <p:nvSpPr>
            <p:cNvPr id="2188" name="Google Shape;2188;p81"/>
            <p:cNvSpPr/>
            <p:nvPr/>
          </p:nvSpPr>
          <p:spPr>
            <a:xfrm>
              <a:off x="7245951" y="3999848"/>
              <a:ext cx="376689"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352K</a:t>
              </a:r>
              <a:endParaRPr sz="1300">
                <a:solidFill>
                  <a:srgbClr val="3A3838"/>
                </a:solidFill>
                <a:latin typeface="Arial"/>
                <a:ea typeface="Arial"/>
                <a:cs typeface="Arial"/>
                <a:sym typeface="Arial"/>
              </a:endParaRPr>
            </a:p>
          </p:txBody>
        </p:sp>
        <p:sp>
          <p:nvSpPr>
            <p:cNvPr id="2189" name="Google Shape;2189;p81"/>
            <p:cNvSpPr/>
            <p:nvPr/>
          </p:nvSpPr>
          <p:spPr>
            <a:xfrm>
              <a:off x="7929798" y="2472664"/>
              <a:ext cx="733560"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A3838"/>
                  </a:solidFill>
                  <a:latin typeface="Arial"/>
                  <a:ea typeface="Arial"/>
                  <a:cs typeface="Arial"/>
                  <a:sym typeface="Arial"/>
                </a:rPr>
                <a:t>1.26M</a:t>
              </a:r>
              <a:endParaRPr sz="1300">
                <a:solidFill>
                  <a:srgbClr val="3A3838"/>
                </a:solidFill>
                <a:latin typeface="Arial"/>
                <a:ea typeface="Arial"/>
                <a:cs typeface="Arial"/>
                <a:sym typeface="Arial"/>
              </a:endParaRPr>
            </a:p>
          </p:txBody>
        </p:sp>
        <p:sp>
          <p:nvSpPr>
            <p:cNvPr id="2190" name="Google Shape;2190;p81"/>
            <p:cNvSpPr/>
            <p:nvPr/>
          </p:nvSpPr>
          <p:spPr>
            <a:xfrm>
              <a:off x="5776342" y="2921583"/>
              <a:ext cx="231478"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366CC"/>
                  </a:solidFill>
                  <a:latin typeface="Arial"/>
                  <a:ea typeface="Arial"/>
                  <a:cs typeface="Arial"/>
                  <a:sym typeface="Arial"/>
                </a:rPr>
                <a:t>.64</a:t>
              </a:r>
              <a:endParaRPr sz="1300">
                <a:solidFill>
                  <a:srgbClr val="3366CC"/>
                </a:solidFill>
                <a:latin typeface="Arial"/>
                <a:ea typeface="Arial"/>
                <a:cs typeface="Arial"/>
                <a:sym typeface="Arial"/>
              </a:endParaRPr>
            </a:p>
          </p:txBody>
        </p:sp>
        <p:sp>
          <p:nvSpPr>
            <p:cNvPr id="2191" name="Google Shape;2191;p81"/>
            <p:cNvSpPr/>
            <p:nvPr/>
          </p:nvSpPr>
          <p:spPr>
            <a:xfrm>
              <a:off x="6404537" y="4450417"/>
              <a:ext cx="231478"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366CC"/>
                  </a:solidFill>
                  <a:latin typeface="Arial"/>
                  <a:ea typeface="Arial"/>
                  <a:cs typeface="Arial"/>
                  <a:sym typeface="Arial"/>
                </a:rPr>
                <a:t>.19</a:t>
              </a:r>
              <a:endParaRPr sz="1300">
                <a:solidFill>
                  <a:srgbClr val="3366CC"/>
                </a:solidFill>
                <a:latin typeface="Arial"/>
                <a:ea typeface="Arial"/>
                <a:cs typeface="Arial"/>
                <a:sym typeface="Arial"/>
              </a:endParaRPr>
            </a:p>
          </p:txBody>
        </p:sp>
        <p:sp>
          <p:nvSpPr>
            <p:cNvPr id="2192" name="Google Shape;2192;p81"/>
            <p:cNvSpPr/>
            <p:nvPr/>
          </p:nvSpPr>
          <p:spPr>
            <a:xfrm>
              <a:off x="7309412" y="4450133"/>
              <a:ext cx="231478"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366CC"/>
                  </a:solidFill>
                  <a:latin typeface="Arial"/>
                  <a:ea typeface="Arial"/>
                  <a:cs typeface="Arial"/>
                  <a:sym typeface="Arial"/>
                </a:rPr>
                <a:t>.18</a:t>
              </a:r>
              <a:endParaRPr sz="1300">
                <a:solidFill>
                  <a:srgbClr val="3366CC"/>
                </a:solidFill>
                <a:latin typeface="Arial"/>
                <a:ea typeface="Arial"/>
                <a:cs typeface="Arial"/>
                <a:sym typeface="Arial"/>
              </a:endParaRPr>
            </a:p>
          </p:txBody>
        </p:sp>
        <p:sp>
          <p:nvSpPr>
            <p:cNvPr id="2193" name="Google Shape;2193;p81"/>
            <p:cNvSpPr/>
            <p:nvPr/>
          </p:nvSpPr>
          <p:spPr>
            <a:xfrm>
              <a:off x="8208270" y="4265467"/>
              <a:ext cx="231478"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366CC"/>
                  </a:solidFill>
                  <a:latin typeface="Arial"/>
                  <a:ea typeface="Arial"/>
                  <a:cs typeface="Arial"/>
                  <a:sym typeface="Arial"/>
                </a:rPr>
                <a:t>.09</a:t>
              </a:r>
              <a:endParaRPr sz="1300">
                <a:solidFill>
                  <a:srgbClr val="3366CC"/>
                </a:solidFill>
                <a:latin typeface="Arial"/>
                <a:ea typeface="Arial"/>
                <a:cs typeface="Arial"/>
                <a:sym typeface="Arial"/>
              </a:endParaRPr>
            </a:p>
          </p:txBody>
        </p:sp>
      </p:grpSp>
      <p:sp>
        <p:nvSpPr>
          <p:cNvPr id="2194" name="Google Shape;2194;p81"/>
          <p:cNvSpPr/>
          <p:nvPr/>
        </p:nvSpPr>
        <p:spPr>
          <a:xfrm>
            <a:off x="8141453" y="6156677"/>
            <a:ext cx="1325591" cy="199265"/>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The Verge, Forbes</a:t>
            </a:r>
            <a:endParaRPr/>
          </a:p>
        </p:txBody>
      </p:sp>
      <p:sp>
        <p:nvSpPr>
          <p:cNvPr id="2195" name="Google Shape;2195;p8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Số dặm trên tần suất can thiệp của lái xe</a:t>
            </a:r>
            <a:endParaRPr sz="1400">
              <a:solidFill>
                <a:schemeClr val="dk1"/>
              </a:solidFill>
              <a:latin typeface="Arial"/>
              <a:ea typeface="Arial"/>
              <a:cs typeface="Arial"/>
              <a:sym typeface="Arial"/>
            </a:endParaRPr>
          </a:p>
        </p:txBody>
      </p:sp>
      <p:sp>
        <p:nvSpPr>
          <p:cNvPr id="2196" name="Google Shape;2196;p81"/>
          <p:cNvSpPr/>
          <p:nvPr/>
        </p:nvSpPr>
        <p:spPr>
          <a:xfrm>
            <a:off x="702940" y="1700808"/>
            <a:ext cx="4217695" cy="275124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Tất cả các công ty chủ động thử nghiệm xe tự lái trên đường công cộng tại California phải công bố số dặm lái xe và tần số lái xe buộc phải kiểm soát các phương tiện không người lái - còn được gọi là “tần suất can thiệp”.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Waymo nói hệ thống tự hành của họ chỉ cần lái xe can thiệp sau mỗi 11.017 dặm. GM Cruise báo cáo tần suất can thiệp thấp thứ hai với lái xe an toàn trên mỗi 5.205 dặm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công ty khởi nghiệp khác bao gồm Zoox (tần suất can thiệp 0,50 trên mỗi 1.000 dặm), Nuro (tần suất can thiệp 0,97 trên mỗi 1.000 dặm), và Pony.ai (tần suất can thiệp 0,98 trên mỗi 1.000 dặm).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Tập con trí tuệ nhân tạo là gì?</a:t>
            </a:r>
            <a:endParaRPr/>
          </a:p>
        </p:txBody>
      </p:sp>
      <p:grpSp>
        <p:nvGrpSpPr>
          <p:cNvPr id="275" name="Google Shape;275;p9"/>
          <p:cNvGrpSpPr/>
          <p:nvPr/>
        </p:nvGrpSpPr>
        <p:grpSpPr>
          <a:xfrm>
            <a:off x="450000" y="450000"/>
            <a:ext cx="9018000" cy="276999"/>
            <a:chOff x="450000" y="450000"/>
            <a:chExt cx="9018000" cy="276999"/>
          </a:xfrm>
        </p:grpSpPr>
        <p:sp>
          <p:nvSpPr>
            <p:cNvPr id="276" name="Google Shape;276;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Phân loại và Tập con Trí tuệ nhân tạo</a:t>
              </a:r>
              <a:endParaRPr b="1" sz="1800">
                <a:solidFill>
                  <a:schemeClr val="lt1"/>
                </a:solidFill>
                <a:latin typeface="Arial"/>
                <a:ea typeface="Arial"/>
                <a:cs typeface="Arial"/>
                <a:sym typeface="Arial"/>
              </a:endParaRPr>
            </a:p>
          </p:txBody>
        </p:sp>
        <p:sp>
          <p:nvSpPr>
            <p:cNvPr id="277" name="Google Shape;277;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78" name="Google Shape;278;p9"/>
          <p:cNvGrpSpPr/>
          <p:nvPr/>
        </p:nvGrpSpPr>
        <p:grpSpPr>
          <a:xfrm>
            <a:off x="947560" y="2084581"/>
            <a:ext cx="8009861" cy="3842208"/>
            <a:chOff x="957064" y="2025539"/>
            <a:chExt cx="8009861" cy="3842208"/>
          </a:xfrm>
        </p:grpSpPr>
        <p:sp>
          <p:nvSpPr>
            <p:cNvPr id="279" name="Google Shape;279;p9"/>
            <p:cNvSpPr/>
            <p:nvPr/>
          </p:nvSpPr>
          <p:spPr>
            <a:xfrm>
              <a:off x="5107591" y="2025539"/>
              <a:ext cx="3859334" cy="3842208"/>
            </a:xfrm>
            <a:prstGeom prst="ellipse">
              <a:avLst/>
            </a:prstGeom>
            <a:solidFill>
              <a:srgbClr val="AEABA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9"/>
            <p:cNvSpPr/>
            <p:nvPr/>
          </p:nvSpPr>
          <p:spPr>
            <a:xfrm>
              <a:off x="5579933" y="2920758"/>
              <a:ext cx="2914650" cy="2914650"/>
            </a:xfrm>
            <a:prstGeom prst="ellipse">
              <a:avLst/>
            </a:prstGeom>
            <a:solidFill>
              <a:srgbClr val="3366CC"/>
            </a:solidFill>
            <a:ln cap="flat" cmpd="sng" w="19050">
              <a:solidFill>
                <a:schemeClr val="lt1">
                  <a:alpha val="4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9"/>
            <p:cNvSpPr/>
            <p:nvPr/>
          </p:nvSpPr>
          <p:spPr>
            <a:xfrm>
              <a:off x="6245564" y="4213269"/>
              <a:ext cx="1583388" cy="1583386"/>
            </a:xfrm>
            <a:prstGeom prst="ellipse">
              <a:avLst/>
            </a:prstGeom>
            <a:solidFill>
              <a:srgbClr val="193EB0"/>
            </a:solidFill>
            <a:ln cap="flat" cmpd="sng" w="19050">
              <a:solidFill>
                <a:schemeClr val="lt1">
                  <a:alpha val="4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9"/>
            <p:cNvSpPr/>
            <p:nvPr/>
          </p:nvSpPr>
          <p:spPr>
            <a:xfrm>
              <a:off x="957065" y="2420322"/>
              <a:ext cx="3117265" cy="646331"/>
            </a:xfrm>
            <a:prstGeom prst="rect">
              <a:avLst/>
            </a:prstGeom>
            <a:noFill/>
            <a:ln>
              <a:noFill/>
            </a:ln>
          </p:spPr>
          <p:txBody>
            <a:bodyPr anchorCtr="0" anchor="t" bIns="0" lIns="0" spcFirstLastPara="1" rIns="0" wrap="square" tIns="0">
              <a:spAutoFit/>
            </a:bodyPr>
            <a:lstStyle/>
            <a:p>
              <a:pPr indent="-398463" lvl="0" marL="398463" marR="0" rtl="0" algn="ctr">
                <a:spcBef>
                  <a:spcPts val="0"/>
                </a:spcBef>
                <a:spcAft>
                  <a:spcPts val="0"/>
                </a:spcAft>
                <a:buNone/>
              </a:pPr>
              <a:r>
                <a:rPr lang="en-US" sz="1400">
                  <a:solidFill>
                    <a:srgbClr val="1429A0"/>
                  </a:solidFill>
                  <a:latin typeface="Arial"/>
                  <a:ea typeface="Arial"/>
                  <a:cs typeface="Arial"/>
                  <a:sym typeface="Arial"/>
                </a:rPr>
                <a:t>Trí tuệ nhân tạo</a:t>
              </a:r>
              <a:endParaRPr/>
            </a:p>
            <a:p>
              <a:pPr indent="-398463" lvl="0" marL="398463" marR="0" rtl="0" algn="ctr">
                <a:spcBef>
                  <a:spcPts val="0"/>
                </a:spcBef>
                <a:spcAft>
                  <a:spcPts val="0"/>
                </a:spcAft>
                <a:buNone/>
              </a:pPr>
              <a:r>
                <a:rPr lang="en-US" sz="1400">
                  <a:solidFill>
                    <a:schemeClr val="dk1"/>
                  </a:solidFill>
                  <a:latin typeface="Arial"/>
                  <a:ea typeface="Arial"/>
                  <a:cs typeface="Arial"/>
                  <a:sym typeface="Arial"/>
                </a:rPr>
                <a:t>Bất kỳ kỹ thuật nào cho phép máy tính bắt chước hành vi của con người.</a:t>
              </a:r>
              <a:endParaRPr/>
            </a:p>
          </p:txBody>
        </p:sp>
        <p:sp>
          <p:nvSpPr>
            <p:cNvPr id="283" name="Google Shape;283;p9"/>
            <p:cNvSpPr/>
            <p:nvPr/>
          </p:nvSpPr>
          <p:spPr>
            <a:xfrm>
              <a:off x="957065" y="3496770"/>
              <a:ext cx="3117265" cy="86177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1429A0"/>
                  </a:solidFill>
                  <a:latin typeface="Arial"/>
                  <a:ea typeface="Arial"/>
                  <a:cs typeface="Arial"/>
                  <a:sym typeface="Arial"/>
                </a:rPr>
                <a:t>Học máy</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Tập con kỹ thuật trí tuệ nhân tạo sử dụng các phương thức thống kê cho phép máy móc cải tiến dựa trên kinh nghiệm.</a:t>
              </a:r>
              <a:endParaRPr/>
            </a:p>
          </p:txBody>
        </p:sp>
        <p:sp>
          <p:nvSpPr>
            <p:cNvPr id="284" name="Google Shape;284;p9"/>
            <p:cNvSpPr/>
            <p:nvPr/>
          </p:nvSpPr>
          <p:spPr>
            <a:xfrm>
              <a:off x="957064" y="4815371"/>
              <a:ext cx="3117265" cy="64633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1429A0"/>
                  </a:solidFill>
                  <a:latin typeface="Arial"/>
                  <a:ea typeface="Arial"/>
                  <a:cs typeface="Arial"/>
                  <a:sym typeface="Arial"/>
                </a:rPr>
                <a:t>Học sâu</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Tập con học máy giúp điện toán của các mạng nơ-ron đa tầng trở nên khả thi.</a:t>
              </a:r>
              <a:endParaRPr/>
            </a:p>
          </p:txBody>
        </p:sp>
        <p:sp>
          <p:nvSpPr>
            <p:cNvPr id="285" name="Google Shape;285;p9"/>
            <p:cNvSpPr/>
            <p:nvPr/>
          </p:nvSpPr>
          <p:spPr>
            <a:xfrm>
              <a:off x="5925849" y="2606152"/>
              <a:ext cx="2222818" cy="215444"/>
            </a:xfrm>
            <a:prstGeom prst="rect">
              <a:avLst/>
            </a:prstGeom>
            <a:noFill/>
            <a:ln>
              <a:noFill/>
            </a:ln>
          </p:spPr>
          <p:txBody>
            <a:bodyPr anchorCtr="0" anchor="t" bIns="0" lIns="0" spcFirstLastPara="1" rIns="0" wrap="square" tIns="0">
              <a:sp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Trí tuệ nhân tạo</a:t>
              </a:r>
              <a:endParaRPr sz="1400">
                <a:solidFill>
                  <a:schemeClr val="lt1"/>
                </a:solidFill>
                <a:latin typeface="Arial"/>
                <a:ea typeface="Arial"/>
                <a:cs typeface="Arial"/>
                <a:sym typeface="Arial"/>
              </a:endParaRPr>
            </a:p>
          </p:txBody>
        </p:sp>
        <p:sp>
          <p:nvSpPr>
            <p:cNvPr id="286" name="Google Shape;286;p9"/>
            <p:cNvSpPr/>
            <p:nvPr/>
          </p:nvSpPr>
          <p:spPr>
            <a:xfrm>
              <a:off x="6161730" y="3716508"/>
              <a:ext cx="1751057" cy="215444"/>
            </a:xfrm>
            <a:prstGeom prst="rect">
              <a:avLst/>
            </a:prstGeom>
            <a:noFill/>
            <a:ln>
              <a:noFill/>
            </a:ln>
          </p:spPr>
          <p:txBody>
            <a:bodyPr anchorCtr="0" anchor="t" bIns="0" lIns="0" spcFirstLastPara="1" rIns="0" wrap="square" tIns="0">
              <a:sp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Học máy</a:t>
              </a:r>
              <a:endParaRPr sz="1400">
                <a:solidFill>
                  <a:schemeClr val="lt1"/>
                </a:solidFill>
                <a:latin typeface="Arial"/>
                <a:ea typeface="Arial"/>
                <a:cs typeface="Arial"/>
                <a:sym typeface="Arial"/>
              </a:endParaRPr>
            </a:p>
          </p:txBody>
        </p:sp>
        <p:sp>
          <p:nvSpPr>
            <p:cNvPr id="287" name="Google Shape;287;p9"/>
            <p:cNvSpPr/>
            <p:nvPr/>
          </p:nvSpPr>
          <p:spPr>
            <a:xfrm>
              <a:off x="6313359" y="5056375"/>
              <a:ext cx="1447798" cy="215444"/>
            </a:xfrm>
            <a:prstGeom prst="rect">
              <a:avLst/>
            </a:prstGeom>
            <a:noFill/>
            <a:ln>
              <a:noFill/>
            </a:ln>
          </p:spPr>
          <p:txBody>
            <a:bodyPr anchorCtr="0" anchor="t" bIns="0" lIns="0" spcFirstLastPara="1" rIns="0" wrap="square" tIns="0">
              <a:sp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Học sâu</a:t>
              </a:r>
              <a:endParaRPr sz="1400">
                <a:solidFill>
                  <a:schemeClr val="lt1"/>
                </a:solidFill>
                <a:latin typeface="Arial"/>
                <a:ea typeface="Arial"/>
                <a:cs typeface="Arial"/>
                <a:sym typeface="Arial"/>
              </a:endParaRPr>
            </a:p>
          </p:txBody>
        </p:sp>
        <p:cxnSp>
          <p:nvCxnSpPr>
            <p:cNvPr id="288" name="Google Shape;288;p9"/>
            <p:cNvCxnSpPr/>
            <p:nvPr/>
          </p:nvCxnSpPr>
          <p:spPr>
            <a:xfrm>
              <a:off x="4175470" y="2728098"/>
              <a:ext cx="1864242" cy="0"/>
            </a:xfrm>
            <a:prstGeom prst="straightConnector1">
              <a:avLst/>
            </a:prstGeom>
            <a:noFill/>
            <a:ln cap="flat" cmpd="sng" w="12700">
              <a:solidFill>
                <a:srgbClr val="7F7F7F"/>
              </a:solidFill>
              <a:prstDash val="solid"/>
              <a:miter lim="800000"/>
              <a:headEnd len="med" w="med" type="oval"/>
              <a:tailEnd len="med" w="med" type="oval"/>
            </a:ln>
          </p:spPr>
        </p:cxnSp>
        <p:cxnSp>
          <p:nvCxnSpPr>
            <p:cNvPr id="289" name="Google Shape;289;p9"/>
            <p:cNvCxnSpPr/>
            <p:nvPr/>
          </p:nvCxnSpPr>
          <p:spPr>
            <a:xfrm>
              <a:off x="4175470" y="3848672"/>
              <a:ext cx="1864242" cy="0"/>
            </a:xfrm>
            <a:prstGeom prst="straightConnector1">
              <a:avLst/>
            </a:prstGeom>
            <a:noFill/>
            <a:ln cap="flat" cmpd="sng" w="12700">
              <a:solidFill>
                <a:srgbClr val="7F7F7F"/>
              </a:solidFill>
              <a:prstDash val="solid"/>
              <a:miter lim="800000"/>
              <a:headEnd len="med" w="med" type="oval"/>
              <a:tailEnd len="med" w="med" type="oval"/>
            </a:ln>
          </p:spPr>
        </p:cxnSp>
        <p:cxnSp>
          <p:nvCxnSpPr>
            <p:cNvPr id="290" name="Google Shape;290;p9"/>
            <p:cNvCxnSpPr/>
            <p:nvPr/>
          </p:nvCxnSpPr>
          <p:spPr>
            <a:xfrm>
              <a:off x="4175470" y="5123147"/>
              <a:ext cx="2189653" cy="0"/>
            </a:xfrm>
            <a:prstGeom prst="straightConnector1">
              <a:avLst/>
            </a:prstGeom>
            <a:noFill/>
            <a:ln cap="flat" cmpd="sng" w="12700">
              <a:solidFill>
                <a:srgbClr val="7F7F7F"/>
              </a:solidFill>
              <a:prstDash val="solid"/>
              <a:miter lim="800000"/>
              <a:headEnd len="med" w="med" type="oval"/>
              <a:tailEnd len="med" w="med" type="oval"/>
            </a:ln>
          </p:spPr>
        </p:cxnSp>
        <p:pic>
          <p:nvPicPr>
            <p:cNvPr descr="C:\Users\USER\Downloads\artificial-intelligence.png" id="291" name="Google Shape;291;p9"/>
            <p:cNvPicPr preferRelativeResize="0"/>
            <p:nvPr/>
          </p:nvPicPr>
          <p:blipFill rotWithShape="1">
            <a:blip r:embed="rId3">
              <a:alphaModFix/>
            </a:blip>
            <a:srcRect b="0" l="0" r="0" t="0"/>
            <a:stretch/>
          </p:blipFill>
          <p:spPr>
            <a:xfrm>
              <a:off x="6835069" y="2153276"/>
              <a:ext cx="404378" cy="404378"/>
            </a:xfrm>
            <a:prstGeom prst="rect">
              <a:avLst/>
            </a:prstGeom>
            <a:noFill/>
            <a:ln>
              <a:noFill/>
            </a:ln>
          </p:spPr>
        </p:pic>
        <p:pic>
          <p:nvPicPr>
            <p:cNvPr descr="C:\Users\USER\Downloads\machine-learning.png" id="292" name="Google Shape;292;p9"/>
            <p:cNvPicPr preferRelativeResize="0"/>
            <p:nvPr/>
          </p:nvPicPr>
          <p:blipFill rotWithShape="1">
            <a:blip r:embed="rId4">
              <a:alphaModFix/>
            </a:blip>
            <a:srcRect b="0" l="0" r="0" t="0"/>
            <a:stretch/>
          </p:blipFill>
          <p:spPr>
            <a:xfrm>
              <a:off x="6835069" y="3212976"/>
              <a:ext cx="404378" cy="404378"/>
            </a:xfrm>
            <a:prstGeom prst="rect">
              <a:avLst/>
            </a:prstGeom>
            <a:noFill/>
            <a:ln>
              <a:noFill/>
            </a:ln>
          </p:spPr>
        </p:pic>
        <p:pic>
          <p:nvPicPr>
            <p:cNvPr descr="C:\Users\USER\Downloads\deep-learning.png" id="293" name="Google Shape;293;p9"/>
            <p:cNvPicPr preferRelativeResize="0"/>
            <p:nvPr/>
          </p:nvPicPr>
          <p:blipFill rotWithShape="1">
            <a:blip r:embed="rId5">
              <a:alphaModFix/>
            </a:blip>
            <a:srcRect b="0" l="0" r="0" t="0"/>
            <a:stretch/>
          </p:blipFill>
          <p:spPr>
            <a:xfrm>
              <a:off x="6835069" y="4528517"/>
              <a:ext cx="404378" cy="404378"/>
            </a:xfrm>
            <a:prstGeom prst="rect">
              <a:avLst/>
            </a:prstGeom>
            <a:noFill/>
            <a:ln>
              <a:noFill/>
            </a:ln>
          </p:spPr>
        </p:pic>
      </p:grpSp>
      <p:sp>
        <p:nvSpPr>
          <p:cNvPr id="294" name="Google Shape;294;p9"/>
          <p:cNvSpPr/>
          <p:nvPr/>
        </p:nvSpPr>
        <p:spPr>
          <a:xfrm>
            <a:off x="7831732" y="5895079"/>
            <a:ext cx="1412165" cy="21236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Nguồn: KD Nuggets</a:t>
            </a:r>
            <a:endParaRPr/>
          </a:p>
        </p:txBody>
      </p:sp>
      <p:sp>
        <p:nvSpPr>
          <p:cNvPr id="295" name="Google Shape;295;p9"/>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Tập con Trí tuệ nhân tạo</a:t>
            </a:r>
            <a:endParaRPr sz="1400">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grpSp>
        <p:nvGrpSpPr>
          <p:cNvPr id="2202" name="Google Shape;2202;p82"/>
          <p:cNvGrpSpPr/>
          <p:nvPr/>
        </p:nvGrpSpPr>
        <p:grpSpPr>
          <a:xfrm>
            <a:off x="450000" y="450000"/>
            <a:ext cx="9018000" cy="276999"/>
            <a:chOff x="450000" y="450000"/>
            <a:chExt cx="9018000" cy="276999"/>
          </a:xfrm>
        </p:grpSpPr>
        <p:sp>
          <p:nvSpPr>
            <p:cNvPr id="2203" name="Google Shape;2203;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Xe tự vận hành</a:t>
              </a:r>
              <a:endParaRPr b="1" sz="1800">
                <a:solidFill>
                  <a:schemeClr val="lt1"/>
                </a:solidFill>
                <a:latin typeface="Arial"/>
                <a:ea typeface="Arial"/>
                <a:cs typeface="Arial"/>
                <a:sym typeface="Arial"/>
              </a:endParaRPr>
            </a:p>
          </p:txBody>
        </p:sp>
        <p:sp>
          <p:nvSpPr>
            <p:cNvPr id="2204" name="Google Shape;2204;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05" name="Google Shape;2205;p82"/>
          <p:cNvSpPr/>
          <p:nvPr/>
        </p:nvSpPr>
        <p:spPr>
          <a:xfrm>
            <a:off x="2581763" y="5805264"/>
            <a:ext cx="4875177" cy="36004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84138" marR="0" rtl="0" algn="l">
              <a:spcBef>
                <a:spcPts val="0"/>
              </a:spcBef>
              <a:spcAft>
                <a:spcPts val="0"/>
              </a:spcAft>
              <a:buNone/>
            </a:pPr>
            <a:r>
              <a:rPr b="1" lang="en-US" sz="1000">
                <a:solidFill>
                  <a:schemeClr val="lt1"/>
                </a:solidFill>
                <a:latin typeface="Arial"/>
                <a:ea typeface="Arial"/>
                <a:cs typeface="Arial"/>
                <a:sym typeface="Arial"/>
              </a:rPr>
              <a:t>https://www.forbes.com/sites/alanohnsman/2018/03/02/waymo-is-millions-of-miles-ahead-in-robot-car-tests-does-it-need-a-billion-more/#c854b381ef4c</a:t>
            </a:r>
            <a:endParaRPr/>
          </a:p>
        </p:txBody>
      </p:sp>
      <p:grpSp>
        <p:nvGrpSpPr>
          <p:cNvPr id="2206" name="Google Shape;2206;p82"/>
          <p:cNvGrpSpPr/>
          <p:nvPr/>
        </p:nvGrpSpPr>
        <p:grpSpPr>
          <a:xfrm>
            <a:off x="2647156" y="3042235"/>
            <a:ext cx="4680520" cy="2680404"/>
            <a:chOff x="3655268" y="4077392"/>
            <a:chExt cx="4400353" cy="2519960"/>
          </a:xfrm>
        </p:grpSpPr>
        <p:sp>
          <p:nvSpPr>
            <p:cNvPr id="2207" name="Google Shape;2207;p82"/>
            <p:cNvSpPr/>
            <p:nvPr/>
          </p:nvSpPr>
          <p:spPr>
            <a:xfrm>
              <a:off x="3655268" y="4077392"/>
              <a:ext cx="4400353" cy="25199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age result for google waymo autonomous vehicle&quot;" id="2208" name="Google Shape;2208;p82"/>
            <p:cNvPicPr preferRelativeResize="0"/>
            <p:nvPr/>
          </p:nvPicPr>
          <p:blipFill rotWithShape="1">
            <a:blip r:embed="rId3">
              <a:alphaModFix/>
            </a:blip>
            <a:srcRect b="0" l="0" r="0" t="0"/>
            <a:stretch/>
          </p:blipFill>
          <p:spPr>
            <a:xfrm>
              <a:off x="3735527" y="4149080"/>
              <a:ext cx="4239834" cy="2384991"/>
            </a:xfrm>
            <a:prstGeom prst="rect">
              <a:avLst/>
            </a:prstGeom>
            <a:noFill/>
            <a:ln>
              <a:noFill/>
            </a:ln>
          </p:spPr>
        </p:pic>
      </p:grpSp>
      <p:sp>
        <p:nvSpPr>
          <p:cNvPr id="2209" name="Google Shape;2209;p82"/>
          <p:cNvSpPr/>
          <p:nvPr/>
        </p:nvSpPr>
        <p:spPr>
          <a:xfrm>
            <a:off x="702940" y="1700808"/>
            <a:ext cx="8632825" cy="144832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Google đã tạo nên tên tuổi trên thị trường ô tô. Dự án xe tự lái Waymo là nhà phát triển xe tự hành đầu tiên triển khai đội xe tự hành thương mại.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nhà đầu tư vẫn tin tưởng vào các công ty đang phát triển hệ thống lái xe tự hành hoàn toàn, rót hàng trăm triệu đô la vào Hệ thống tự hành hành trình của GM (750 triệu đô la từ Honda vào tháng 10 năm 2018 và 900 triệu đô la từ SoftBank vào tháng 5 trước đó) và Zoox (500 triệu đô la vào tháng 7 năm 2018). Các công ty khởi nghiệp khác bao gồm Drive.ai, Pony.ai, và Nuro.</a:t>
            </a:r>
            <a:endParaRPr/>
          </a:p>
        </p:txBody>
      </p:sp>
      <p:sp>
        <p:nvSpPr>
          <p:cNvPr id="2210" name="Google Shape;2210;p8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Thị trường toàn cầu</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grpSp>
        <p:nvGrpSpPr>
          <p:cNvPr id="2216" name="Google Shape;2216;p83"/>
          <p:cNvGrpSpPr/>
          <p:nvPr/>
        </p:nvGrpSpPr>
        <p:grpSpPr>
          <a:xfrm>
            <a:off x="450000" y="450000"/>
            <a:ext cx="9018000" cy="276999"/>
            <a:chOff x="450000" y="450000"/>
            <a:chExt cx="9018000" cy="276999"/>
          </a:xfrm>
        </p:grpSpPr>
        <p:sp>
          <p:nvSpPr>
            <p:cNvPr id="2217" name="Google Shape;2217;p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Xe tự vận hành</a:t>
              </a:r>
              <a:endParaRPr b="1" sz="1800">
                <a:solidFill>
                  <a:schemeClr val="lt1"/>
                </a:solidFill>
                <a:latin typeface="Arial"/>
                <a:ea typeface="Arial"/>
                <a:cs typeface="Arial"/>
                <a:sym typeface="Arial"/>
              </a:endParaRPr>
            </a:p>
          </p:txBody>
        </p:sp>
        <p:sp>
          <p:nvSpPr>
            <p:cNvPr id="2218" name="Google Shape;2218;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2219" name="Google Shape;2219;p83"/>
          <p:cNvGrpSpPr/>
          <p:nvPr/>
        </p:nvGrpSpPr>
        <p:grpSpPr>
          <a:xfrm>
            <a:off x="2713021" y="2924944"/>
            <a:ext cx="4872364" cy="3130478"/>
            <a:chOff x="4053030" y="2484140"/>
            <a:chExt cx="4872364" cy="3203795"/>
          </a:xfrm>
        </p:grpSpPr>
        <p:grpSp>
          <p:nvGrpSpPr>
            <p:cNvPr id="2220" name="Google Shape;2220;p83"/>
            <p:cNvGrpSpPr/>
            <p:nvPr/>
          </p:nvGrpSpPr>
          <p:grpSpPr>
            <a:xfrm>
              <a:off x="5149148" y="2930019"/>
              <a:ext cx="2376364" cy="2340000"/>
              <a:chOff x="5149148" y="2930019"/>
              <a:chExt cx="2376364" cy="2340000"/>
            </a:xfrm>
          </p:grpSpPr>
          <p:cxnSp>
            <p:nvCxnSpPr>
              <p:cNvPr id="2221" name="Google Shape;2221;p83"/>
              <p:cNvCxnSpPr/>
              <p:nvPr/>
            </p:nvCxnSpPr>
            <p:spPr>
              <a:xfrm>
                <a:off x="6337330" y="2930019"/>
                <a:ext cx="0" cy="2340000"/>
              </a:xfrm>
              <a:prstGeom prst="straightConnector1">
                <a:avLst/>
              </a:prstGeom>
              <a:noFill/>
              <a:ln cap="flat" cmpd="sng" w="19050">
                <a:solidFill>
                  <a:srgbClr val="D0CECE"/>
                </a:solidFill>
                <a:prstDash val="solid"/>
                <a:miter lim="800000"/>
                <a:headEnd len="sm" w="sm" type="none"/>
                <a:tailEnd len="sm" w="sm" type="none"/>
              </a:ln>
            </p:spPr>
          </p:cxnSp>
          <p:cxnSp>
            <p:nvCxnSpPr>
              <p:cNvPr id="2222" name="Google Shape;2222;p83"/>
              <p:cNvCxnSpPr/>
              <p:nvPr/>
            </p:nvCxnSpPr>
            <p:spPr>
              <a:xfrm>
                <a:off x="5149148" y="4104620"/>
                <a:ext cx="2376364" cy="0"/>
              </a:xfrm>
              <a:prstGeom prst="straightConnector1">
                <a:avLst/>
              </a:prstGeom>
              <a:noFill/>
              <a:ln cap="flat" cmpd="sng" w="19050">
                <a:solidFill>
                  <a:srgbClr val="D0CECE"/>
                </a:solidFill>
                <a:prstDash val="solid"/>
                <a:miter lim="800000"/>
                <a:headEnd len="sm" w="sm" type="none"/>
                <a:tailEnd len="sm" w="sm" type="none"/>
              </a:ln>
            </p:spPr>
          </p:cxnSp>
          <p:cxnSp>
            <p:nvCxnSpPr>
              <p:cNvPr id="2223" name="Google Shape;2223;p83"/>
              <p:cNvCxnSpPr/>
              <p:nvPr/>
            </p:nvCxnSpPr>
            <p:spPr>
              <a:xfrm>
                <a:off x="5499966" y="3267256"/>
                <a:ext cx="1674728" cy="1674728"/>
              </a:xfrm>
              <a:prstGeom prst="straightConnector1">
                <a:avLst/>
              </a:prstGeom>
              <a:noFill/>
              <a:ln cap="flat" cmpd="sng" w="19050">
                <a:solidFill>
                  <a:srgbClr val="D0CECE"/>
                </a:solidFill>
                <a:prstDash val="solid"/>
                <a:miter lim="800000"/>
                <a:headEnd len="sm" w="sm" type="none"/>
                <a:tailEnd len="sm" w="sm" type="none"/>
              </a:ln>
            </p:spPr>
          </p:cxnSp>
          <p:cxnSp>
            <p:nvCxnSpPr>
              <p:cNvPr id="2224" name="Google Shape;2224;p83"/>
              <p:cNvCxnSpPr/>
              <p:nvPr/>
            </p:nvCxnSpPr>
            <p:spPr>
              <a:xfrm flipH="1">
                <a:off x="5505587" y="3272877"/>
                <a:ext cx="1663486" cy="1663486"/>
              </a:xfrm>
              <a:prstGeom prst="straightConnector1">
                <a:avLst/>
              </a:prstGeom>
              <a:noFill/>
              <a:ln cap="flat" cmpd="sng" w="19050">
                <a:solidFill>
                  <a:srgbClr val="D0CECE"/>
                </a:solidFill>
                <a:prstDash val="solid"/>
                <a:miter lim="800000"/>
                <a:headEnd len="sm" w="sm" type="none"/>
                <a:tailEnd len="sm" w="sm" type="none"/>
              </a:ln>
            </p:spPr>
          </p:cxnSp>
        </p:grpSp>
        <p:pic>
          <p:nvPicPr>
            <p:cNvPr id="2225" name="Google Shape;2225;p83"/>
            <p:cNvPicPr preferRelativeResize="0"/>
            <p:nvPr/>
          </p:nvPicPr>
          <p:blipFill rotWithShape="1">
            <a:blip r:embed="rId3">
              <a:alphaModFix/>
            </a:blip>
            <a:srcRect b="0" l="0" r="0" t="0"/>
            <a:stretch/>
          </p:blipFill>
          <p:spPr>
            <a:xfrm>
              <a:off x="5918229" y="3685519"/>
              <a:ext cx="838202" cy="838202"/>
            </a:xfrm>
            <a:prstGeom prst="rect">
              <a:avLst/>
            </a:prstGeom>
            <a:noFill/>
            <a:ln>
              <a:noFill/>
            </a:ln>
          </p:spPr>
        </p:pic>
        <p:sp>
          <p:nvSpPr>
            <p:cNvPr id="2226" name="Google Shape;2226;p83"/>
            <p:cNvSpPr/>
            <p:nvPr/>
          </p:nvSpPr>
          <p:spPr>
            <a:xfrm>
              <a:off x="5736875" y="2842509"/>
              <a:ext cx="1200908" cy="157492"/>
            </a:xfrm>
            <a:prstGeom prst="rect">
              <a:avLst/>
            </a:prstGeom>
            <a:solidFill>
              <a:schemeClr val="lt2"/>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000">
                  <a:solidFill>
                    <a:srgbClr val="757070"/>
                  </a:solidFill>
                  <a:latin typeface="Arial"/>
                  <a:ea typeface="Arial"/>
                  <a:cs typeface="Arial"/>
                  <a:sym typeface="Arial"/>
                </a:rPr>
                <a:t>NHÀ SẢN XUẤT Ô TÔ</a:t>
              </a:r>
              <a:endParaRPr/>
            </a:p>
          </p:txBody>
        </p:sp>
        <p:pic>
          <p:nvPicPr>
            <p:cNvPr id="2227" name="Google Shape;2227;p83"/>
            <p:cNvPicPr preferRelativeResize="0"/>
            <p:nvPr/>
          </p:nvPicPr>
          <p:blipFill rotWithShape="1">
            <a:blip r:embed="rId4">
              <a:alphaModFix/>
            </a:blip>
            <a:srcRect b="0" l="0" r="0" t="0"/>
            <a:stretch/>
          </p:blipFill>
          <p:spPr>
            <a:xfrm>
              <a:off x="5497417" y="2563455"/>
              <a:ext cx="934472" cy="118488"/>
            </a:xfrm>
            <a:prstGeom prst="rect">
              <a:avLst/>
            </a:prstGeom>
            <a:noFill/>
            <a:ln>
              <a:noFill/>
            </a:ln>
          </p:spPr>
        </p:pic>
        <p:pic>
          <p:nvPicPr>
            <p:cNvPr id="2228" name="Google Shape;2228;p83"/>
            <p:cNvPicPr preferRelativeResize="0"/>
            <p:nvPr/>
          </p:nvPicPr>
          <p:blipFill rotWithShape="1">
            <a:blip r:embed="rId5">
              <a:alphaModFix/>
            </a:blip>
            <a:srcRect b="0" l="0" r="0" t="0"/>
            <a:stretch/>
          </p:blipFill>
          <p:spPr>
            <a:xfrm>
              <a:off x="6495926" y="2484140"/>
              <a:ext cx="623321" cy="277118"/>
            </a:xfrm>
            <a:prstGeom prst="rect">
              <a:avLst/>
            </a:prstGeom>
            <a:noFill/>
            <a:ln>
              <a:noFill/>
            </a:ln>
          </p:spPr>
        </p:pic>
        <p:pic>
          <p:nvPicPr>
            <p:cNvPr id="2229" name="Google Shape;2229;p83"/>
            <p:cNvPicPr preferRelativeResize="0"/>
            <p:nvPr/>
          </p:nvPicPr>
          <p:blipFill rotWithShape="1">
            <a:blip r:embed="rId6">
              <a:alphaModFix/>
            </a:blip>
            <a:srcRect b="0" l="0" r="0" t="0"/>
            <a:stretch/>
          </p:blipFill>
          <p:spPr>
            <a:xfrm>
              <a:off x="4147352" y="4156637"/>
              <a:ext cx="1170434" cy="324613"/>
            </a:xfrm>
            <a:prstGeom prst="rect">
              <a:avLst/>
            </a:prstGeom>
            <a:noFill/>
            <a:ln>
              <a:noFill/>
            </a:ln>
          </p:spPr>
        </p:pic>
        <p:sp>
          <p:nvSpPr>
            <p:cNvPr id="2230" name="Google Shape;2230;p83"/>
            <p:cNvSpPr/>
            <p:nvPr/>
          </p:nvSpPr>
          <p:spPr>
            <a:xfrm>
              <a:off x="4241259" y="4021953"/>
              <a:ext cx="982622" cy="141743"/>
            </a:xfrm>
            <a:prstGeom prst="rect">
              <a:avLst/>
            </a:prstGeom>
            <a:solidFill>
              <a:schemeClr val="lt2"/>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900">
                  <a:solidFill>
                    <a:srgbClr val="757070"/>
                  </a:solidFill>
                  <a:latin typeface="Arial"/>
                  <a:ea typeface="Arial"/>
                  <a:cs typeface="Arial"/>
                  <a:sym typeface="Arial"/>
                </a:rPr>
                <a:t>CÔNG NGHỆ LiDAR</a:t>
              </a:r>
              <a:endParaRPr/>
            </a:p>
          </p:txBody>
        </p:sp>
        <p:sp>
          <p:nvSpPr>
            <p:cNvPr id="2231" name="Google Shape;2231;p83"/>
            <p:cNvSpPr/>
            <p:nvPr/>
          </p:nvSpPr>
          <p:spPr>
            <a:xfrm>
              <a:off x="4422048" y="3210981"/>
              <a:ext cx="1200908" cy="157492"/>
            </a:xfrm>
            <a:prstGeom prst="rect">
              <a:avLst/>
            </a:prstGeom>
            <a:solidFill>
              <a:schemeClr val="lt2"/>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000">
                  <a:solidFill>
                    <a:srgbClr val="757070"/>
                  </a:solidFill>
                  <a:latin typeface="Arial"/>
                  <a:ea typeface="Arial"/>
                  <a:cs typeface="Arial"/>
                  <a:sym typeface="Arial"/>
                </a:rPr>
                <a:t>NHÀ SẢN XUẤT CHIP</a:t>
              </a:r>
              <a:endParaRPr/>
            </a:p>
          </p:txBody>
        </p:sp>
        <p:pic>
          <p:nvPicPr>
            <p:cNvPr id="2232" name="Google Shape;2232;p83"/>
            <p:cNvPicPr preferRelativeResize="0"/>
            <p:nvPr/>
          </p:nvPicPr>
          <p:blipFill rotWithShape="1">
            <a:blip r:embed="rId7">
              <a:alphaModFix/>
            </a:blip>
            <a:srcRect b="0" l="0" r="0" t="0"/>
            <a:stretch/>
          </p:blipFill>
          <p:spPr>
            <a:xfrm>
              <a:off x="4502255" y="2784101"/>
              <a:ext cx="484984" cy="362126"/>
            </a:xfrm>
            <a:prstGeom prst="rect">
              <a:avLst/>
            </a:prstGeom>
            <a:noFill/>
            <a:ln>
              <a:noFill/>
            </a:ln>
          </p:spPr>
        </p:pic>
        <p:pic>
          <p:nvPicPr>
            <p:cNvPr id="2233" name="Google Shape;2233;p83"/>
            <p:cNvPicPr preferRelativeResize="0"/>
            <p:nvPr/>
          </p:nvPicPr>
          <p:blipFill rotWithShape="1">
            <a:blip r:embed="rId8">
              <a:alphaModFix/>
            </a:blip>
            <a:srcRect b="0" l="0" r="0" t="0"/>
            <a:stretch/>
          </p:blipFill>
          <p:spPr>
            <a:xfrm>
              <a:off x="5083386" y="2793276"/>
              <a:ext cx="484984" cy="343776"/>
            </a:xfrm>
            <a:prstGeom prst="rect">
              <a:avLst/>
            </a:prstGeom>
            <a:noFill/>
            <a:ln>
              <a:noFill/>
            </a:ln>
          </p:spPr>
        </p:pic>
        <p:sp>
          <p:nvSpPr>
            <p:cNvPr id="2234" name="Google Shape;2234;p83"/>
            <p:cNvSpPr/>
            <p:nvPr/>
          </p:nvSpPr>
          <p:spPr>
            <a:xfrm>
              <a:off x="4053030" y="4851671"/>
              <a:ext cx="1596154" cy="173242"/>
            </a:xfrm>
            <a:prstGeom prst="rect">
              <a:avLst/>
            </a:prstGeom>
            <a:solidFill>
              <a:schemeClr val="lt2"/>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757070"/>
                  </a:solidFill>
                  <a:latin typeface="Arial"/>
                  <a:ea typeface="Arial"/>
                  <a:cs typeface="Arial"/>
                  <a:sym typeface="Arial"/>
                </a:rPr>
                <a:t>HỆ ĐIỀU HÀNH</a:t>
              </a:r>
              <a:endParaRPr/>
            </a:p>
          </p:txBody>
        </p:sp>
        <p:pic>
          <p:nvPicPr>
            <p:cNvPr id="2235" name="Google Shape;2235;p83"/>
            <p:cNvPicPr preferRelativeResize="0"/>
            <p:nvPr/>
          </p:nvPicPr>
          <p:blipFill rotWithShape="1">
            <a:blip r:embed="rId9">
              <a:alphaModFix/>
            </a:blip>
            <a:srcRect b="0" l="0" r="0" t="0"/>
            <a:stretch/>
          </p:blipFill>
          <p:spPr>
            <a:xfrm>
              <a:off x="4087817" y="5062834"/>
              <a:ext cx="1526581" cy="212161"/>
            </a:xfrm>
            <a:prstGeom prst="rect">
              <a:avLst/>
            </a:prstGeom>
            <a:noFill/>
            <a:ln>
              <a:noFill/>
            </a:ln>
          </p:spPr>
        </p:pic>
        <p:sp>
          <p:nvSpPr>
            <p:cNvPr id="2236" name="Google Shape;2236;p83"/>
            <p:cNvSpPr/>
            <p:nvPr/>
          </p:nvSpPr>
          <p:spPr>
            <a:xfrm>
              <a:off x="5703170" y="5258677"/>
              <a:ext cx="1268318" cy="173242"/>
            </a:xfrm>
            <a:prstGeom prst="rect">
              <a:avLst/>
            </a:prstGeom>
            <a:solidFill>
              <a:schemeClr val="lt2"/>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757070"/>
                  </a:solidFill>
                  <a:latin typeface="Arial"/>
                  <a:ea typeface="Arial"/>
                  <a:cs typeface="Arial"/>
                  <a:sym typeface="Arial"/>
                </a:rPr>
                <a:t>DỊCH VỤ ĐÁM MÂY</a:t>
              </a:r>
              <a:endParaRPr/>
            </a:p>
          </p:txBody>
        </p:sp>
        <p:pic>
          <p:nvPicPr>
            <p:cNvPr id="2237" name="Google Shape;2237;p83"/>
            <p:cNvPicPr preferRelativeResize="0"/>
            <p:nvPr/>
          </p:nvPicPr>
          <p:blipFill rotWithShape="1">
            <a:blip r:embed="rId10">
              <a:alphaModFix/>
            </a:blip>
            <a:srcRect b="0" l="0" r="0" t="0"/>
            <a:stretch/>
          </p:blipFill>
          <p:spPr>
            <a:xfrm>
              <a:off x="5873585" y="5490029"/>
              <a:ext cx="927488" cy="197906"/>
            </a:xfrm>
            <a:prstGeom prst="rect">
              <a:avLst/>
            </a:prstGeom>
            <a:noFill/>
            <a:ln>
              <a:noFill/>
            </a:ln>
          </p:spPr>
        </p:pic>
        <p:sp>
          <p:nvSpPr>
            <p:cNvPr id="2238" name="Google Shape;2238;p83"/>
            <p:cNvSpPr/>
            <p:nvPr/>
          </p:nvSpPr>
          <p:spPr>
            <a:xfrm>
              <a:off x="7040362" y="4851671"/>
              <a:ext cx="1496722" cy="173242"/>
            </a:xfrm>
            <a:prstGeom prst="rect">
              <a:avLst/>
            </a:prstGeom>
            <a:solidFill>
              <a:schemeClr val="lt2"/>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757070"/>
                  </a:solidFill>
                  <a:latin typeface="Arial"/>
                  <a:ea typeface="Arial"/>
                  <a:cs typeface="Arial"/>
                  <a:sym typeface="Arial"/>
                </a:rPr>
                <a:t>DỊCH VỤ DI CHUYỂN</a:t>
              </a:r>
              <a:endParaRPr/>
            </a:p>
          </p:txBody>
        </p:sp>
        <p:pic>
          <p:nvPicPr>
            <p:cNvPr id="2239" name="Google Shape;2239;p83"/>
            <p:cNvPicPr preferRelativeResize="0"/>
            <p:nvPr/>
          </p:nvPicPr>
          <p:blipFill rotWithShape="1">
            <a:blip r:embed="rId11">
              <a:alphaModFix/>
            </a:blip>
            <a:srcRect b="0" l="0" r="0" t="0"/>
            <a:stretch/>
          </p:blipFill>
          <p:spPr>
            <a:xfrm>
              <a:off x="7484110" y="5086791"/>
              <a:ext cx="605096" cy="233134"/>
            </a:xfrm>
            <a:prstGeom prst="rect">
              <a:avLst/>
            </a:prstGeom>
            <a:noFill/>
            <a:ln>
              <a:noFill/>
            </a:ln>
          </p:spPr>
        </p:pic>
        <p:sp>
          <p:nvSpPr>
            <p:cNvPr id="2240" name="Google Shape;2240;p83"/>
            <p:cNvSpPr/>
            <p:nvPr/>
          </p:nvSpPr>
          <p:spPr>
            <a:xfrm>
              <a:off x="7402284" y="4006203"/>
              <a:ext cx="1523110" cy="173242"/>
            </a:xfrm>
            <a:prstGeom prst="rect">
              <a:avLst/>
            </a:prstGeom>
            <a:solidFill>
              <a:schemeClr val="lt2"/>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757070"/>
                  </a:solidFill>
                  <a:latin typeface="Arial"/>
                  <a:ea typeface="Arial"/>
                  <a:cs typeface="Arial"/>
                  <a:sym typeface="Arial"/>
                </a:rPr>
                <a:t>DỊCH VỤ BẢN ĐỒ</a:t>
              </a:r>
              <a:endParaRPr/>
            </a:p>
          </p:txBody>
        </p:sp>
        <p:pic>
          <p:nvPicPr>
            <p:cNvPr id="2241" name="Google Shape;2241;p83"/>
            <p:cNvPicPr preferRelativeResize="0"/>
            <p:nvPr/>
          </p:nvPicPr>
          <p:blipFill rotWithShape="1">
            <a:blip r:embed="rId12">
              <a:alphaModFix/>
            </a:blip>
            <a:srcRect b="0" l="0" r="0" t="0"/>
            <a:stretch/>
          </p:blipFill>
          <p:spPr>
            <a:xfrm>
              <a:off x="7657783" y="4224310"/>
              <a:ext cx="984280" cy="210024"/>
            </a:xfrm>
            <a:prstGeom prst="rect">
              <a:avLst/>
            </a:prstGeom>
            <a:noFill/>
            <a:ln>
              <a:noFill/>
            </a:ln>
          </p:spPr>
        </p:pic>
        <p:sp>
          <p:nvSpPr>
            <p:cNvPr id="2242" name="Google Shape;2242;p83"/>
            <p:cNvSpPr/>
            <p:nvPr/>
          </p:nvSpPr>
          <p:spPr>
            <a:xfrm>
              <a:off x="7099696" y="3221085"/>
              <a:ext cx="1285534" cy="165367"/>
            </a:xfrm>
            <a:prstGeom prst="rect">
              <a:avLst/>
            </a:prstGeom>
            <a:solidFill>
              <a:schemeClr val="lt2"/>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050">
                  <a:solidFill>
                    <a:srgbClr val="757070"/>
                  </a:solidFill>
                  <a:latin typeface="Arial"/>
                  <a:ea typeface="Arial"/>
                  <a:cs typeface="Arial"/>
                  <a:sym typeface="Arial"/>
                </a:rPr>
                <a:t>NHÀ CUNG CẤP CẤP 1</a:t>
              </a:r>
              <a:endParaRPr/>
            </a:p>
          </p:txBody>
        </p:sp>
        <p:pic>
          <p:nvPicPr>
            <p:cNvPr id="2243" name="Google Shape;2243;p83"/>
            <p:cNvPicPr preferRelativeResize="0"/>
            <p:nvPr/>
          </p:nvPicPr>
          <p:blipFill rotWithShape="1">
            <a:blip r:embed="rId13">
              <a:alphaModFix/>
            </a:blip>
            <a:srcRect b="0" l="0" r="0" t="0"/>
            <a:stretch/>
          </p:blipFill>
          <p:spPr>
            <a:xfrm>
              <a:off x="7253964" y="2705408"/>
              <a:ext cx="853507" cy="193683"/>
            </a:xfrm>
            <a:prstGeom prst="rect">
              <a:avLst/>
            </a:prstGeom>
            <a:noFill/>
            <a:ln>
              <a:noFill/>
            </a:ln>
          </p:spPr>
        </p:pic>
        <p:pic>
          <p:nvPicPr>
            <p:cNvPr id="2244" name="Google Shape;2244;p83"/>
            <p:cNvPicPr preferRelativeResize="0"/>
            <p:nvPr/>
          </p:nvPicPr>
          <p:blipFill rotWithShape="1">
            <a:blip r:embed="rId14">
              <a:alphaModFix/>
            </a:blip>
            <a:srcRect b="0" l="0" r="0" t="0"/>
            <a:stretch/>
          </p:blipFill>
          <p:spPr>
            <a:xfrm>
              <a:off x="7176232" y="2962564"/>
              <a:ext cx="1008971" cy="187412"/>
            </a:xfrm>
            <a:prstGeom prst="rect">
              <a:avLst/>
            </a:prstGeom>
            <a:noFill/>
            <a:ln>
              <a:noFill/>
            </a:ln>
          </p:spPr>
        </p:pic>
      </p:grpSp>
      <p:sp>
        <p:nvSpPr>
          <p:cNvPr id="2245" name="Google Shape;2245;p83"/>
          <p:cNvSpPr/>
          <p:nvPr/>
        </p:nvSpPr>
        <p:spPr>
          <a:xfrm>
            <a:off x="8512389" y="6126838"/>
            <a:ext cx="965551" cy="220567"/>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CB Insights</a:t>
            </a:r>
            <a:endParaRPr/>
          </a:p>
        </p:txBody>
      </p:sp>
      <p:sp>
        <p:nvSpPr>
          <p:cNvPr id="2246" name="Google Shape;2246;p83"/>
          <p:cNvSpPr/>
          <p:nvPr/>
        </p:nvSpPr>
        <p:spPr>
          <a:xfrm>
            <a:off x="702940" y="1700808"/>
            <a:ext cx="8632825"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Năm ngoái, Bộ Khoa học Trung Quốc đã công bố làn sóng nền tảng AI mở đầu tiên của quốc gia này sẽ phụ thuộc rất nhiều vào Baidu trong ngành lái xe tự hành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Tháng 4 năm 2017, Baidu đã công bố một nền tảng mở có một không hai, có tên là Apollo, dành cho các giải pháp lái xe tự hành, thu hút các đối tác từ khắp nơi trên thế giới</a:t>
            </a:r>
            <a:endParaRPr/>
          </a:p>
        </p:txBody>
      </p:sp>
      <p:sp>
        <p:nvSpPr>
          <p:cNvPr id="2247" name="Google Shape;2247;p8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Thị trường Trung Quốc</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grpSp>
        <p:nvGrpSpPr>
          <p:cNvPr id="2253" name="Google Shape;2253;p84"/>
          <p:cNvGrpSpPr/>
          <p:nvPr/>
        </p:nvGrpSpPr>
        <p:grpSpPr>
          <a:xfrm>
            <a:off x="450000" y="450000"/>
            <a:ext cx="9018000" cy="276999"/>
            <a:chOff x="450000" y="450000"/>
            <a:chExt cx="9018000" cy="276999"/>
          </a:xfrm>
        </p:grpSpPr>
        <p:sp>
          <p:nvSpPr>
            <p:cNvPr id="2254" name="Google Shape;2254;p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Xe tự vận hành</a:t>
              </a:r>
              <a:endParaRPr b="1" sz="1800">
                <a:solidFill>
                  <a:schemeClr val="lt1"/>
                </a:solidFill>
                <a:latin typeface="Arial"/>
                <a:ea typeface="Arial"/>
                <a:cs typeface="Arial"/>
                <a:sym typeface="Arial"/>
              </a:endParaRPr>
            </a:p>
          </p:txBody>
        </p:sp>
        <p:sp>
          <p:nvSpPr>
            <p:cNvPr id="2255" name="Google Shape;2255;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2256" name="Google Shape;2256;p84"/>
          <p:cNvGrpSpPr/>
          <p:nvPr/>
        </p:nvGrpSpPr>
        <p:grpSpPr>
          <a:xfrm>
            <a:off x="2143100" y="3131029"/>
            <a:ext cx="5936239" cy="3015687"/>
            <a:chOff x="2776898" y="2608505"/>
            <a:chExt cx="6749286" cy="3428726"/>
          </a:xfrm>
        </p:grpSpPr>
        <p:sp>
          <p:nvSpPr>
            <p:cNvPr id="2257" name="Google Shape;2257;p84"/>
            <p:cNvSpPr/>
            <p:nvPr/>
          </p:nvSpPr>
          <p:spPr>
            <a:xfrm>
              <a:off x="7199672" y="3573093"/>
              <a:ext cx="2326512" cy="710706"/>
            </a:xfrm>
            <a:prstGeom prst="rect">
              <a:avLst/>
            </a:prstGeom>
            <a:solidFill>
              <a:srgbClr val="FF4337">
                <a:alpha val="9803"/>
              </a:srgbClr>
            </a:solidFill>
            <a:ln cap="rnd" cmpd="sng" w="28575">
              <a:solidFill>
                <a:srgbClr val="FF4337"/>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258" name="Google Shape;2258;p84"/>
            <p:cNvSpPr/>
            <p:nvPr/>
          </p:nvSpPr>
          <p:spPr>
            <a:xfrm>
              <a:off x="7438189" y="5175697"/>
              <a:ext cx="1836000" cy="826091"/>
            </a:xfrm>
            <a:prstGeom prst="rect">
              <a:avLst/>
            </a:prstGeom>
            <a:solidFill>
              <a:srgbClr val="FF4337">
                <a:alpha val="9803"/>
              </a:srgbClr>
            </a:solidFill>
            <a:ln cap="rnd" cmpd="sng" w="28575">
              <a:solidFill>
                <a:srgbClr val="FF4337"/>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2259" name="Google Shape;2259;p84"/>
            <p:cNvSpPr/>
            <p:nvPr/>
          </p:nvSpPr>
          <p:spPr>
            <a:xfrm>
              <a:off x="7465197" y="3678451"/>
              <a:ext cx="1800000" cy="540000"/>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pic>
          <p:nvPicPr>
            <p:cNvPr id="2260" name="Google Shape;2260;p84"/>
            <p:cNvPicPr preferRelativeResize="0"/>
            <p:nvPr/>
          </p:nvPicPr>
          <p:blipFill rotWithShape="1">
            <a:blip r:embed="rId3">
              <a:alphaModFix/>
            </a:blip>
            <a:srcRect b="11516" l="9159" r="11792" t="12895"/>
            <a:stretch/>
          </p:blipFill>
          <p:spPr>
            <a:xfrm>
              <a:off x="7787264" y="3813080"/>
              <a:ext cx="344703" cy="252705"/>
            </a:xfrm>
            <a:prstGeom prst="rect">
              <a:avLst/>
            </a:prstGeom>
            <a:noFill/>
            <a:ln>
              <a:noFill/>
            </a:ln>
          </p:spPr>
        </p:pic>
        <p:pic>
          <p:nvPicPr>
            <p:cNvPr id="2261" name="Google Shape;2261;p84"/>
            <p:cNvPicPr preferRelativeResize="0"/>
            <p:nvPr/>
          </p:nvPicPr>
          <p:blipFill rotWithShape="1">
            <a:blip r:embed="rId4">
              <a:alphaModFix/>
            </a:blip>
            <a:srcRect b="0" l="0" r="0" t="0"/>
            <a:stretch/>
          </p:blipFill>
          <p:spPr>
            <a:xfrm>
              <a:off x="8226328" y="3843315"/>
              <a:ext cx="827184" cy="173710"/>
            </a:xfrm>
            <a:prstGeom prst="rect">
              <a:avLst/>
            </a:prstGeom>
            <a:noFill/>
            <a:ln>
              <a:noFill/>
            </a:ln>
          </p:spPr>
        </p:pic>
        <p:pic>
          <p:nvPicPr>
            <p:cNvPr id="2262" name="Google Shape;2262;p84"/>
            <p:cNvPicPr preferRelativeResize="0"/>
            <p:nvPr/>
          </p:nvPicPr>
          <p:blipFill rotWithShape="1">
            <a:blip r:embed="rId5">
              <a:alphaModFix/>
            </a:blip>
            <a:srcRect b="0" l="0" r="0" t="0"/>
            <a:stretch/>
          </p:blipFill>
          <p:spPr>
            <a:xfrm>
              <a:off x="8277918" y="4065785"/>
              <a:ext cx="869157" cy="110915"/>
            </a:xfrm>
            <a:prstGeom prst="rect">
              <a:avLst/>
            </a:prstGeom>
            <a:noFill/>
            <a:ln>
              <a:noFill/>
            </a:ln>
          </p:spPr>
        </p:pic>
        <p:pic>
          <p:nvPicPr>
            <p:cNvPr id="2263" name="Google Shape;2263;p84"/>
            <p:cNvPicPr preferRelativeResize="0"/>
            <p:nvPr/>
          </p:nvPicPr>
          <p:blipFill rotWithShape="1">
            <a:blip r:embed="rId6">
              <a:alphaModFix/>
            </a:blip>
            <a:srcRect b="0" l="0" r="0" t="0"/>
            <a:stretch/>
          </p:blipFill>
          <p:spPr>
            <a:xfrm>
              <a:off x="7564706" y="3955172"/>
              <a:ext cx="623619" cy="262577"/>
            </a:xfrm>
            <a:prstGeom prst="rect">
              <a:avLst/>
            </a:prstGeom>
            <a:noFill/>
            <a:ln>
              <a:noFill/>
            </a:ln>
          </p:spPr>
        </p:pic>
        <p:sp>
          <p:nvSpPr>
            <p:cNvPr id="2264" name="Google Shape;2264;p84"/>
            <p:cNvSpPr/>
            <p:nvPr/>
          </p:nvSpPr>
          <p:spPr>
            <a:xfrm>
              <a:off x="7288934" y="3617537"/>
              <a:ext cx="2152526" cy="174965"/>
            </a:xfrm>
            <a:prstGeom prst="rect">
              <a:avLst/>
            </a:prstGeom>
            <a:solidFill>
              <a:schemeClr val="lt2"/>
            </a:solidFill>
            <a:ln cap="flat" cmpd="sng" w="12700">
              <a:solidFill>
                <a:srgbClr val="3366CC"/>
              </a:solidFill>
              <a:prstDash val="solid"/>
              <a:round/>
              <a:headEnd len="sm" w="sm" type="none"/>
              <a:tailEnd len="sm" w="sm" type="none"/>
            </a:ln>
          </p:spPr>
          <p:txBody>
            <a:bodyPr anchorCtr="0" anchor="ctr" bIns="0" lIns="0" spcFirstLastPara="1" rIns="0" wrap="square" tIns="0">
              <a:spAutoFit/>
            </a:bodyPr>
            <a:lstStyle/>
            <a:p>
              <a:pPr indent="-398463" lvl="0" marL="398463" marR="0" rtl="0" algn="ctr">
                <a:spcBef>
                  <a:spcPts val="0"/>
                </a:spcBef>
                <a:spcAft>
                  <a:spcPts val="0"/>
                </a:spcAft>
                <a:buNone/>
              </a:pPr>
              <a:r>
                <a:rPr b="1" lang="en-US" sz="1000">
                  <a:solidFill>
                    <a:srgbClr val="3F3F3F"/>
                  </a:solidFill>
                  <a:latin typeface="Arial"/>
                  <a:ea typeface="Arial"/>
                  <a:cs typeface="Arial"/>
                  <a:sym typeface="Arial"/>
                </a:rPr>
                <a:t>CAMERA VÀ THỊ GIÁC MÁY TÍNH</a:t>
              </a:r>
              <a:endParaRPr/>
            </a:p>
          </p:txBody>
        </p:sp>
        <p:sp>
          <p:nvSpPr>
            <p:cNvPr id="2265" name="Google Shape;2265;p84"/>
            <p:cNvSpPr/>
            <p:nvPr/>
          </p:nvSpPr>
          <p:spPr>
            <a:xfrm>
              <a:off x="7490063" y="5295060"/>
              <a:ext cx="1728000" cy="648000"/>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pic>
          <p:nvPicPr>
            <p:cNvPr id="2266" name="Google Shape;2266;p84"/>
            <p:cNvPicPr preferRelativeResize="0"/>
            <p:nvPr/>
          </p:nvPicPr>
          <p:blipFill rotWithShape="1">
            <a:blip r:embed="rId7">
              <a:alphaModFix/>
            </a:blip>
            <a:srcRect b="0" l="0" r="0" t="0"/>
            <a:stretch/>
          </p:blipFill>
          <p:spPr>
            <a:xfrm>
              <a:off x="7552102" y="5407287"/>
              <a:ext cx="527479" cy="226866"/>
            </a:xfrm>
            <a:prstGeom prst="rect">
              <a:avLst/>
            </a:prstGeom>
            <a:noFill/>
            <a:ln>
              <a:noFill/>
            </a:ln>
          </p:spPr>
        </p:pic>
        <p:pic>
          <p:nvPicPr>
            <p:cNvPr id="2267" name="Google Shape;2267;p84"/>
            <p:cNvPicPr preferRelativeResize="0"/>
            <p:nvPr/>
          </p:nvPicPr>
          <p:blipFill rotWithShape="1">
            <a:blip r:embed="rId8">
              <a:alphaModFix/>
            </a:blip>
            <a:srcRect b="0" l="0" r="0" t="0"/>
            <a:stretch/>
          </p:blipFill>
          <p:spPr>
            <a:xfrm>
              <a:off x="8078557" y="5557296"/>
              <a:ext cx="446318" cy="145513"/>
            </a:xfrm>
            <a:prstGeom prst="rect">
              <a:avLst/>
            </a:prstGeom>
            <a:noFill/>
            <a:ln>
              <a:noFill/>
            </a:ln>
          </p:spPr>
        </p:pic>
        <p:pic>
          <p:nvPicPr>
            <p:cNvPr id="2268" name="Google Shape;2268;p84"/>
            <p:cNvPicPr preferRelativeResize="0"/>
            <p:nvPr/>
          </p:nvPicPr>
          <p:blipFill rotWithShape="1">
            <a:blip r:embed="rId9">
              <a:alphaModFix/>
            </a:blip>
            <a:srcRect b="38268" l="15772" r="15369" t="39657"/>
            <a:stretch/>
          </p:blipFill>
          <p:spPr>
            <a:xfrm>
              <a:off x="8486775" y="5410334"/>
              <a:ext cx="669132" cy="160888"/>
            </a:xfrm>
            <a:prstGeom prst="rect">
              <a:avLst/>
            </a:prstGeom>
            <a:noFill/>
            <a:ln>
              <a:noFill/>
            </a:ln>
          </p:spPr>
        </p:pic>
        <p:pic>
          <p:nvPicPr>
            <p:cNvPr id="2269" name="Google Shape;2269;p84"/>
            <p:cNvPicPr preferRelativeResize="0"/>
            <p:nvPr/>
          </p:nvPicPr>
          <p:blipFill rotWithShape="1">
            <a:blip r:embed="rId10">
              <a:alphaModFix/>
            </a:blip>
            <a:srcRect b="0" l="0" r="0" t="0"/>
            <a:stretch/>
          </p:blipFill>
          <p:spPr>
            <a:xfrm>
              <a:off x="8346663" y="5605231"/>
              <a:ext cx="796590" cy="432000"/>
            </a:xfrm>
            <a:prstGeom prst="rect">
              <a:avLst/>
            </a:prstGeom>
            <a:noFill/>
            <a:ln>
              <a:noFill/>
            </a:ln>
          </p:spPr>
        </p:pic>
        <p:pic>
          <p:nvPicPr>
            <p:cNvPr id="2270" name="Google Shape;2270;p84"/>
            <p:cNvPicPr preferRelativeResize="0"/>
            <p:nvPr/>
          </p:nvPicPr>
          <p:blipFill rotWithShape="1">
            <a:blip r:embed="rId11">
              <a:alphaModFix/>
            </a:blip>
            <a:srcRect b="0" l="0" r="0" t="0"/>
            <a:stretch/>
          </p:blipFill>
          <p:spPr>
            <a:xfrm>
              <a:off x="7539402" y="5693174"/>
              <a:ext cx="794342" cy="221133"/>
            </a:xfrm>
            <a:prstGeom prst="rect">
              <a:avLst/>
            </a:prstGeom>
            <a:noFill/>
            <a:ln>
              <a:noFill/>
            </a:ln>
          </p:spPr>
        </p:pic>
        <p:sp>
          <p:nvSpPr>
            <p:cNvPr id="2271" name="Google Shape;2271;p84"/>
            <p:cNvSpPr/>
            <p:nvPr/>
          </p:nvSpPr>
          <p:spPr>
            <a:xfrm>
              <a:off x="7601283" y="5222543"/>
              <a:ext cx="1505562" cy="157468"/>
            </a:xfrm>
            <a:prstGeom prst="rect">
              <a:avLst/>
            </a:prstGeom>
            <a:solidFill>
              <a:schemeClr val="lt2"/>
            </a:solidFill>
            <a:ln cap="flat" cmpd="sng" w="12700">
              <a:solidFill>
                <a:srgbClr val="3366CC"/>
              </a:solidFill>
              <a:prstDash val="solid"/>
              <a:round/>
              <a:headEnd len="sm" w="sm" type="none"/>
              <a:tailEnd len="sm" w="sm" type="none"/>
            </a:ln>
          </p:spPr>
          <p:txBody>
            <a:bodyPr anchorCtr="0" anchor="ctr" bIns="0" lIns="0" spcFirstLastPara="1" rIns="0" wrap="square" tIns="0">
              <a:spAutoFit/>
            </a:bodyPr>
            <a:lstStyle/>
            <a:p>
              <a:pPr indent="-398463" lvl="0" marL="398463" marR="0" rtl="0" algn="ctr">
                <a:spcBef>
                  <a:spcPts val="0"/>
                </a:spcBef>
                <a:spcAft>
                  <a:spcPts val="0"/>
                </a:spcAft>
                <a:buNone/>
              </a:pPr>
              <a:r>
                <a:rPr b="1" lang="en-US" sz="900">
                  <a:solidFill>
                    <a:srgbClr val="3F3F3F"/>
                  </a:solidFill>
                  <a:latin typeface="Arial"/>
                  <a:ea typeface="Arial"/>
                  <a:cs typeface="Arial"/>
                  <a:sym typeface="Arial"/>
                </a:rPr>
                <a:t>DỮ LIỆU VÀ MÔ PHỎNG</a:t>
              </a:r>
              <a:endParaRPr/>
            </a:p>
          </p:txBody>
        </p:sp>
        <p:grpSp>
          <p:nvGrpSpPr>
            <p:cNvPr id="2272" name="Google Shape;2272;p84"/>
            <p:cNvGrpSpPr/>
            <p:nvPr/>
          </p:nvGrpSpPr>
          <p:grpSpPr>
            <a:xfrm>
              <a:off x="4594594" y="3051829"/>
              <a:ext cx="377559" cy="1782066"/>
              <a:chOff x="4533634" y="3051829"/>
              <a:chExt cx="377559" cy="1782066"/>
            </a:xfrm>
          </p:grpSpPr>
          <p:sp>
            <p:nvSpPr>
              <p:cNvPr id="2273" name="Google Shape;2273;p84"/>
              <p:cNvSpPr/>
              <p:nvPr/>
            </p:nvSpPr>
            <p:spPr>
              <a:xfrm>
                <a:off x="4533634" y="3124043"/>
                <a:ext cx="289467" cy="1637638"/>
              </a:xfrm>
              <a:prstGeom prst="roundRect">
                <a:avLst>
                  <a:gd fmla="val 16667"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sp>
            <p:nvSpPr>
              <p:cNvPr id="2274" name="Google Shape;2274;p84"/>
              <p:cNvSpPr/>
              <p:nvPr/>
            </p:nvSpPr>
            <p:spPr>
              <a:xfrm>
                <a:off x="4674141" y="3051829"/>
                <a:ext cx="237052" cy="1782066"/>
              </a:xfrm>
              <a:prstGeom prst="rect">
                <a:avLst/>
              </a:prstGeom>
              <a:solidFill>
                <a:schemeClr val="lt1"/>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grpSp>
        <p:pic>
          <p:nvPicPr>
            <p:cNvPr id="2275" name="Google Shape;2275;p84"/>
            <p:cNvPicPr preferRelativeResize="0"/>
            <p:nvPr/>
          </p:nvPicPr>
          <p:blipFill rotWithShape="1">
            <a:blip r:embed="rId12">
              <a:alphaModFix/>
            </a:blip>
            <a:srcRect b="0" l="0" r="0" t="0"/>
            <a:stretch/>
          </p:blipFill>
          <p:spPr>
            <a:xfrm>
              <a:off x="4671059" y="3320314"/>
              <a:ext cx="2711209" cy="1608103"/>
            </a:xfrm>
            <a:prstGeom prst="rect">
              <a:avLst/>
            </a:prstGeom>
            <a:noFill/>
            <a:ln>
              <a:noFill/>
            </a:ln>
          </p:spPr>
        </p:pic>
        <p:sp>
          <p:nvSpPr>
            <p:cNvPr id="2276" name="Google Shape;2276;p84"/>
            <p:cNvSpPr/>
            <p:nvPr/>
          </p:nvSpPr>
          <p:spPr>
            <a:xfrm>
              <a:off x="2830790" y="2608505"/>
              <a:ext cx="1713242" cy="214478"/>
            </a:xfrm>
            <a:prstGeom prst="roundRect">
              <a:avLst>
                <a:gd fmla="val 16667" name="adj"/>
              </a:avLst>
            </a:prstGeom>
            <a:solidFill>
              <a:srgbClr val="336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TOÀN HỆ THỐNG</a:t>
              </a:r>
              <a:endParaRPr/>
            </a:p>
          </p:txBody>
        </p:sp>
        <p:sp>
          <p:nvSpPr>
            <p:cNvPr id="2277" name="Google Shape;2277;p84"/>
            <p:cNvSpPr/>
            <p:nvPr/>
          </p:nvSpPr>
          <p:spPr>
            <a:xfrm>
              <a:off x="5535889" y="2608505"/>
              <a:ext cx="3708000" cy="216000"/>
            </a:xfrm>
            <a:prstGeom prst="roundRect">
              <a:avLst>
                <a:gd fmla="val 16667" name="adj"/>
              </a:avLst>
            </a:prstGeom>
            <a:solidFill>
              <a:srgbClr val="336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NHẬN THỨC</a:t>
              </a:r>
              <a:endParaRPr/>
            </a:p>
          </p:txBody>
        </p:sp>
        <p:sp>
          <p:nvSpPr>
            <p:cNvPr id="2278" name="Google Shape;2278;p84"/>
            <p:cNvSpPr/>
            <p:nvPr/>
          </p:nvSpPr>
          <p:spPr>
            <a:xfrm>
              <a:off x="2830789" y="4962605"/>
              <a:ext cx="2088000" cy="216000"/>
            </a:xfrm>
            <a:prstGeom prst="roundRect">
              <a:avLst>
                <a:gd fmla="val 16667" name="adj"/>
              </a:avLst>
            </a:prstGeom>
            <a:solidFill>
              <a:srgbClr val="336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ĐỊNH VỊ</a:t>
              </a:r>
              <a:endParaRPr/>
            </a:p>
          </p:txBody>
        </p:sp>
        <p:sp>
          <p:nvSpPr>
            <p:cNvPr id="2279" name="Google Shape;2279;p84"/>
            <p:cNvSpPr/>
            <p:nvPr/>
          </p:nvSpPr>
          <p:spPr>
            <a:xfrm>
              <a:off x="2776898" y="2853083"/>
              <a:ext cx="1766350" cy="1368000"/>
            </a:xfrm>
            <a:prstGeom prst="rect">
              <a:avLst/>
            </a:prstGeom>
            <a:solidFill>
              <a:srgbClr val="FF4337">
                <a:alpha val="9803"/>
              </a:srgbClr>
            </a:solidFill>
            <a:ln cap="rnd" cmpd="sng" w="28575">
              <a:solidFill>
                <a:srgbClr val="FF4337"/>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cxnSp>
          <p:nvCxnSpPr>
            <p:cNvPr id="2280" name="Google Shape;2280;p84"/>
            <p:cNvCxnSpPr>
              <a:endCxn id="2281" idx="3"/>
            </p:cNvCxnSpPr>
            <p:nvPr/>
          </p:nvCxnSpPr>
          <p:spPr>
            <a:xfrm flipH="1">
              <a:off x="4902074" y="4349873"/>
              <a:ext cx="209700" cy="1274400"/>
            </a:xfrm>
            <a:prstGeom prst="straightConnector1">
              <a:avLst/>
            </a:prstGeom>
            <a:noFill/>
            <a:ln cap="flat" cmpd="sng" w="12700">
              <a:solidFill>
                <a:srgbClr val="7F7F7F"/>
              </a:solidFill>
              <a:prstDash val="solid"/>
              <a:miter lim="800000"/>
              <a:headEnd len="sm" w="sm" type="none"/>
              <a:tailEnd len="sm" w="sm" type="none"/>
            </a:ln>
          </p:spPr>
        </p:cxnSp>
        <p:cxnSp>
          <p:nvCxnSpPr>
            <p:cNvPr id="2282" name="Google Shape;2282;p84"/>
            <p:cNvCxnSpPr>
              <a:endCxn id="2283" idx="1"/>
            </p:cNvCxnSpPr>
            <p:nvPr/>
          </p:nvCxnSpPr>
          <p:spPr>
            <a:xfrm>
              <a:off x="5158652" y="4349812"/>
              <a:ext cx="519900" cy="1269300"/>
            </a:xfrm>
            <a:prstGeom prst="straightConnector1">
              <a:avLst/>
            </a:prstGeom>
            <a:noFill/>
            <a:ln cap="flat" cmpd="sng" w="12700">
              <a:solidFill>
                <a:srgbClr val="7F7F7F"/>
              </a:solidFill>
              <a:prstDash val="solid"/>
              <a:miter lim="800000"/>
              <a:headEnd len="sm" w="sm" type="none"/>
              <a:tailEnd len="sm" w="sm" type="none"/>
            </a:ln>
          </p:spPr>
        </p:cxnSp>
        <p:cxnSp>
          <p:nvCxnSpPr>
            <p:cNvPr id="2284" name="Google Shape;2284;p84"/>
            <p:cNvCxnSpPr/>
            <p:nvPr/>
          </p:nvCxnSpPr>
          <p:spPr>
            <a:xfrm>
              <a:off x="5248275" y="4397483"/>
              <a:ext cx="2241788" cy="908392"/>
            </a:xfrm>
            <a:prstGeom prst="straightConnector1">
              <a:avLst/>
            </a:prstGeom>
            <a:noFill/>
            <a:ln cap="flat" cmpd="sng" w="12700">
              <a:solidFill>
                <a:srgbClr val="7F7F7F"/>
              </a:solidFill>
              <a:prstDash val="solid"/>
              <a:miter lim="800000"/>
              <a:headEnd len="sm" w="sm" type="none"/>
              <a:tailEnd len="sm" w="sm" type="none"/>
            </a:ln>
          </p:spPr>
        </p:cxnSp>
        <p:cxnSp>
          <p:nvCxnSpPr>
            <p:cNvPr id="2285" name="Google Shape;2285;p84"/>
            <p:cNvCxnSpPr>
              <a:endCxn id="2286" idx="1"/>
            </p:cNvCxnSpPr>
            <p:nvPr/>
          </p:nvCxnSpPr>
          <p:spPr>
            <a:xfrm>
              <a:off x="7059125" y="4493783"/>
              <a:ext cx="516900" cy="263700"/>
            </a:xfrm>
            <a:prstGeom prst="straightConnector1">
              <a:avLst/>
            </a:prstGeom>
            <a:noFill/>
            <a:ln cap="flat" cmpd="sng" w="12700">
              <a:solidFill>
                <a:srgbClr val="7F7F7F"/>
              </a:solidFill>
              <a:prstDash val="solid"/>
              <a:miter lim="800000"/>
              <a:headEnd len="sm" w="sm" type="none"/>
              <a:tailEnd len="sm" w="sm" type="none"/>
            </a:ln>
          </p:spPr>
        </p:cxnSp>
        <p:cxnSp>
          <p:nvCxnSpPr>
            <p:cNvPr id="2287" name="Google Shape;2287;p84"/>
            <p:cNvCxnSpPr/>
            <p:nvPr/>
          </p:nvCxnSpPr>
          <p:spPr>
            <a:xfrm>
              <a:off x="5678552" y="3678451"/>
              <a:ext cx="1882908" cy="270000"/>
            </a:xfrm>
            <a:prstGeom prst="straightConnector1">
              <a:avLst/>
            </a:prstGeom>
            <a:noFill/>
            <a:ln cap="flat" cmpd="sng" w="12700">
              <a:solidFill>
                <a:srgbClr val="7F7F7F"/>
              </a:solidFill>
              <a:prstDash val="solid"/>
              <a:miter lim="800000"/>
              <a:headEnd len="sm" w="sm" type="none"/>
              <a:tailEnd len="sm" w="sm" type="none"/>
            </a:ln>
          </p:spPr>
        </p:cxnSp>
        <p:cxnSp>
          <p:nvCxnSpPr>
            <p:cNvPr id="2288" name="Google Shape;2288;p84"/>
            <p:cNvCxnSpPr>
              <a:endCxn id="2289" idx="1"/>
            </p:cNvCxnSpPr>
            <p:nvPr/>
          </p:nvCxnSpPr>
          <p:spPr>
            <a:xfrm flipH="1" rot="10800000">
              <a:off x="5489482" y="3241435"/>
              <a:ext cx="532800" cy="147600"/>
            </a:xfrm>
            <a:prstGeom prst="straightConnector1">
              <a:avLst/>
            </a:prstGeom>
            <a:noFill/>
            <a:ln cap="flat" cmpd="sng" w="12700">
              <a:solidFill>
                <a:srgbClr val="7F7F7F"/>
              </a:solidFill>
              <a:prstDash val="solid"/>
              <a:miter lim="800000"/>
              <a:headEnd len="sm" w="sm" type="none"/>
              <a:tailEnd len="sm" w="sm" type="none"/>
            </a:ln>
          </p:spPr>
        </p:cxnSp>
        <p:grpSp>
          <p:nvGrpSpPr>
            <p:cNvPr id="2290" name="Google Shape;2290;p84"/>
            <p:cNvGrpSpPr/>
            <p:nvPr/>
          </p:nvGrpSpPr>
          <p:grpSpPr>
            <a:xfrm>
              <a:off x="2886073" y="4256620"/>
              <a:ext cx="1548000" cy="617005"/>
              <a:chOff x="2886073" y="4256620"/>
              <a:chExt cx="1548000" cy="617005"/>
            </a:xfrm>
          </p:grpSpPr>
          <p:sp>
            <p:nvSpPr>
              <p:cNvPr id="2291" name="Google Shape;2291;p84"/>
              <p:cNvSpPr/>
              <p:nvPr/>
            </p:nvSpPr>
            <p:spPr>
              <a:xfrm>
                <a:off x="2886073" y="4336260"/>
                <a:ext cx="1548000" cy="537365"/>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grpSp>
            <p:nvGrpSpPr>
              <p:cNvPr id="2292" name="Google Shape;2292;p84"/>
              <p:cNvGrpSpPr/>
              <p:nvPr/>
            </p:nvGrpSpPr>
            <p:grpSpPr>
              <a:xfrm>
                <a:off x="2930524" y="4475694"/>
                <a:ext cx="1439862" cy="378401"/>
                <a:chOff x="2957513" y="4475694"/>
                <a:chExt cx="1439862" cy="378401"/>
              </a:xfrm>
            </p:grpSpPr>
            <p:pic>
              <p:nvPicPr>
                <p:cNvPr id="2293" name="Google Shape;2293;p84"/>
                <p:cNvPicPr preferRelativeResize="0"/>
                <p:nvPr/>
              </p:nvPicPr>
              <p:blipFill rotWithShape="1">
                <a:blip r:embed="rId13">
                  <a:alphaModFix/>
                </a:blip>
                <a:srcRect b="0" l="0" r="0" t="0"/>
                <a:stretch/>
              </p:blipFill>
              <p:spPr>
                <a:xfrm>
                  <a:off x="2957513" y="4680427"/>
                  <a:ext cx="534813" cy="153468"/>
                </a:xfrm>
                <a:prstGeom prst="rect">
                  <a:avLst/>
                </a:prstGeom>
                <a:noFill/>
                <a:ln>
                  <a:noFill/>
                </a:ln>
              </p:spPr>
            </p:pic>
            <p:pic>
              <p:nvPicPr>
                <p:cNvPr id="2294" name="Google Shape;2294;p84"/>
                <p:cNvPicPr preferRelativeResize="0"/>
                <p:nvPr/>
              </p:nvPicPr>
              <p:blipFill rotWithShape="1">
                <a:blip r:embed="rId14">
                  <a:alphaModFix/>
                </a:blip>
                <a:srcRect b="0" l="12986" r="15027" t="0"/>
                <a:stretch/>
              </p:blipFill>
              <p:spPr>
                <a:xfrm>
                  <a:off x="3949700" y="4529157"/>
                  <a:ext cx="447675" cy="324938"/>
                </a:xfrm>
                <a:prstGeom prst="rect">
                  <a:avLst/>
                </a:prstGeom>
                <a:noFill/>
                <a:ln>
                  <a:noFill/>
                </a:ln>
              </p:spPr>
            </p:pic>
            <p:pic>
              <p:nvPicPr>
                <p:cNvPr id="2295" name="Google Shape;2295;p84"/>
                <p:cNvPicPr preferRelativeResize="0"/>
                <p:nvPr/>
              </p:nvPicPr>
              <p:blipFill rotWithShape="1">
                <a:blip r:embed="rId15">
                  <a:alphaModFix/>
                </a:blip>
                <a:srcRect b="0" l="0" r="0" t="0"/>
                <a:stretch/>
              </p:blipFill>
              <p:spPr>
                <a:xfrm>
                  <a:off x="2973388" y="4475694"/>
                  <a:ext cx="1069626" cy="174795"/>
                </a:xfrm>
                <a:prstGeom prst="rect">
                  <a:avLst/>
                </a:prstGeom>
                <a:noFill/>
                <a:ln>
                  <a:noFill/>
                </a:ln>
              </p:spPr>
            </p:pic>
            <p:pic>
              <p:nvPicPr>
                <p:cNvPr id="2296" name="Google Shape;2296;p84"/>
                <p:cNvPicPr preferRelativeResize="0"/>
                <p:nvPr/>
              </p:nvPicPr>
              <p:blipFill rotWithShape="1">
                <a:blip r:embed="rId16">
                  <a:alphaModFix/>
                </a:blip>
                <a:srcRect b="0" l="0" r="0" t="0"/>
                <a:stretch/>
              </p:blipFill>
              <p:spPr>
                <a:xfrm>
                  <a:off x="3512790" y="4620097"/>
                  <a:ext cx="492124" cy="165110"/>
                </a:xfrm>
                <a:prstGeom prst="rect">
                  <a:avLst/>
                </a:prstGeom>
                <a:noFill/>
                <a:ln>
                  <a:noFill/>
                </a:ln>
              </p:spPr>
            </p:pic>
          </p:grpSp>
          <p:sp>
            <p:nvSpPr>
              <p:cNvPr id="2297" name="Google Shape;2297;p84"/>
              <p:cNvSpPr/>
              <p:nvPr/>
            </p:nvSpPr>
            <p:spPr>
              <a:xfrm>
                <a:off x="3102468" y="4256620"/>
                <a:ext cx="1115212" cy="157468"/>
              </a:xfrm>
              <a:prstGeom prst="rect">
                <a:avLst/>
              </a:prstGeom>
              <a:solidFill>
                <a:schemeClr val="lt2"/>
              </a:solidFill>
              <a:ln cap="flat" cmpd="sng" w="12700">
                <a:solidFill>
                  <a:srgbClr val="3366CC"/>
                </a:solidFill>
                <a:prstDash val="solid"/>
                <a:round/>
                <a:headEnd len="sm" w="sm" type="none"/>
                <a:tailEnd len="sm" w="sm" type="none"/>
              </a:ln>
            </p:spPr>
            <p:txBody>
              <a:bodyPr anchorCtr="0" anchor="ctr" bIns="0" lIns="0" spcFirstLastPara="1" rIns="0" wrap="square" tIns="0">
                <a:spAutoFit/>
              </a:bodyPr>
              <a:lstStyle/>
              <a:p>
                <a:pPr indent="-398463" lvl="0" marL="398463" marR="0" rtl="0" algn="ctr">
                  <a:spcBef>
                    <a:spcPts val="0"/>
                  </a:spcBef>
                  <a:spcAft>
                    <a:spcPts val="0"/>
                  </a:spcAft>
                  <a:buNone/>
                </a:pPr>
                <a:r>
                  <a:rPr b="1" lang="en-US" sz="900">
                    <a:solidFill>
                      <a:srgbClr val="3F3F3F"/>
                    </a:solidFill>
                    <a:latin typeface="Arial"/>
                    <a:ea typeface="Arial"/>
                    <a:cs typeface="Arial"/>
                    <a:sym typeface="Arial"/>
                  </a:rPr>
                  <a:t>TOÀN BỘ XE</a:t>
                </a:r>
                <a:endParaRPr/>
              </a:p>
            </p:txBody>
          </p:sp>
        </p:grpSp>
        <p:grpSp>
          <p:nvGrpSpPr>
            <p:cNvPr id="2298" name="Google Shape;2298;p84"/>
            <p:cNvGrpSpPr/>
            <p:nvPr/>
          </p:nvGrpSpPr>
          <p:grpSpPr>
            <a:xfrm>
              <a:off x="2816724" y="2865417"/>
              <a:ext cx="1686698" cy="1313677"/>
              <a:chOff x="2816724" y="2865417"/>
              <a:chExt cx="1686698" cy="1313677"/>
            </a:xfrm>
          </p:grpSpPr>
          <p:sp>
            <p:nvSpPr>
              <p:cNvPr id="2299" name="Google Shape;2299;p84"/>
              <p:cNvSpPr/>
              <p:nvPr/>
            </p:nvSpPr>
            <p:spPr>
              <a:xfrm>
                <a:off x="2886073" y="3051829"/>
                <a:ext cx="1548000" cy="1127265"/>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grpSp>
            <p:nvGrpSpPr>
              <p:cNvPr id="2300" name="Google Shape;2300;p84"/>
              <p:cNvGrpSpPr/>
              <p:nvPr/>
            </p:nvGrpSpPr>
            <p:grpSpPr>
              <a:xfrm>
                <a:off x="2902308" y="3186788"/>
                <a:ext cx="1482743" cy="947815"/>
                <a:chOff x="2902308" y="3186788"/>
                <a:chExt cx="1482743" cy="947815"/>
              </a:xfrm>
            </p:grpSpPr>
            <p:pic>
              <p:nvPicPr>
                <p:cNvPr id="2301" name="Google Shape;2301;p84"/>
                <p:cNvPicPr preferRelativeResize="0"/>
                <p:nvPr/>
              </p:nvPicPr>
              <p:blipFill rotWithShape="1">
                <a:blip r:embed="rId17">
                  <a:alphaModFix/>
                </a:blip>
                <a:srcRect b="17646" l="5492" r="5565" t="14027"/>
                <a:stretch/>
              </p:blipFill>
              <p:spPr>
                <a:xfrm>
                  <a:off x="3174669" y="3808293"/>
                  <a:ext cx="597695" cy="183356"/>
                </a:xfrm>
                <a:prstGeom prst="rect">
                  <a:avLst/>
                </a:prstGeom>
                <a:noFill/>
                <a:ln>
                  <a:noFill/>
                </a:ln>
              </p:spPr>
            </p:pic>
            <p:pic>
              <p:nvPicPr>
                <p:cNvPr id="2302" name="Google Shape;2302;p84"/>
                <p:cNvPicPr preferRelativeResize="0"/>
                <p:nvPr/>
              </p:nvPicPr>
              <p:blipFill rotWithShape="1">
                <a:blip r:embed="rId18">
                  <a:alphaModFix/>
                </a:blip>
                <a:srcRect b="0" l="0" r="0" t="0"/>
                <a:stretch/>
              </p:blipFill>
              <p:spPr>
                <a:xfrm>
                  <a:off x="3825457" y="3216496"/>
                  <a:ext cx="559594" cy="212358"/>
                </a:xfrm>
                <a:prstGeom prst="rect">
                  <a:avLst/>
                </a:prstGeom>
                <a:noFill/>
                <a:ln>
                  <a:noFill/>
                </a:ln>
              </p:spPr>
            </p:pic>
            <p:pic>
              <p:nvPicPr>
                <p:cNvPr id="2303" name="Google Shape;2303;p84"/>
                <p:cNvPicPr preferRelativeResize="0"/>
                <p:nvPr/>
              </p:nvPicPr>
              <p:blipFill rotWithShape="1">
                <a:blip r:embed="rId19">
                  <a:alphaModFix/>
                </a:blip>
                <a:srcRect b="0" l="0" r="0" t="0"/>
                <a:stretch/>
              </p:blipFill>
              <p:spPr>
                <a:xfrm>
                  <a:off x="2902308" y="3408216"/>
                  <a:ext cx="775738" cy="202304"/>
                </a:xfrm>
                <a:prstGeom prst="rect">
                  <a:avLst/>
                </a:prstGeom>
                <a:noFill/>
                <a:ln>
                  <a:noFill/>
                </a:ln>
              </p:spPr>
            </p:pic>
            <p:pic>
              <p:nvPicPr>
                <p:cNvPr id="2304" name="Google Shape;2304;p84"/>
                <p:cNvPicPr preferRelativeResize="0"/>
                <p:nvPr/>
              </p:nvPicPr>
              <p:blipFill rotWithShape="1">
                <a:blip r:embed="rId20">
                  <a:alphaModFix/>
                </a:blip>
                <a:srcRect b="0" l="0" r="0" t="0"/>
                <a:stretch/>
              </p:blipFill>
              <p:spPr>
                <a:xfrm>
                  <a:off x="3010495" y="3186788"/>
                  <a:ext cx="831986" cy="295811"/>
                </a:xfrm>
                <a:prstGeom prst="rect">
                  <a:avLst/>
                </a:prstGeom>
                <a:noFill/>
                <a:ln>
                  <a:noFill/>
                </a:ln>
              </p:spPr>
            </p:pic>
            <p:pic>
              <p:nvPicPr>
                <p:cNvPr id="2305" name="Google Shape;2305;p84"/>
                <p:cNvPicPr preferRelativeResize="0"/>
                <p:nvPr/>
              </p:nvPicPr>
              <p:blipFill rotWithShape="1">
                <a:blip r:embed="rId21">
                  <a:alphaModFix/>
                </a:blip>
                <a:srcRect b="0" l="0" r="0" t="0"/>
                <a:stretch/>
              </p:blipFill>
              <p:spPr>
                <a:xfrm>
                  <a:off x="3856411" y="3469584"/>
                  <a:ext cx="481635" cy="154011"/>
                </a:xfrm>
                <a:prstGeom prst="rect">
                  <a:avLst/>
                </a:prstGeom>
                <a:noFill/>
                <a:ln>
                  <a:noFill/>
                </a:ln>
              </p:spPr>
            </p:pic>
            <p:pic>
              <p:nvPicPr>
                <p:cNvPr id="2306" name="Google Shape;2306;p84"/>
                <p:cNvPicPr preferRelativeResize="0"/>
                <p:nvPr/>
              </p:nvPicPr>
              <p:blipFill rotWithShape="1">
                <a:blip r:embed="rId22">
                  <a:alphaModFix/>
                </a:blip>
                <a:srcRect b="0" l="0" r="0" t="0"/>
                <a:stretch/>
              </p:blipFill>
              <p:spPr>
                <a:xfrm>
                  <a:off x="2999159" y="3600994"/>
                  <a:ext cx="602456" cy="202536"/>
                </a:xfrm>
                <a:prstGeom prst="rect">
                  <a:avLst/>
                </a:prstGeom>
                <a:noFill/>
                <a:ln>
                  <a:noFill/>
                </a:ln>
              </p:spPr>
            </p:pic>
            <p:pic>
              <p:nvPicPr>
                <p:cNvPr id="2307" name="Google Shape;2307;p84"/>
                <p:cNvPicPr preferRelativeResize="0"/>
                <p:nvPr/>
              </p:nvPicPr>
              <p:blipFill rotWithShape="1">
                <a:blip r:embed="rId23">
                  <a:alphaModFix/>
                </a:blip>
                <a:srcRect b="0" l="0" r="0" t="0"/>
                <a:stretch/>
              </p:blipFill>
              <p:spPr>
                <a:xfrm>
                  <a:off x="3668291" y="3560941"/>
                  <a:ext cx="697707" cy="312486"/>
                </a:xfrm>
                <a:prstGeom prst="rect">
                  <a:avLst/>
                </a:prstGeom>
                <a:noFill/>
                <a:ln>
                  <a:noFill/>
                </a:ln>
              </p:spPr>
            </p:pic>
            <p:pic>
              <p:nvPicPr>
                <p:cNvPr id="2308" name="Google Shape;2308;p84"/>
                <p:cNvPicPr preferRelativeResize="0"/>
                <p:nvPr/>
              </p:nvPicPr>
              <p:blipFill rotWithShape="1">
                <a:blip r:embed="rId24">
                  <a:alphaModFix/>
                </a:blip>
                <a:srcRect b="10276" l="0" r="0" t="9641"/>
                <a:stretch/>
              </p:blipFill>
              <p:spPr>
                <a:xfrm>
                  <a:off x="2950823" y="3977360"/>
                  <a:ext cx="612472" cy="157243"/>
                </a:xfrm>
                <a:prstGeom prst="rect">
                  <a:avLst/>
                </a:prstGeom>
                <a:noFill/>
                <a:ln>
                  <a:noFill/>
                </a:ln>
              </p:spPr>
            </p:pic>
            <p:pic>
              <p:nvPicPr>
                <p:cNvPr id="2309" name="Google Shape;2309;p84"/>
                <p:cNvPicPr preferRelativeResize="0"/>
                <p:nvPr/>
              </p:nvPicPr>
              <p:blipFill rotWithShape="1">
                <a:blip r:embed="rId25">
                  <a:alphaModFix/>
                </a:blip>
                <a:srcRect b="15161" l="9321" r="7505" t="16062"/>
                <a:stretch/>
              </p:blipFill>
              <p:spPr>
                <a:xfrm>
                  <a:off x="3885205" y="3820117"/>
                  <a:ext cx="380307" cy="314486"/>
                </a:xfrm>
                <a:prstGeom prst="rect">
                  <a:avLst/>
                </a:prstGeom>
                <a:noFill/>
                <a:ln>
                  <a:noFill/>
                </a:ln>
              </p:spPr>
            </p:pic>
          </p:grpSp>
          <p:sp>
            <p:nvSpPr>
              <p:cNvPr id="2310" name="Google Shape;2310;p84"/>
              <p:cNvSpPr/>
              <p:nvPr/>
            </p:nvSpPr>
            <p:spPr>
              <a:xfrm>
                <a:off x="2816724" y="2865417"/>
                <a:ext cx="1686698" cy="157468"/>
              </a:xfrm>
              <a:prstGeom prst="rect">
                <a:avLst/>
              </a:prstGeom>
              <a:solidFill>
                <a:schemeClr val="lt2"/>
              </a:solidFill>
              <a:ln cap="flat" cmpd="sng" w="12700">
                <a:solidFill>
                  <a:srgbClr val="3366CC"/>
                </a:solidFill>
                <a:prstDash val="solid"/>
                <a:round/>
                <a:headEnd len="sm" w="sm" type="none"/>
                <a:tailEnd len="sm" w="sm" type="none"/>
              </a:ln>
            </p:spPr>
            <p:txBody>
              <a:bodyPr anchorCtr="0" anchor="ctr" bIns="0" lIns="0" spcFirstLastPara="1" rIns="0" wrap="square" tIns="0">
                <a:spAutoFit/>
              </a:bodyPr>
              <a:lstStyle/>
              <a:p>
                <a:pPr indent="-398463" lvl="0" marL="398463" marR="0" rtl="0" algn="ctr">
                  <a:spcBef>
                    <a:spcPts val="0"/>
                  </a:spcBef>
                  <a:spcAft>
                    <a:spcPts val="0"/>
                  </a:spcAft>
                  <a:buNone/>
                </a:pPr>
                <a:r>
                  <a:rPr b="1" lang="en-US" sz="900">
                    <a:solidFill>
                      <a:srgbClr val="3F3F3F"/>
                    </a:solidFill>
                    <a:latin typeface="Arial"/>
                    <a:ea typeface="Arial"/>
                    <a:cs typeface="Arial"/>
                    <a:sym typeface="Arial"/>
                  </a:rPr>
                  <a:t>HỆ THỐNG LÁI XE TỰ ĐỘNG</a:t>
                </a:r>
                <a:endParaRPr/>
              </a:p>
            </p:txBody>
          </p:sp>
        </p:grpSp>
        <p:grpSp>
          <p:nvGrpSpPr>
            <p:cNvPr id="2311" name="Google Shape;2311;p84"/>
            <p:cNvGrpSpPr/>
            <p:nvPr/>
          </p:nvGrpSpPr>
          <p:grpSpPr>
            <a:xfrm>
              <a:off x="2886074" y="5227142"/>
              <a:ext cx="2016000" cy="721131"/>
              <a:chOff x="2886074" y="5227142"/>
              <a:chExt cx="2016000" cy="721131"/>
            </a:xfrm>
          </p:grpSpPr>
          <p:sp>
            <p:nvSpPr>
              <p:cNvPr id="2281" name="Google Shape;2281;p84"/>
              <p:cNvSpPr/>
              <p:nvPr/>
            </p:nvSpPr>
            <p:spPr>
              <a:xfrm>
                <a:off x="2886074" y="5300273"/>
                <a:ext cx="2016000" cy="648000"/>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grpSp>
            <p:nvGrpSpPr>
              <p:cNvPr id="2312" name="Google Shape;2312;p84"/>
              <p:cNvGrpSpPr/>
              <p:nvPr/>
            </p:nvGrpSpPr>
            <p:grpSpPr>
              <a:xfrm>
                <a:off x="2942649" y="5400156"/>
                <a:ext cx="1910493" cy="466061"/>
                <a:chOff x="2942649" y="5400156"/>
                <a:chExt cx="1910493" cy="466061"/>
              </a:xfrm>
            </p:grpSpPr>
            <p:pic>
              <p:nvPicPr>
                <p:cNvPr id="2313" name="Google Shape;2313;p84"/>
                <p:cNvPicPr preferRelativeResize="0"/>
                <p:nvPr/>
              </p:nvPicPr>
              <p:blipFill rotWithShape="1">
                <a:blip r:embed="rId26">
                  <a:alphaModFix/>
                </a:blip>
                <a:srcRect b="0" l="0" r="0" t="0"/>
                <a:stretch/>
              </p:blipFill>
              <p:spPr>
                <a:xfrm>
                  <a:off x="2942649" y="5400156"/>
                  <a:ext cx="390008" cy="440769"/>
                </a:xfrm>
                <a:prstGeom prst="rect">
                  <a:avLst/>
                </a:prstGeom>
                <a:noFill/>
                <a:ln>
                  <a:noFill/>
                </a:ln>
              </p:spPr>
            </p:pic>
            <p:pic>
              <p:nvPicPr>
                <p:cNvPr id="2314" name="Google Shape;2314;p84"/>
                <p:cNvPicPr preferRelativeResize="0"/>
                <p:nvPr/>
              </p:nvPicPr>
              <p:blipFill rotWithShape="1">
                <a:blip r:embed="rId27">
                  <a:alphaModFix/>
                </a:blip>
                <a:srcRect b="0" l="0" r="0" t="0"/>
                <a:stretch/>
              </p:blipFill>
              <p:spPr>
                <a:xfrm>
                  <a:off x="3328935" y="5455616"/>
                  <a:ext cx="728569" cy="218111"/>
                </a:xfrm>
                <a:prstGeom prst="rect">
                  <a:avLst/>
                </a:prstGeom>
                <a:noFill/>
                <a:ln>
                  <a:noFill/>
                </a:ln>
              </p:spPr>
            </p:pic>
            <p:pic>
              <p:nvPicPr>
                <p:cNvPr id="2315" name="Google Shape;2315;p84"/>
                <p:cNvPicPr preferRelativeResize="0"/>
                <p:nvPr/>
              </p:nvPicPr>
              <p:blipFill rotWithShape="1">
                <a:blip r:embed="rId28">
                  <a:alphaModFix/>
                </a:blip>
                <a:srcRect b="0" l="0" r="0" t="0"/>
                <a:stretch/>
              </p:blipFill>
              <p:spPr>
                <a:xfrm>
                  <a:off x="3361235" y="5673727"/>
                  <a:ext cx="504341" cy="192490"/>
                </a:xfrm>
                <a:prstGeom prst="rect">
                  <a:avLst/>
                </a:prstGeom>
                <a:noFill/>
                <a:ln>
                  <a:noFill/>
                </a:ln>
              </p:spPr>
            </p:pic>
            <p:pic>
              <p:nvPicPr>
                <p:cNvPr id="2316" name="Google Shape;2316;p84"/>
                <p:cNvPicPr preferRelativeResize="0"/>
                <p:nvPr/>
              </p:nvPicPr>
              <p:blipFill rotWithShape="1">
                <a:blip r:embed="rId29">
                  <a:alphaModFix/>
                </a:blip>
                <a:srcRect b="0" l="0" r="0" t="0"/>
                <a:stretch/>
              </p:blipFill>
              <p:spPr>
                <a:xfrm>
                  <a:off x="3881286" y="5616482"/>
                  <a:ext cx="560543" cy="238827"/>
                </a:xfrm>
                <a:prstGeom prst="rect">
                  <a:avLst/>
                </a:prstGeom>
                <a:noFill/>
                <a:ln>
                  <a:noFill/>
                </a:ln>
              </p:spPr>
            </p:pic>
            <p:pic>
              <p:nvPicPr>
                <p:cNvPr id="2317" name="Google Shape;2317;p84"/>
                <p:cNvPicPr preferRelativeResize="0"/>
                <p:nvPr/>
              </p:nvPicPr>
              <p:blipFill rotWithShape="1">
                <a:blip r:embed="rId30">
                  <a:alphaModFix/>
                </a:blip>
                <a:srcRect b="0" l="0" r="0" t="0"/>
                <a:stretch/>
              </p:blipFill>
              <p:spPr>
                <a:xfrm>
                  <a:off x="4274209" y="5463020"/>
                  <a:ext cx="578933" cy="287902"/>
                </a:xfrm>
                <a:prstGeom prst="rect">
                  <a:avLst/>
                </a:prstGeom>
                <a:noFill/>
                <a:ln>
                  <a:noFill/>
                </a:ln>
              </p:spPr>
            </p:pic>
          </p:grpSp>
          <p:sp>
            <p:nvSpPr>
              <p:cNvPr id="2318" name="Google Shape;2318;p84"/>
              <p:cNvSpPr/>
              <p:nvPr/>
            </p:nvSpPr>
            <p:spPr>
              <a:xfrm>
                <a:off x="3284728" y="5227142"/>
                <a:ext cx="1218696" cy="157468"/>
              </a:xfrm>
              <a:prstGeom prst="rect">
                <a:avLst/>
              </a:prstGeom>
              <a:solidFill>
                <a:schemeClr val="lt2"/>
              </a:solidFill>
              <a:ln cap="flat" cmpd="sng" w="12700">
                <a:solidFill>
                  <a:srgbClr val="3366CC"/>
                </a:solidFill>
                <a:prstDash val="solid"/>
                <a:round/>
                <a:headEnd len="sm" w="sm" type="none"/>
                <a:tailEnd len="sm" w="sm" type="none"/>
              </a:ln>
            </p:spPr>
            <p:txBody>
              <a:bodyPr anchorCtr="0" anchor="ctr" bIns="0" lIns="0" spcFirstLastPara="1" rIns="0" wrap="square" tIns="0">
                <a:spAutoFit/>
              </a:bodyPr>
              <a:lstStyle/>
              <a:p>
                <a:pPr indent="-398463" lvl="0" marL="398463" marR="0" rtl="0" algn="ctr">
                  <a:spcBef>
                    <a:spcPts val="0"/>
                  </a:spcBef>
                  <a:spcAft>
                    <a:spcPts val="0"/>
                  </a:spcAft>
                  <a:buNone/>
                </a:pPr>
                <a:r>
                  <a:rPr b="1" lang="en-US" sz="900">
                    <a:solidFill>
                      <a:srgbClr val="3F3F3F"/>
                    </a:solidFill>
                    <a:latin typeface="Arial"/>
                    <a:ea typeface="Arial"/>
                    <a:cs typeface="Arial"/>
                    <a:sym typeface="Arial"/>
                  </a:rPr>
                  <a:t>BẢN ĐỒ TÍCH HỢP</a:t>
                </a:r>
                <a:endParaRPr/>
              </a:p>
            </p:txBody>
          </p:sp>
        </p:grpSp>
        <p:grpSp>
          <p:nvGrpSpPr>
            <p:cNvPr id="2319" name="Google Shape;2319;p84"/>
            <p:cNvGrpSpPr/>
            <p:nvPr/>
          </p:nvGrpSpPr>
          <p:grpSpPr>
            <a:xfrm>
              <a:off x="6022282" y="2912039"/>
              <a:ext cx="3195781" cy="599396"/>
              <a:chOff x="6022282" y="2912039"/>
              <a:chExt cx="3195781" cy="599396"/>
            </a:xfrm>
          </p:grpSpPr>
          <p:sp>
            <p:nvSpPr>
              <p:cNvPr id="2289" name="Google Shape;2289;p84"/>
              <p:cNvSpPr/>
              <p:nvPr/>
            </p:nvSpPr>
            <p:spPr>
              <a:xfrm>
                <a:off x="6022282" y="2971435"/>
                <a:ext cx="3195781" cy="540000"/>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pic>
            <p:nvPicPr>
              <p:cNvPr id="2320" name="Google Shape;2320;p84"/>
              <p:cNvPicPr preferRelativeResize="0"/>
              <p:nvPr/>
            </p:nvPicPr>
            <p:blipFill rotWithShape="1">
              <a:blip r:embed="rId31">
                <a:alphaModFix/>
              </a:blip>
              <a:srcRect b="0" l="0" r="0" t="0"/>
              <a:stretch/>
            </p:blipFill>
            <p:spPr>
              <a:xfrm>
                <a:off x="6065992" y="3192680"/>
                <a:ext cx="243368" cy="296772"/>
              </a:xfrm>
              <a:prstGeom prst="rect">
                <a:avLst/>
              </a:prstGeom>
              <a:noFill/>
              <a:ln>
                <a:noFill/>
              </a:ln>
            </p:spPr>
          </p:pic>
          <p:pic>
            <p:nvPicPr>
              <p:cNvPr id="2321" name="Google Shape;2321;p84"/>
              <p:cNvPicPr preferRelativeResize="0"/>
              <p:nvPr/>
            </p:nvPicPr>
            <p:blipFill rotWithShape="1">
              <a:blip r:embed="rId32">
                <a:alphaModFix/>
              </a:blip>
              <a:srcRect b="0" l="0" r="0" t="0"/>
              <a:stretch/>
            </p:blipFill>
            <p:spPr>
              <a:xfrm>
                <a:off x="6108828" y="3010536"/>
                <a:ext cx="586678" cy="276295"/>
              </a:xfrm>
              <a:prstGeom prst="rect">
                <a:avLst/>
              </a:prstGeom>
              <a:noFill/>
              <a:ln>
                <a:noFill/>
              </a:ln>
            </p:spPr>
          </p:pic>
          <p:pic>
            <p:nvPicPr>
              <p:cNvPr id="2322" name="Google Shape;2322;p84"/>
              <p:cNvPicPr preferRelativeResize="0"/>
              <p:nvPr/>
            </p:nvPicPr>
            <p:blipFill rotWithShape="1">
              <a:blip r:embed="rId33">
                <a:alphaModFix/>
              </a:blip>
              <a:srcRect b="0" l="0" r="0" t="0"/>
              <a:stretch/>
            </p:blipFill>
            <p:spPr>
              <a:xfrm>
                <a:off x="6461813" y="3186975"/>
                <a:ext cx="616362" cy="308181"/>
              </a:xfrm>
              <a:prstGeom prst="rect">
                <a:avLst/>
              </a:prstGeom>
              <a:noFill/>
              <a:ln>
                <a:noFill/>
              </a:ln>
            </p:spPr>
          </p:pic>
          <p:pic>
            <p:nvPicPr>
              <p:cNvPr id="2323" name="Google Shape;2323;p84"/>
              <p:cNvPicPr preferRelativeResize="0"/>
              <p:nvPr/>
            </p:nvPicPr>
            <p:blipFill rotWithShape="1">
              <a:blip r:embed="rId34">
                <a:alphaModFix/>
              </a:blip>
              <a:srcRect b="0" l="0" r="0" t="0"/>
              <a:stretch/>
            </p:blipFill>
            <p:spPr>
              <a:xfrm>
                <a:off x="6902602" y="3116654"/>
                <a:ext cx="530220" cy="163706"/>
              </a:xfrm>
              <a:prstGeom prst="rect">
                <a:avLst/>
              </a:prstGeom>
              <a:noFill/>
              <a:ln>
                <a:noFill/>
              </a:ln>
            </p:spPr>
          </p:pic>
          <p:pic>
            <p:nvPicPr>
              <p:cNvPr id="2324" name="Google Shape;2324;p84"/>
              <p:cNvPicPr preferRelativeResize="0"/>
              <p:nvPr/>
            </p:nvPicPr>
            <p:blipFill rotWithShape="1">
              <a:blip r:embed="rId35">
                <a:alphaModFix/>
              </a:blip>
              <a:srcRect b="0" l="0" r="0" t="0"/>
              <a:stretch/>
            </p:blipFill>
            <p:spPr>
              <a:xfrm>
                <a:off x="8835187" y="3073440"/>
                <a:ext cx="330937" cy="272510"/>
              </a:xfrm>
              <a:prstGeom prst="rect">
                <a:avLst/>
              </a:prstGeom>
              <a:noFill/>
              <a:ln>
                <a:noFill/>
              </a:ln>
            </p:spPr>
          </p:pic>
          <p:pic>
            <p:nvPicPr>
              <p:cNvPr id="2325" name="Google Shape;2325;p84"/>
              <p:cNvPicPr preferRelativeResize="0"/>
              <p:nvPr/>
            </p:nvPicPr>
            <p:blipFill rotWithShape="1">
              <a:blip r:embed="rId36">
                <a:alphaModFix/>
              </a:blip>
              <a:srcRect b="0" l="0" r="0" t="0"/>
              <a:stretch/>
            </p:blipFill>
            <p:spPr>
              <a:xfrm>
                <a:off x="8086322" y="3324634"/>
                <a:ext cx="712611" cy="130645"/>
              </a:xfrm>
              <a:prstGeom prst="rect">
                <a:avLst/>
              </a:prstGeom>
              <a:noFill/>
              <a:ln>
                <a:noFill/>
              </a:ln>
            </p:spPr>
          </p:pic>
          <p:pic>
            <p:nvPicPr>
              <p:cNvPr id="2326" name="Google Shape;2326;p84"/>
              <p:cNvPicPr preferRelativeResize="0"/>
              <p:nvPr/>
            </p:nvPicPr>
            <p:blipFill rotWithShape="1">
              <a:blip r:embed="rId37">
                <a:alphaModFix/>
              </a:blip>
              <a:srcRect b="0" l="0" r="0" t="0"/>
              <a:stretch/>
            </p:blipFill>
            <p:spPr>
              <a:xfrm>
                <a:off x="7132427" y="3277539"/>
                <a:ext cx="896166" cy="223108"/>
              </a:xfrm>
              <a:prstGeom prst="rect">
                <a:avLst/>
              </a:prstGeom>
              <a:noFill/>
              <a:ln>
                <a:noFill/>
              </a:ln>
            </p:spPr>
          </p:pic>
          <p:pic>
            <p:nvPicPr>
              <p:cNvPr id="2327" name="Google Shape;2327;p84"/>
              <p:cNvPicPr preferRelativeResize="0"/>
              <p:nvPr/>
            </p:nvPicPr>
            <p:blipFill rotWithShape="1">
              <a:blip r:embed="rId38">
                <a:alphaModFix/>
              </a:blip>
              <a:srcRect b="0" l="0" r="0" t="0"/>
              <a:stretch/>
            </p:blipFill>
            <p:spPr>
              <a:xfrm>
                <a:off x="8246123" y="3111661"/>
                <a:ext cx="564659" cy="180691"/>
              </a:xfrm>
              <a:prstGeom prst="rect">
                <a:avLst/>
              </a:prstGeom>
              <a:noFill/>
              <a:ln>
                <a:noFill/>
              </a:ln>
            </p:spPr>
          </p:pic>
          <p:pic>
            <p:nvPicPr>
              <p:cNvPr id="2328" name="Google Shape;2328;p84"/>
              <p:cNvPicPr preferRelativeResize="0"/>
              <p:nvPr/>
            </p:nvPicPr>
            <p:blipFill rotWithShape="1">
              <a:blip r:embed="rId39">
                <a:alphaModFix/>
              </a:blip>
              <a:srcRect b="0" l="0" r="0" t="0"/>
              <a:stretch/>
            </p:blipFill>
            <p:spPr>
              <a:xfrm>
                <a:off x="7507452" y="3119523"/>
                <a:ext cx="687325" cy="208788"/>
              </a:xfrm>
              <a:prstGeom prst="rect">
                <a:avLst/>
              </a:prstGeom>
              <a:noFill/>
              <a:ln>
                <a:noFill/>
              </a:ln>
            </p:spPr>
          </p:pic>
          <p:sp>
            <p:nvSpPr>
              <p:cNvPr id="2329" name="Google Shape;2329;p84"/>
              <p:cNvSpPr/>
              <p:nvPr/>
            </p:nvSpPr>
            <p:spPr>
              <a:xfrm>
                <a:off x="6240723" y="2912039"/>
                <a:ext cx="2721119" cy="157468"/>
              </a:xfrm>
              <a:prstGeom prst="rect">
                <a:avLst/>
              </a:prstGeom>
              <a:solidFill>
                <a:schemeClr val="lt2"/>
              </a:solidFill>
              <a:ln cap="flat" cmpd="sng" w="12700">
                <a:solidFill>
                  <a:srgbClr val="3366CC"/>
                </a:solidFill>
                <a:prstDash val="solid"/>
                <a:round/>
                <a:headEnd len="sm" w="sm" type="none"/>
                <a:tailEnd len="sm" w="sm" type="none"/>
              </a:ln>
            </p:spPr>
            <p:txBody>
              <a:bodyPr anchorCtr="0" anchor="ctr" bIns="0" lIns="0" spcFirstLastPara="1" rIns="0" wrap="square" tIns="0">
                <a:spAutoFit/>
              </a:bodyPr>
              <a:lstStyle/>
              <a:p>
                <a:pPr indent="-398463" lvl="0" marL="398463" marR="0" rtl="0" algn="ctr">
                  <a:spcBef>
                    <a:spcPts val="0"/>
                  </a:spcBef>
                  <a:spcAft>
                    <a:spcPts val="0"/>
                  </a:spcAft>
                  <a:buNone/>
                </a:pPr>
                <a:r>
                  <a:rPr b="1" lang="en-US" sz="900">
                    <a:solidFill>
                      <a:srgbClr val="3F3F3F"/>
                    </a:solidFill>
                    <a:latin typeface="Arial"/>
                    <a:ea typeface="Arial"/>
                    <a:cs typeface="Arial"/>
                    <a:sym typeface="Arial"/>
                  </a:rPr>
                  <a:t>DÒ TÌM VÀ ĐỊNH VỊ BẰNG ÁNH SÁNG (LIDAR)</a:t>
                </a:r>
                <a:endParaRPr/>
              </a:p>
            </p:txBody>
          </p:sp>
        </p:grpSp>
        <p:grpSp>
          <p:nvGrpSpPr>
            <p:cNvPr id="2330" name="Google Shape;2330;p84"/>
            <p:cNvGrpSpPr/>
            <p:nvPr/>
          </p:nvGrpSpPr>
          <p:grpSpPr>
            <a:xfrm>
              <a:off x="7576025" y="4334305"/>
              <a:ext cx="1656000" cy="783178"/>
              <a:chOff x="7576025" y="4334305"/>
              <a:chExt cx="1656000" cy="783178"/>
            </a:xfrm>
          </p:grpSpPr>
          <p:sp>
            <p:nvSpPr>
              <p:cNvPr id="2286" name="Google Shape;2286;p84"/>
              <p:cNvSpPr/>
              <p:nvPr/>
            </p:nvSpPr>
            <p:spPr>
              <a:xfrm>
                <a:off x="7576025" y="4397483"/>
                <a:ext cx="1656000" cy="720000"/>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pic>
            <p:nvPicPr>
              <p:cNvPr id="2331" name="Google Shape;2331;p84"/>
              <p:cNvPicPr preferRelativeResize="0"/>
              <p:nvPr/>
            </p:nvPicPr>
            <p:blipFill rotWithShape="1">
              <a:blip r:embed="rId40">
                <a:alphaModFix/>
              </a:blip>
              <a:srcRect b="8681" l="0" r="0" t="15873"/>
              <a:stretch/>
            </p:blipFill>
            <p:spPr>
              <a:xfrm>
                <a:off x="7625129" y="4517309"/>
                <a:ext cx="1104534" cy="137420"/>
              </a:xfrm>
              <a:prstGeom prst="rect">
                <a:avLst/>
              </a:prstGeom>
              <a:noFill/>
              <a:ln>
                <a:noFill/>
              </a:ln>
            </p:spPr>
          </p:pic>
          <p:pic>
            <p:nvPicPr>
              <p:cNvPr id="2332" name="Google Shape;2332;p84"/>
              <p:cNvPicPr preferRelativeResize="0"/>
              <p:nvPr/>
            </p:nvPicPr>
            <p:blipFill rotWithShape="1">
              <a:blip r:embed="rId41">
                <a:alphaModFix/>
              </a:blip>
              <a:srcRect b="0" l="0" r="0" t="0"/>
              <a:stretch/>
            </p:blipFill>
            <p:spPr>
              <a:xfrm>
                <a:off x="8143875" y="4670983"/>
                <a:ext cx="962969" cy="106154"/>
              </a:xfrm>
              <a:prstGeom prst="rect">
                <a:avLst/>
              </a:prstGeom>
              <a:noFill/>
              <a:ln>
                <a:noFill/>
              </a:ln>
            </p:spPr>
          </p:pic>
          <p:pic>
            <p:nvPicPr>
              <p:cNvPr id="2333" name="Google Shape;2333;p84"/>
              <p:cNvPicPr preferRelativeResize="0"/>
              <p:nvPr/>
            </p:nvPicPr>
            <p:blipFill rotWithShape="1">
              <a:blip r:embed="rId42">
                <a:alphaModFix/>
              </a:blip>
              <a:srcRect b="0" l="0" r="0" t="0"/>
              <a:stretch/>
            </p:blipFill>
            <p:spPr>
              <a:xfrm>
                <a:off x="7605105" y="4791392"/>
                <a:ext cx="485358" cy="243236"/>
              </a:xfrm>
              <a:prstGeom prst="rect">
                <a:avLst/>
              </a:prstGeom>
              <a:noFill/>
              <a:ln>
                <a:noFill/>
              </a:ln>
            </p:spPr>
          </p:pic>
          <p:pic>
            <p:nvPicPr>
              <p:cNvPr id="2334" name="Google Shape;2334;p84"/>
              <p:cNvPicPr preferRelativeResize="0"/>
              <p:nvPr/>
            </p:nvPicPr>
            <p:blipFill rotWithShape="1">
              <a:blip r:embed="rId43">
                <a:alphaModFix/>
              </a:blip>
              <a:srcRect b="0" l="0" r="0" t="0"/>
              <a:stretch/>
            </p:blipFill>
            <p:spPr>
              <a:xfrm>
                <a:off x="8090396" y="4825847"/>
                <a:ext cx="460182" cy="230091"/>
              </a:xfrm>
              <a:prstGeom prst="rect">
                <a:avLst/>
              </a:prstGeom>
              <a:noFill/>
              <a:ln>
                <a:noFill/>
              </a:ln>
            </p:spPr>
          </p:pic>
          <p:pic>
            <p:nvPicPr>
              <p:cNvPr id="2335" name="Google Shape;2335;p84"/>
              <p:cNvPicPr preferRelativeResize="0"/>
              <p:nvPr/>
            </p:nvPicPr>
            <p:blipFill rotWithShape="1">
              <a:blip r:embed="rId44">
                <a:alphaModFix/>
              </a:blip>
              <a:srcRect b="0" l="0" r="0" t="0"/>
              <a:stretch/>
            </p:blipFill>
            <p:spPr>
              <a:xfrm>
                <a:off x="8493616" y="4815985"/>
                <a:ext cx="653459" cy="164186"/>
              </a:xfrm>
              <a:prstGeom prst="rect">
                <a:avLst/>
              </a:prstGeom>
              <a:noFill/>
              <a:ln>
                <a:noFill/>
              </a:ln>
            </p:spPr>
          </p:pic>
          <p:sp>
            <p:nvSpPr>
              <p:cNvPr id="2336" name="Google Shape;2336;p84"/>
              <p:cNvSpPr/>
              <p:nvPr/>
            </p:nvSpPr>
            <p:spPr>
              <a:xfrm>
                <a:off x="8063089" y="4334305"/>
                <a:ext cx="772099" cy="174965"/>
              </a:xfrm>
              <a:prstGeom prst="rect">
                <a:avLst/>
              </a:prstGeom>
              <a:solidFill>
                <a:schemeClr val="lt2"/>
              </a:solidFill>
              <a:ln cap="flat" cmpd="sng" w="12700">
                <a:solidFill>
                  <a:srgbClr val="3366CC"/>
                </a:solidFill>
                <a:prstDash val="solid"/>
                <a:round/>
                <a:headEnd len="sm" w="sm" type="none"/>
                <a:tailEnd len="sm" w="sm" type="none"/>
              </a:ln>
            </p:spPr>
            <p:txBody>
              <a:bodyPr anchorCtr="0" anchor="ctr" bIns="0" lIns="0" spcFirstLastPara="1" rIns="0" wrap="square" tIns="0">
                <a:spAutoFit/>
              </a:bodyPr>
              <a:lstStyle/>
              <a:p>
                <a:pPr indent="-398463" lvl="0" marL="398463" marR="0" rtl="0" algn="ctr">
                  <a:spcBef>
                    <a:spcPts val="0"/>
                  </a:spcBef>
                  <a:spcAft>
                    <a:spcPts val="0"/>
                  </a:spcAft>
                  <a:buNone/>
                </a:pPr>
                <a:r>
                  <a:rPr b="1" lang="en-US" sz="1000">
                    <a:solidFill>
                      <a:srgbClr val="3F3F3F"/>
                    </a:solidFill>
                    <a:latin typeface="Arial"/>
                    <a:ea typeface="Arial"/>
                    <a:cs typeface="Arial"/>
                    <a:sym typeface="Arial"/>
                  </a:rPr>
                  <a:t>RADAR</a:t>
                </a:r>
                <a:endParaRPr b="1" sz="1000">
                  <a:solidFill>
                    <a:srgbClr val="3F3F3F"/>
                  </a:solidFill>
                  <a:latin typeface="Arial"/>
                  <a:ea typeface="Arial"/>
                  <a:cs typeface="Arial"/>
                  <a:sym typeface="Arial"/>
                </a:endParaRPr>
              </a:p>
            </p:txBody>
          </p:sp>
        </p:grpSp>
        <p:grpSp>
          <p:nvGrpSpPr>
            <p:cNvPr id="2337" name="Google Shape;2337;p84"/>
            <p:cNvGrpSpPr/>
            <p:nvPr/>
          </p:nvGrpSpPr>
          <p:grpSpPr>
            <a:xfrm>
              <a:off x="5678552" y="5222545"/>
              <a:ext cx="1728000" cy="720567"/>
              <a:chOff x="5678552" y="5222545"/>
              <a:chExt cx="1728000" cy="720567"/>
            </a:xfrm>
          </p:grpSpPr>
          <p:sp>
            <p:nvSpPr>
              <p:cNvPr id="2283" name="Google Shape;2283;p84"/>
              <p:cNvSpPr/>
              <p:nvPr/>
            </p:nvSpPr>
            <p:spPr>
              <a:xfrm>
                <a:off x="5678552" y="5295112"/>
                <a:ext cx="1728000" cy="648000"/>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b="1" sz="600">
                  <a:solidFill>
                    <a:srgbClr val="3F3F3F"/>
                  </a:solidFill>
                  <a:latin typeface="Arial"/>
                  <a:ea typeface="Arial"/>
                  <a:cs typeface="Arial"/>
                  <a:sym typeface="Arial"/>
                </a:endParaRPr>
              </a:p>
            </p:txBody>
          </p:sp>
          <p:grpSp>
            <p:nvGrpSpPr>
              <p:cNvPr id="2338" name="Google Shape;2338;p84"/>
              <p:cNvGrpSpPr/>
              <p:nvPr/>
            </p:nvGrpSpPr>
            <p:grpSpPr>
              <a:xfrm>
                <a:off x="5773376" y="5355408"/>
                <a:ext cx="1564123" cy="501419"/>
                <a:chOff x="5803856" y="5271588"/>
                <a:chExt cx="1564123" cy="501419"/>
              </a:xfrm>
            </p:grpSpPr>
            <p:pic>
              <p:nvPicPr>
                <p:cNvPr id="2339" name="Google Shape;2339;p84"/>
                <p:cNvPicPr preferRelativeResize="0"/>
                <p:nvPr/>
              </p:nvPicPr>
              <p:blipFill rotWithShape="1">
                <a:blip r:embed="rId45">
                  <a:alphaModFix/>
                </a:blip>
                <a:srcRect b="0" l="0" r="0" t="0"/>
                <a:stretch/>
              </p:blipFill>
              <p:spPr>
                <a:xfrm>
                  <a:off x="5906600" y="5354917"/>
                  <a:ext cx="956929" cy="148180"/>
                </a:xfrm>
                <a:prstGeom prst="rect">
                  <a:avLst/>
                </a:prstGeom>
                <a:noFill/>
                <a:ln>
                  <a:noFill/>
                </a:ln>
              </p:spPr>
            </p:pic>
            <p:pic>
              <p:nvPicPr>
                <p:cNvPr id="2340" name="Google Shape;2340;p84"/>
                <p:cNvPicPr preferRelativeResize="0"/>
                <p:nvPr/>
              </p:nvPicPr>
              <p:blipFill rotWithShape="1">
                <a:blip r:embed="rId46">
                  <a:alphaModFix/>
                </a:blip>
                <a:srcRect b="22629" l="0" r="0" t="23558"/>
                <a:stretch/>
              </p:blipFill>
              <p:spPr>
                <a:xfrm>
                  <a:off x="5803856" y="5553335"/>
                  <a:ext cx="654438" cy="217291"/>
                </a:xfrm>
                <a:prstGeom prst="rect">
                  <a:avLst/>
                </a:prstGeom>
                <a:noFill/>
                <a:ln>
                  <a:noFill/>
                </a:ln>
              </p:spPr>
            </p:pic>
            <p:pic>
              <p:nvPicPr>
                <p:cNvPr id="2341" name="Google Shape;2341;p84"/>
                <p:cNvPicPr preferRelativeResize="0"/>
                <p:nvPr/>
              </p:nvPicPr>
              <p:blipFill rotWithShape="1">
                <a:blip r:embed="rId47">
                  <a:alphaModFix/>
                </a:blip>
                <a:srcRect b="31745" l="0" r="0" t="36229"/>
                <a:stretch/>
              </p:blipFill>
              <p:spPr>
                <a:xfrm>
                  <a:off x="6513384" y="5590304"/>
                  <a:ext cx="845383" cy="182703"/>
                </a:xfrm>
                <a:prstGeom prst="rect">
                  <a:avLst/>
                </a:prstGeom>
                <a:noFill/>
                <a:ln>
                  <a:noFill/>
                </a:ln>
              </p:spPr>
            </p:pic>
            <p:pic>
              <p:nvPicPr>
                <p:cNvPr id="2342" name="Google Shape;2342;p84"/>
                <p:cNvPicPr preferRelativeResize="0"/>
                <p:nvPr/>
              </p:nvPicPr>
              <p:blipFill rotWithShape="1">
                <a:blip r:embed="rId48">
                  <a:alphaModFix/>
                </a:blip>
                <a:srcRect b="0" l="0" r="0" t="0"/>
                <a:stretch/>
              </p:blipFill>
              <p:spPr>
                <a:xfrm>
                  <a:off x="6929345" y="5271588"/>
                  <a:ext cx="438634" cy="360212"/>
                </a:xfrm>
                <a:prstGeom prst="rect">
                  <a:avLst/>
                </a:prstGeom>
                <a:noFill/>
                <a:ln>
                  <a:noFill/>
                </a:ln>
              </p:spPr>
            </p:pic>
          </p:grpSp>
          <p:sp>
            <p:nvSpPr>
              <p:cNvPr id="2343" name="Google Shape;2343;p84"/>
              <p:cNvSpPr/>
              <p:nvPr/>
            </p:nvSpPr>
            <p:spPr>
              <a:xfrm>
                <a:off x="5957355" y="5222545"/>
                <a:ext cx="1170396" cy="157468"/>
              </a:xfrm>
              <a:prstGeom prst="rect">
                <a:avLst/>
              </a:prstGeom>
              <a:solidFill>
                <a:schemeClr val="lt2"/>
              </a:solidFill>
              <a:ln cap="flat" cmpd="sng" w="12700">
                <a:solidFill>
                  <a:srgbClr val="3366CC"/>
                </a:solidFill>
                <a:prstDash val="solid"/>
                <a:round/>
                <a:headEnd len="sm" w="sm" type="none"/>
                <a:tailEnd len="sm" w="sm" type="none"/>
              </a:ln>
            </p:spPr>
            <p:txBody>
              <a:bodyPr anchorCtr="0" anchor="ctr" bIns="0" lIns="0" spcFirstLastPara="1" rIns="0" wrap="square" tIns="0">
                <a:spAutoFit/>
              </a:bodyPr>
              <a:lstStyle/>
              <a:p>
                <a:pPr indent="-398463" lvl="0" marL="398463" marR="0" rtl="0" algn="ctr">
                  <a:spcBef>
                    <a:spcPts val="0"/>
                  </a:spcBef>
                  <a:spcAft>
                    <a:spcPts val="0"/>
                  </a:spcAft>
                  <a:buNone/>
                </a:pPr>
                <a:r>
                  <a:rPr b="1" lang="en-US" sz="900">
                    <a:solidFill>
                      <a:srgbClr val="3F3F3F"/>
                    </a:solidFill>
                    <a:latin typeface="Arial"/>
                    <a:ea typeface="Arial"/>
                    <a:cs typeface="Arial"/>
                    <a:sym typeface="Arial"/>
                  </a:rPr>
                  <a:t>HỆ THỐNG V2X</a:t>
                </a:r>
                <a:endParaRPr/>
              </a:p>
            </p:txBody>
          </p:sp>
        </p:grpSp>
      </p:grpSp>
      <p:graphicFrame>
        <p:nvGraphicFramePr>
          <p:cNvPr id="2344" name="Google Shape;2344;p84"/>
          <p:cNvGraphicFramePr/>
          <p:nvPr/>
        </p:nvGraphicFramePr>
        <p:xfrm>
          <a:off x="571756" y="1733060"/>
          <a:ext cx="3000000" cy="3000000"/>
        </p:xfrm>
        <a:graphic>
          <a:graphicData uri="http://schemas.openxmlformats.org/drawingml/2006/table">
            <a:tbl>
              <a:tblPr bandRow="1" firstRow="1">
                <a:noFill/>
                <a:tableStyleId>{362E2FCC-D125-46EB-B28E-03127514D140}</a:tableStyleId>
              </a:tblPr>
              <a:tblGrid>
                <a:gridCol w="2876950"/>
                <a:gridCol w="2876950"/>
                <a:gridCol w="2876950"/>
              </a:tblGrid>
              <a:tr h="316650">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HỆ THỐNG LÁI XE TỰ ĐỘNG</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THỊ GIÁC MÁY TÍNH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DỮ LIỆU VÀ MÔ PHỎNG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802825">
                <a:tc>
                  <a:txBody>
                    <a:bodyPr/>
                    <a:lstStyle/>
                    <a:p>
                      <a:pPr indent="-180975" lvl="1" marL="361950" marR="0" rtl="0" algn="l">
                        <a:spcBef>
                          <a:spcPts val="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Drive.ai</a:t>
                      </a:r>
                      <a:endParaRPr/>
                    </a:p>
                    <a:p>
                      <a:pPr indent="-180975" lvl="1" marL="361950" marR="0" rtl="0" algn="l">
                        <a:spcBef>
                          <a:spcPts val="3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Momenta</a:t>
                      </a:r>
                      <a:endParaRPr/>
                    </a:p>
                    <a:p>
                      <a:pPr indent="-180975" lvl="1" marL="361950" marR="0" rtl="0" algn="l">
                        <a:spcBef>
                          <a:spcPts val="3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Pony.ai</a:t>
                      </a:r>
                      <a:endParaRPr sz="1300" u="none" cap="none" strike="noStrike">
                        <a:solidFill>
                          <a:srgbClr val="262626"/>
                        </a:solidFill>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80975" lvl="1" marL="361950" marR="0" rtl="0" algn="l">
                        <a:spcBef>
                          <a:spcPts val="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DeepScale</a:t>
                      </a:r>
                      <a:endParaRPr/>
                    </a:p>
                    <a:p>
                      <a:pPr indent="-180975" lvl="1" marL="361950" marR="0" rtl="0" algn="l">
                        <a:spcBef>
                          <a:spcPts val="3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Prophesee</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80975" lvl="1" marL="361950" marR="0" rtl="0" algn="l">
                        <a:spcBef>
                          <a:spcPts val="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Cognata</a:t>
                      </a:r>
                      <a:endParaRPr/>
                    </a:p>
                    <a:p>
                      <a:pPr indent="-180975" lvl="1" marL="361950" marR="0" rtl="0" algn="l">
                        <a:spcBef>
                          <a:spcPts val="300"/>
                        </a:spcBef>
                        <a:spcAft>
                          <a:spcPts val="0"/>
                        </a:spcAft>
                        <a:buClr>
                          <a:srgbClr val="193EB0"/>
                        </a:buClr>
                        <a:buSzPts val="1300"/>
                        <a:buFont typeface="Arial"/>
                        <a:buChar char="•"/>
                      </a:pPr>
                      <a:r>
                        <a:rPr lang="en-US" sz="1300" u="none" cap="none" strike="noStrike">
                          <a:solidFill>
                            <a:srgbClr val="262626"/>
                          </a:solidFill>
                          <a:latin typeface="Arial"/>
                          <a:ea typeface="Arial"/>
                          <a:cs typeface="Arial"/>
                          <a:sym typeface="Arial"/>
                        </a:rPr>
                        <a:t>NVIDIA</a:t>
                      </a:r>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345" name="Google Shape;2345;p84"/>
          <p:cNvSpPr/>
          <p:nvPr/>
        </p:nvSpPr>
        <p:spPr>
          <a:xfrm>
            <a:off x="8587701" y="6161432"/>
            <a:ext cx="890113" cy="185972"/>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Insights</a:t>
            </a:r>
            <a:endParaRPr/>
          </a:p>
        </p:txBody>
      </p:sp>
      <p:sp>
        <p:nvSpPr>
          <p:cNvPr id="2346" name="Google Shape;2346;p8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Tách riêng xe tự hành</a:t>
            </a:r>
            <a:endParaRPr sz="1400">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85"/>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Kỹ thuật trong trí tuệ nhân tạo</a:t>
            </a:r>
            <a:endParaRPr b="1" sz="3200">
              <a:solidFill>
                <a:srgbClr val="000000"/>
              </a:solidFill>
              <a:latin typeface="Arial"/>
              <a:ea typeface="Arial"/>
              <a:cs typeface="Arial"/>
              <a:sym typeface="Arial"/>
            </a:endParaRPr>
          </a:p>
        </p:txBody>
      </p:sp>
      <p:sp>
        <p:nvSpPr>
          <p:cNvPr id="2353" name="Google Shape;2353;p8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354" name="Google Shape;2354;p85"/>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Trí tuệ nhân tạo biên</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3.2. Hình ảnh và chẩn đoán y khoa</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3.3. Xe tự vận hành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3.4. Học tăng cường</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3.5. AI hội thoại</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3.6. GAN, XAI, Dữ liệu đào tạo tổng hợp </a:t>
            </a:r>
            <a:endParaRPr/>
          </a:p>
          <a:p>
            <a:pPr indent="-39052" lvl="0" marL="176213" marR="0" rtl="0" algn="l">
              <a:spcBef>
                <a:spcPts val="1000"/>
              </a:spcBef>
              <a:spcAft>
                <a:spcPts val="0"/>
              </a:spcAft>
              <a:buClr>
                <a:schemeClr val="lt1"/>
              </a:buClr>
              <a:buSzPts val="2160"/>
              <a:buFont typeface="Calibri"/>
              <a:buNone/>
            </a:pPr>
            <a:r>
              <a:t/>
            </a:r>
            <a:endParaRPr sz="1800">
              <a:solidFill>
                <a:srgbClr val="A6A6A6"/>
              </a:solidFill>
              <a:latin typeface="Arial"/>
              <a:ea typeface="Arial"/>
              <a:cs typeface="Arial"/>
              <a:sym typeface="Arial"/>
            </a:endParaRPr>
          </a:p>
          <a:p>
            <a:pPr indent="-39052" lvl="0" marL="176213" marR="0" rtl="0" algn="l">
              <a:spcBef>
                <a:spcPts val="1000"/>
              </a:spcBef>
              <a:spcAft>
                <a:spcPts val="0"/>
              </a:spcAft>
              <a:buClr>
                <a:schemeClr val="lt1"/>
              </a:buClr>
              <a:buSzPts val="2160"/>
              <a:buFont typeface="Calibri"/>
              <a:buNone/>
            </a:pPr>
            <a:r>
              <a:t/>
            </a:r>
            <a:endParaRPr b="0" i="0" sz="1800" u="none" cap="none" strike="noStrike">
              <a:solidFill>
                <a:srgbClr val="3F3F3F"/>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Học tăng cường</a:t>
            </a:r>
            <a:endParaRPr b="1" sz="2400">
              <a:solidFill>
                <a:srgbClr val="0C0C0C"/>
              </a:solidFill>
              <a:latin typeface="Arial"/>
              <a:ea typeface="Arial"/>
              <a:cs typeface="Arial"/>
              <a:sym typeface="Arial"/>
            </a:endParaRPr>
          </a:p>
        </p:txBody>
      </p:sp>
      <p:grpSp>
        <p:nvGrpSpPr>
          <p:cNvPr id="2361" name="Google Shape;2361;p86"/>
          <p:cNvGrpSpPr/>
          <p:nvPr/>
        </p:nvGrpSpPr>
        <p:grpSpPr>
          <a:xfrm>
            <a:off x="450000" y="450000"/>
            <a:ext cx="9018000" cy="276999"/>
            <a:chOff x="450000" y="450000"/>
            <a:chExt cx="9018000" cy="276999"/>
          </a:xfrm>
        </p:grpSpPr>
        <p:sp>
          <p:nvSpPr>
            <p:cNvPr id="2362" name="Google Shape;2362;p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Học tăng cường</a:t>
              </a:r>
              <a:endParaRPr b="1" sz="1800">
                <a:solidFill>
                  <a:schemeClr val="lt1"/>
                </a:solidFill>
                <a:latin typeface="Arial"/>
                <a:ea typeface="Arial"/>
                <a:cs typeface="Arial"/>
                <a:sym typeface="Arial"/>
              </a:endParaRPr>
            </a:p>
          </p:txBody>
        </p:sp>
        <p:sp>
          <p:nvSpPr>
            <p:cNvPr id="2363" name="Google Shape;2363;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2364" name="Google Shape;2364;p86"/>
          <p:cNvGrpSpPr/>
          <p:nvPr/>
        </p:nvGrpSpPr>
        <p:grpSpPr>
          <a:xfrm>
            <a:off x="183891" y="2564904"/>
            <a:ext cx="3449758" cy="3240360"/>
            <a:chOff x="612608" y="2764986"/>
            <a:chExt cx="3425993" cy="3226480"/>
          </a:xfrm>
        </p:grpSpPr>
        <p:pic>
          <p:nvPicPr>
            <p:cNvPr id="2365" name="Google Shape;2365;p86"/>
            <p:cNvPicPr preferRelativeResize="0"/>
            <p:nvPr/>
          </p:nvPicPr>
          <p:blipFill rotWithShape="1">
            <a:blip r:embed="rId3">
              <a:alphaModFix/>
            </a:blip>
            <a:srcRect b="0" l="0" r="0" t="0"/>
            <a:stretch/>
          </p:blipFill>
          <p:spPr>
            <a:xfrm>
              <a:off x="816601" y="2764986"/>
              <a:ext cx="3222000" cy="2962972"/>
            </a:xfrm>
            <a:prstGeom prst="rect">
              <a:avLst/>
            </a:prstGeom>
            <a:noFill/>
            <a:ln>
              <a:noFill/>
            </a:ln>
          </p:spPr>
        </p:pic>
        <p:sp>
          <p:nvSpPr>
            <p:cNvPr id="2366" name="Google Shape;2366;p86"/>
            <p:cNvSpPr txBox="1"/>
            <p:nvPr/>
          </p:nvSpPr>
          <p:spPr>
            <a:xfrm>
              <a:off x="1984277" y="3314635"/>
              <a:ext cx="1138006" cy="215444"/>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Môi trường</a:t>
              </a:r>
              <a:endParaRPr/>
            </a:p>
          </p:txBody>
        </p:sp>
        <p:sp>
          <p:nvSpPr>
            <p:cNvPr id="2367" name="Google Shape;2367;p86"/>
            <p:cNvSpPr txBox="1"/>
            <p:nvPr/>
          </p:nvSpPr>
          <p:spPr>
            <a:xfrm rot="5400000">
              <a:off x="3098351" y="4158216"/>
              <a:ext cx="1137716" cy="215444"/>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Hành động</a:t>
              </a:r>
              <a:endParaRPr sz="1400">
                <a:solidFill>
                  <a:schemeClr val="dk1"/>
                </a:solidFill>
                <a:latin typeface="Arial"/>
                <a:ea typeface="Arial"/>
                <a:cs typeface="Arial"/>
                <a:sym typeface="Arial"/>
              </a:endParaRPr>
            </a:p>
          </p:txBody>
        </p:sp>
        <p:sp>
          <p:nvSpPr>
            <p:cNvPr id="2368" name="Google Shape;2368;p86"/>
            <p:cNvSpPr txBox="1"/>
            <p:nvPr/>
          </p:nvSpPr>
          <p:spPr>
            <a:xfrm rot="2700000">
              <a:off x="1903279" y="4300749"/>
              <a:ext cx="807624" cy="215444"/>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Hoàn lại</a:t>
              </a:r>
              <a:endParaRPr sz="1400">
                <a:solidFill>
                  <a:schemeClr val="dk1"/>
                </a:solidFill>
                <a:latin typeface="Arial"/>
                <a:ea typeface="Arial"/>
                <a:cs typeface="Arial"/>
                <a:sym typeface="Arial"/>
              </a:endParaRPr>
            </a:p>
          </p:txBody>
        </p:sp>
        <p:sp>
          <p:nvSpPr>
            <p:cNvPr id="2369" name="Google Shape;2369;p86"/>
            <p:cNvSpPr txBox="1"/>
            <p:nvPr/>
          </p:nvSpPr>
          <p:spPr>
            <a:xfrm>
              <a:off x="612608" y="4342376"/>
              <a:ext cx="1445129" cy="215444"/>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Trình thông dịch</a:t>
              </a:r>
              <a:endParaRPr sz="1400">
                <a:solidFill>
                  <a:schemeClr val="dk1"/>
                </a:solidFill>
                <a:latin typeface="Arial"/>
                <a:ea typeface="Arial"/>
                <a:cs typeface="Arial"/>
                <a:sym typeface="Arial"/>
              </a:endParaRPr>
            </a:p>
          </p:txBody>
        </p:sp>
        <p:sp>
          <p:nvSpPr>
            <p:cNvPr id="2370" name="Google Shape;2370;p86"/>
            <p:cNvSpPr txBox="1"/>
            <p:nvPr/>
          </p:nvSpPr>
          <p:spPr>
            <a:xfrm rot="2700000">
              <a:off x="1168466" y="5054500"/>
              <a:ext cx="807624" cy="215444"/>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Trang thái</a:t>
              </a:r>
              <a:endParaRPr sz="1400">
                <a:solidFill>
                  <a:schemeClr val="dk1"/>
                </a:solidFill>
                <a:latin typeface="Arial"/>
                <a:ea typeface="Arial"/>
                <a:cs typeface="Arial"/>
                <a:sym typeface="Arial"/>
              </a:endParaRPr>
            </a:p>
          </p:txBody>
        </p:sp>
        <p:sp>
          <p:nvSpPr>
            <p:cNvPr id="2371" name="Google Shape;2371;p86"/>
            <p:cNvSpPr txBox="1"/>
            <p:nvPr/>
          </p:nvSpPr>
          <p:spPr>
            <a:xfrm>
              <a:off x="2184663" y="5776022"/>
              <a:ext cx="807624" cy="215444"/>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Tác nhân</a:t>
              </a:r>
              <a:endParaRPr sz="1400">
                <a:solidFill>
                  <a:schemeClr val="dk1"/>
                </a:solidFill>
                <a:latin typeface="Arial"/>
                <a:ea typeface="Arial"/>
                <a:cs typeface="Arial"/>
                <a:sym typeface="Arial"/>
              </a:endParaRPr>
            </a:p>
          </p:txBody>
        </p:sp>
      </p:grpSp>
      <p:grpSp>
        <p:nvGrpSpPr>
          <p:cNvPr id="2372" name="Google Shape;2372;p86"/>
          <p:cNvGrpSpPr/>
          <p:nvPr/>
        </p:nvGrpSpPr>
        <p:grpSpPr>
          <a:xfrm>
            <a:off x="3592280" y="2121467"/>
            <a:ext cx="5778867" cy="4065845"/>
            <a:chOff x="3589411" y="1729023"/>
            <a:chExt cx="5778867" cy="4065845"/>
          </a:xfrm>
        </p:grpSpPr>
        <p:sp>
          <p:nvSpPr>
            <p:cNvPr id="2373" name="Google Shape;2373;p86"/>
            <p:cNvSpPr/>
            <p:nvPr/>
          </p:nvSpPr>
          <p:spPr>
            <a:xfrm>
              <a:off x="3633649" y="3165230"/>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Tài chính</a:t>
              </a:r>
              <a:endParaRPr sz="1000">
                <a:solidFill>
                  <a:srgbClr val="3F3F3F"/>
                </a:solidFill>
                <a:latin typeface="Arial"/>
                <a:ea typeface="Arial"/>
                <a:cs typeface="Arial"/>
                <a:sym typeface="Arial"/>
              </a:endParaRPr>
            </a:p>
          </p:txBody>
        </p:sp>
        <p:sp>
          <p:nvSpPr>
            <p:cNvPr id="2374" name="Google Shape;2374;p86"/>
            <p:cNvSpPr txBox="1"/>
            <p:nvPr/>
          </p:nvSpPr>
          <p:spPr>
            <a:xfrm>
              <a:off x="3589411" y="2347443"/>
              <a:ext cx="997025" cy="769441"/>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Định giá,</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quản lý rủi ro tùy chọn</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danh mục đầu tư giao dịch</a:t>
              </a:r>
              <a:endParaRPr/>
            </a:p>
          </p:txBody>
        </p:sp>
        <p:sp>
          <p:nvSpPr>
            <p:cNvPr id="2375" name="Google Shape;2375;p86"/>
            <p:cNvSpPr/>
            <p:nvPr/>
          </p:nvSpPr>
          <p:spPr>
            <a:xfrm>
              <a:off x="3633649" y="3848339"/>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Hệ thống</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máy tính</a:t>
              </a:r>
              <a:endParaRPr sz="1000">
                <a:solidFill>
                  <a:srgbClr val="3F3F3F"/>
                </a:solidFill>
                <a:latin typeface="Arial"/>
                <a:ea typeface="Arial"/>
                <a:cs typeface="Arial"/>
                <a:sym typeface="Arial"/>
              </a:endParaRPr>
            </a:p>
          </p:txBody>
        </p:sp>
        <p:sp>
          <p:nvSpPr>
            <p:cNvPr id="2376" name="Google Shape;2376;p86"/>
            <p:cNvSpPr txBox="1"/>
            <p:nvPr/>
          </p:nvSpPr>
          <p:spPr>
            <a:xfrm>
              <a:off x="3625697" y="4289360"/>
              <a:ext cx="924452"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Chủ đề về</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khoa học</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máy tính</a:t>
              </a:r>
              <a:endParaRPr sz="1000">
                <a:solidFill>
                  <a:srgbClr val="3F3F3F"/>
                </a:solidFill>
                <a:latin typeface="Arial"/>
                <a:ea typeface="Arial"/>
                <a:cs typeface="Arial"/>
                <a:sym typeface="Arial"/>
              </a:endParaRPr>
            </a:p>
          </p:txBody>
        </p:sp>
        <p:grpSp>
          <p:nvGrpSpPr>
            <p:cNvPr id="2377" name="Google Shape;2377;p86"/>
            <p:cNvGrpSpPr/>
            <p:nvPr/>
          </p:nvGrpSpPr>
          <p:grpSpPr>
            <a:xfrm>
              <a:off x="8373565" y="2501333"/>
              <a:ext cx="994712" cy="1057411"/>
              <a:chOff x="8373565" y="2501333"/>
              <a:chExt cx="994712" cy="1057411"/>
            </a:xfrm>
          </p:grpSpPr>
          <p:sp>
            <p:nvSpPr>
              <p:cNvPr id="2378" name="Google Shape;2378;p86"/>
              <p:cNvSpPr/>
              <p:nvPr/>
            </p:nvSpPr>
            <p:spPr>
              <a:xfrm>
                <a:off x="8416647" y="3165230"/>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Quản trị</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kinh doanh</a:t>
                </a:r>
                <a:endParaRPr sz="1000">
                  <a:solidFill>
                    <a:srgbClr val="3F3F3F"/>
                  </a:solidFill>
                  <a:latin typeface="Arial"/>
                  <a:ea typeface="Arial"/>
                  <a:cs typeface="Arial"/>
                  <a:sym typeface="Arial"/>
                </a:endParaRPr>
              </a:p>
            </p:txBody>
          </p:sp>
          <p:sp>
            <p:nvSpPr>
              <p:cNvPr id="2379" name="Google Shape;2379;p86"/>
              <p:cNvSpPr txBox="1"/>
              <p:nvPr/>
            </p:nvSpPr>
            <p:spPr>
              <a:xfrm>
                <a:off x="8373565" y="2501333"/>
                <a:ext cx="994712" cy="615553"/>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Thương mại điện tử khuyến nghị, HOẶC</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quản lý khách hàng</a:t>
                </a:r>
                <a:endParaRPr/>
              </a:p>
            </p:txBody>
          </p:sp>
        </p:grpSp>
        <p:grpSp>
          <p:nvGrpSpPr>
            <p:cNvPr id="2380" name="Google Shape;2380;p86"/>
            <p:cNvGrpSpPr/>
            <p:nvPr/>
          </p:nvGrpSpPr>
          <p:grpSpPr>
            <a:xfrm>
              <a:off x="8373564" y="3685421"/>
              <a:ext cx="994714" cy="1065604"/>
              <a:chOff x="8373564" y="3685421"/>
              <a:chExt cx="994714" cy="1065604"/>
            </a:xfrm>
          </p:grpSpPr>
          <p:sp>
            <p:nvSpPr>
              <p:cNvPr id="2381" name="Google Shape;2381;p86"/>
              <p:cNvSpPr/>
              <p:nvPr/>
            </p:nvSpPr>
            <p:spPr>
              <a:xfrm>
                <a:off x="8416647" y="3685421"/>
                <a:ext cx="908547" cy="556432"/>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Khoa học</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kỹ thuật</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nghệ thuật</a:t>
                </a:r>
                <a:endParaRPr sz="1000">
                  <a:solidFill>
                    <a:srgbClr val="3F3F3F"/>
                  </a:solidFill>
                  <a:latin typeface="Arial"/>
                  <a:ea typeface="Arial"/>
                  <a:cs typeface="Arial"/>
                  <a:sym typeface="Arial"/>
                </a:endParaRPr>
              </a:p>
            </p:txBody>
          </p:sp>
          <p:sp>
            <p:nvSpPr>
              <p:cNvPr id="2382" name="Google Shape;2382;p86"/>
              <p:cNvSpPr txBox="1"/>
              <p:nvPr/>
            </p:nvSpPr>
            <p:spPr>
              <a:xfrm>
                <a:off x="8373564" y="4289360"/>
                <a:ext cx="994714"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Toán, vật lý</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hóa học, âm nhạc</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vẽ, hoạt hình</a:t>
                </a:r>
                <a:endParaRPr/>
              </a:p>
            </p:txBody>
          </p:sp>
        </p:grpSp>
        <p:sp>
          <p:nvSpPr>
            <p:cNvPr id="2383" name="Google Shape;2383;p86"/>
            <p:cNvSpPr/>
            <p:nvPr/>
          </p:nvSpPr>
          <p:spPr>
            <a:xfrm>
              <a:off x="5398761" y="3321559"/>
              <a:ext cx="2081230" cy="727724"/>
            </a:xfrm>
            <a:prstGeom prst="roundRect">
              <a:avLst>
                <a:gd fmla="val 16667" name="adj"/>
              </a:avLst>
            </a:prstGeom>
            <a:noFill/>
            <a:ln cap="flat" cmpd="sng" w="254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u="sng">
                <a:solidFill>
                  <a:schemeClr val="lt1"/>
                </a:solidFill>
                <a:latin typeface="Calibri"/>
                <a:ea typeface="Calibri"/>
                <a:cs typeface="Calibri"/>
                <a:sym typeface="Calibri"/>
              </a:endParaRPr>
            </a:p>
          </p:txBody>
        </p:sp>
        <p:sp>
          <p:nvSpPr>
            <p:cNvPr id="2384" name="Google Shape;2384;p86"/>
            <p:cNvSpPr txBox="1"/>
            <p:nvPr/>
          </p:nvSpPr>
          <p:spPr>
            <a:xfrm>
              <a:off x="5398762" y="3531533"/>
              <a:ext cx="2086454"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Học sâu tăng cường</a:t>
              </a:r>
              <a:endParaRPr/>
            </a:p>
          </p:txBody>
        </p:sp>
        <p:sp>
          <p:nvSpPr>
            <p:cNvPr id="2385" name="Google Shape;2385;p86"/>
            <p:cNvSpPr/>
            <p:nvPr/>
          </p:nvSpPr>
          <p:spPr>
            <a:xfrm>
              <a:off x="4572854" y="2392921"/>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Chăm sóc sức khỏe</a:t>
              </a:r>
              <a:endParaRPr sz="1000">
                <a:solidFill>
                  <a:srgbClr val="3F3F3F"/>
                </a:solidFill>
                <a:latin typeface="Arial"/>
                <a:ea typeface="Arial"/>
                <a:cs typeface="Arial"/>
                <a:sym typeface="Arial"/>
              </a:endParaRPr>
            </a:p>
          </p:txBody>
        </p:sp>
        <p:sp>
          <p:nvSpPr>
            <p:cNvPr id="2386" name="Google Shape;2386;p86"/>
            <p:cNvSpPr txBox="1"/>
            <p:nvPr/>
          </p:nvSpPr>
          <p:spPr>
            <a:xfrm>
              <a:off x="4564902" y="1882911"/>
              <a:ext cx="924452" cy="46166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Kỹ thuật chẩn đoán toàn cầu</a:t>
              </a:r>
              <a:endParaRPr sz="1000">
                <a:solidFill>
                  <a:srgbClr val="3F3F3F"/>
                </a:solidFill>
                <a:latin typeface="Arial"/>
                <a:ea typeface="Arial"/>
                <a:cs typeface="Arial"/>
                <a:sym typeface="Arial"/>
              </a:endParaRPr>
            </a:p>
            <a:p>
              <a:pPr indent="0" lvl="0" marL="0" marR="0" rtl="0" algn="ctr">
                <a:spcBef>
                  <a:spcPts val="0"/>
                </a:spcBef>
                <a:spcAft>
                  <a:spcPts val="0"/>
                </a:spcAft>
                <a:buNone/>
              </a:pPr>
              <a:r>
                <a:rPr lang="en-US" sz="1000">
                  <a:solidFill>
                    <a:srgbClr val="3F3F3F"/>
                  </a:solidFill>
                  <a:latin typeface="Arial"/>
                  <a:ea typeface="Arial"/>
                  <a:cs typeface="Arial"/>
                  <a:sym typeface="Arial"/>
                </a:rPr>
                <a:t>EHR/EMR</a:t>
              </a:r>
              <a:endParaRPr/>
            </a:p>
          </p:txBody>
        </p:sp>
        <p:sp>
          <p:nvSpPr>
            <p:cNvPr id="2387" name="Google Shape;2387;p86"/>
            <p:cNvSpPr/>
            <p:nvPr/>
          </p:nvSpPr>
          <p:spPr>
            <a:xfrm>
              <a:off x="4572854" y="4584406"/>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Trò chơi</a:t>
              </a:r>
              <a:endParaRPr/>
            </a:p>
          </p:txBody>
        </p:sp>
        <p:sp>
          <p:nvSpPr>
            <p:cNvPr id="2388" name="Google Shape;2388;p86"/>
            <p:cNvSpPr txBox="1"/>
            <p:nvPr/>
          </p:nvSpPr>
          <p:spPr>
            <a:xfrm>
              <a:off x="4564902" y="5025427"/>
              <a:ext cx="924452"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Go, poker</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Dota, bridge</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Starcraft</a:t>
              </a:r>
              <a:endParaRPr/>
            </a:p>
          </p:txBody>
        </p:sp>
        <p:sp>
          <p:nvSpPr>
            <p:cNvPr id="2389" name="Google Shape;2389;p86"/>
            <p:cNvSpPr/>
            <p:nvPr/>
          </p:nvSpPr>
          <p:spPr>
            <a:xfrm>
              <a:off x="5520686" y="2392921"/>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Giáo dục</a:t>
              </a:r>
              <a:endParaRPr sz="1000">
                <a:solidFill>
                  <a:srgbClr val="3F3F3F"/>
                </a:solidFill>
                <a:latin typeface="Arial"/>
                <a:ea typeface="Arial"/>
                <a:cs typeface="Arial"/>
                <a:sym typeface="Arial"/>
              </a:endParaRPr>
            </a:p>
          </p:txBody>
        </p:sp>
        <p:sp>
          <p:nvSpPr>
            <p:cNvPr id="2390" name="Google Shape;2390;p86"/>
            <p:cNvSpPr txBox="1"/>
            <p:nvPr/>
          </p:nvSpPr>
          <p:spPr>
            <a:xfrm>
              <a:off x="5481402" y="1882911"/>
              <a:ext cx="987116" cy="46166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Đề xuất kiểm tra thành thạo</a:t>
              </a:r>
              <a:endParaRPr/>
            </a:p>
            <a:p>
              <a:pPr indent="0" lvl="0" marL="0" marR="0" rtl="0" algn="ctr">
                <a:spcBef>
                  <a:spcPts val="0"/>
                </a:spcBef>
                <a:spcAft>
                  <a:spcPts val="0"/>
                </a:spcAft>
                <a:buNone/>
              </a:pPr>
              <a:r>
                <a:rPr lang="en-US" sz="1000">
                  <a:solidFill>
                    <a:srgbClr val="3F3F3F"/>
                  </a:solidFill>
                  <a:latin typeface="Arial"/>
                  <a:ea typeface="Arial"/>
                  <a:cs typeface="Arial"/>
                  <a:sym typeface="Arial"/>
                </a:rPr>
                <a:t>Trò chơi giáo dục</a:t>
              </a:r>
              <a:endParaRPr/>
            </a:p>
          </p:txBody>
        </p:sp>
        <p:sp>
          <p:nvSpPr>
            <p:cNvPr id="2391" name="Google Shape;2391;p86"/>
            <p:cNvSpPr/>
            <p:nvPr/>
          </p:nvSpPr>
          <p:spPr>
            <a:xfrm>
              <a:off x="5520686" y="4584406"/>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Robot học</a:t>
              </a:r>
              <a:endParaRPr sz="1000">
                <a:solidFill>
                  <a:srgbClr val="3F3F3F"/>
                </a:solidFill>
                <a:latin typeface="Arial"/>
                <a:ea typeface="Arial"/>
                <a:cs typeface="Arial"/>
                <a:sym typeface="Arial"/>
              </a:endParaRPr>
            </a:p>
          </p:txBody>
        </p:sp>
        <p:sp>
          <p:nvSpPr>
            <p:cNvPr id="2392" name="Google Shape;2392;p86"/>
            <p:cNvSpPr txBox="1"/>
            <p:nvPr/>
          </p:nvSpPr>
          <p:spPr>
            <a:xfrm>
              <a:off x="5512734" y="5025427"/>
              <a:ext cx="924452" cy="7694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Điều khiển</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robot cộng tác</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từ mô phỏng đến thực tế</a:t>
              </a:r>
              <a:endParaRPr sz="1000">
                <a:solidFill>
                  <a:srgbClr val="3F3F3F"/>
                </a:solidFill>
                <a:latin typeface="Arial"/>
                <a:ea typeface="Arial"/>
                <a:cs typeface="Arial"/>
                <a:sym typeface="Arial"/>
              </a:endParaRPr>
            </a:p>
            <a:p>
              <a:pPr indent="0" lvl="0" marL="0" marR="0" rtl="0" algn="ctr">
                <a:spcBef>
                  <a:spcPts val="0"/>
                </a:spcBef>
                <a:spcAft>
                  <a:spcPts val="0"/>
                </a:spcAft>
                <a:buNone/>
              </a:pPr>
              <a:r>
                <a:t/>
              </a:r>
              <a:endParaRPr sz="1000">
                <a:solidFill>
                  <a:srgbClr val="3F3F3F"/>
                </a:solidFill>
                <a:latin typeface="Arial"/>
                <a:ea typeface="Arial"/>
                <a:cs typeface="Arial"/>
                <a:sym typeface="Arial"/>
              </a:endParaRPr>
            </a:p>
          </p:txBody>
        </p:sp>
        <p:sp>
          <p:nvSpPr>
            <p:cNvPr id="2393" name="Google Shape;2393;p86"/>
            <p:cNvSpPr/>
            <p:nvPr/>
          </p:nvSpPr>
          <p:spPr>
            <a:xfrm>
              <a:off x="6468518" y="2392921"/>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Giao thông vận tải</a:t>
              </a:r>
              <a:endParaRPr sz="1000">
                <a:solidFill>
                  <a:srgbClr val="3F3F3F"/>
                </a:solidFill>
                <a:latin typeface="Arial"/>
                <a:ea typeface="Arial"/>
                <a:cs typeface="Arial"/>
                <a:sym typeface="Arial"/>
              </a:endParaRPr>
            </a:p>
          </p:txBody>
        </p:sp>
        <p:sp>
          <p:nvSpPr>
            <p:cNvPr id="2394" name="Google Shape;2394;p86"/>
            <p:cNvSpPr txBox="1"/>
            <p:nvPr/>
          </p:nvSpPr>
          <p:spPr>
            <a:xfrm>
              <a:off x="6460566" y="1729023"/>
              <a:ext cx="924452" cy="615553"/>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Điều khiển tín hiệu</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giao thông thích ứng </a:t>
              </a:r>
              <a:endParaRPr/>
            </a:p>
          </p:txBody>
        </p:sp>
        <p:grpSp>
          <p:nvGrpSpPr>
            <p:cNvPr id="2395" name="Google Shape;2395;p86"/>
            <p:cNvGrpSpPr/>
            <p:nvPr/>
          </p:nvGrpSpPr>
          <p:grpSpPr>
            <a:xfrm>
              <a:off x="6460566" y="4584406"/>
              <a:ext cx="924452" cy="920566"/>
              <a:chOff x="6460566" y="4584406"/>
              <a:chExt cx="924452" cy="920566"/>
            </a:xfrm>
          </p:grpSpPr>
          <p:sp>
            <p:nvSpPr>
              <p:cNvPr id="2396" name="Google Shape;2396;p86"/>
              <p:cNvSpPr/>
              <p:nvPr/>
            </p:nvSpPr>
            <p:spPr>
              <a:xfrm>
                <a:off x="6468518" y="4584406"/>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Thị giác</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máy tính</a:t>
                </a:r>
                <a:endParaRPr sz="1000">
                  <a:solidFill>
                    <a:srgbClr val="3F3F3F"/>
                  </a:solidFill>
                  <a:latin typeface="Arial"/>
                  <a:ea typeface="Arial"/>
                  <a:cs typeface="Arial"/>
                  <a:sym typeface="Arial"/>
                </a:endParaRPr>
              </a:p>
            </p:txBody>
          </p:sp>
          <p:sp>
            <p:nvSpPr>
              <p:cNvPr id="2397" name="Google Shape;2397;p86"/>
              <p:cNvSpPr txBox="1"/>
              <p:nvPr/>
            </p:nvSpPr>
            <p:spPr>
              <a:xfrm>
                <a:off x="6460566" y="5043307"/>
                <a:ext cx="924452"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Nhận dạng</a:t>
                </a:r>
                <a:endParaRPr sz="1000">
                  <a:solidFill>
                    <a:srgbClr val="3F3F3F"/>
                  </a:solidFill>
                  <a:latin typeface="Arial"/>
                  <a:ea typeface="Arial"/>
                  <a:cs typeface="Arial"/>
                  <a:sym typeface="Arial"/>
                </a:endParaRPr>
              </a:p>
              <a:p>
                <a:pPr indent="0" lvl="0" marL="0" marR="0" rtl="0" algn="ctr">
                  <a:spcBef>
                    <a:spcPts val="0"/>
                  </a:spcBef>
                  <a:spcAft>
                    <a:spcPts val="0"/>
                  </a:spcAft>
                  <a:buNone/>
                </a:pPr>
                <a:r>
                  <a:rPr lang="en-US" sz="1000">
                    <a:solidFill>
                      <a:srgbClr val="3F3F3F"/>
                    </a:solidFill>
                    <a:latin typeface="Arial"/>
                    <a:ea typeface="Arial"/>
                    <a:cs typeface="Arial"/>
                    <a:sym typeface="Arial"/>
                  </a:rPr>
                  <a:t>Phát hiện</a:t>
                </a:r>
                <a:endParaRPr/>
              </a:p>
              <a:p>
                <a:pPr indent="0" lvl="0" marL="0" marR="0" rtl="0" algn="ctr">
                  <a:spcBef>
                    <a:spcPts val="0"/>
                  </a:spcBef>
                  <a:spcAft>
                    <a:spcPts val="0"/>
                  </a:spcAft>
                  <a:buNone/>
                </a:pPr>
                <a:r>
                  <a:rPr lang="en-US" sz="1000">
                    <a:solidFill>
                      <a:srgbClr val="3F3F3F"/>
                    </a:solidFill>
                    <a:latin typeface="Arial"/>
                    <a:ea typeface="Arial"/>
                    <a:cs typeface="Arial"/>
                    <a:sym typeface="Arial"/>
                  </a:rPr>
                  <a:t>nhận thức</a:t>
                </a:r>
                <a:endParaRPr sz="1000">
                  <a:solidFill>
                    <a:srgbClr val="3F3F3F"/>
                  </a:solidFill>
                  <a:latin typeface="Arial"/>
                  <a:ea typeface="Arial"/>
                  <a:cs typeface="Arial"/>
                  <a:sym typeface="Arial"/>
                </a:endParaRPr>
              </a:p>
            </p:txBody>
          </p:sp>
        </p:grpSp>
        <p:sp>
          <p:nvSpPr>
            <p:cNvPr id="2398" name="Google Shape;2398;p86"/>
            <p:cNvSpPr/>
            <p:nvPr/>
          </p:nvSpPr>
          <p:spPr>
            <a:xfrm>
              <a:off x="7422443" y="2392921"/>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Năng lượng</a:t>
              </a:r>
              <a:endParaRPr/>
            </a:p>
          </p:txBody>
        </p:sp>
        <p:sp>
          <p:nvSpPr>
            <p:cNvPr id="2399" name="Google Shape;2399;p86"/>
            <p:cNvSpPr txBox="1"/>
            <p:nvPr/>
          </p:nvSpPr>
          <p:spPr>
            <a:xfrm>
              <a:off x="7414491" y="1882911"/>
              <a:ext cx="924452" cy="46166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Điều khiển quyết định</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thích ứng </a:t>
              </a:r>
              <a:endParaRPr/>
            </a:p>
          </p:txBody>
        </p:sp>
        <p:grpSp>
          <p:nvGrpSpPr>
            <p:cNvPr id="2400" name="Google Shape;2400;p86"/>
            <p:cNvGrpSpPr/>
            <p:nvPr/>
          </p:nvGrpSpPr>
          <p:grpSpPr>
            <a:xfrm>
              <a:off x="7414491" y="4584406"/>
              <a:ext cx="924452" cy="1056574"/>
              <a:chOff x="7414491" y="4584406"/>
              <a:chExt cx="924452" cy="1056574"/>
            </a:xfrm>
          </p:grpSpPr>
          <p:sp>
            <p:nvSpPr>
              <p:cNvPr id="2401" name="Google Shape;2401;p86"/>
              <p:cNvSpPr/>
              <p:nvPr/>
            </p:nvSpPr>
            <p:spPr>
              <a:xfrm>
                <a:off x="7422443" y="4584406"/>
                <a:ext cx="908547" cy="393514"/>
              </a:xfrm>
              <a:prstGeom prst="roundRect">
                <a:avLst>
                  <a:gd fmla="val 16667" name="adj"/>
                </a:avLst>
              </a:prstGeom>
              <a:solidFill>
                <a:srgbClr val="D8D8D8"/>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Xử lý ngôn ngữ tự nhiên</a:t>
                </a:r>
                <a:endParaRPr sz="1000">
                  <a:solidFill>
                    <a:srgbClr val="3F3F3F"/>
                  </a:solidFill>
                  <a:latin typeface="Arial"/>
                  <a:ea typeface="Arial"/>
                  <a:cs typeface="Arial"/>
                  <a:sym typeface="Arial"/>
                </a:endParaRPr>
              </a:p>
            </p:txBody>
          </p:sp>
          <p:sp>
            <p:nvSpPr>
              <p:cNvPr id="2402" name="Google Shape;2402;p86"/>
              <p:cNvSpPr txBox="1"/>
              <p:nvPr/>
            </p:nvSpPr>
            <p:spPr>
              <a:xfrm>
                <a:off x="7414491" y="5025427"/>
                <a:ext cx="924452" cy="61555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Seq. gen.</a:t>
                </a:r>
                <a:endParaRPr/>
              </a:p>
              <a:p>
                <a:pPr indent="0" lvl="0" marL="0" marR="0" rtl="0" algn="ctr">
                  <a:spcBef>
                    <a:spcPts val="0"/>
                  </a:spcBef>
                  <a:spcAft>
                    <a:spcPts val="0"/>
                  </a:spcAft>
                  <a:buNone/>
                </a:pPr>
                <a:r>
                  <a:rPr lang="en-US" sz="1000">
                    <a:solidFill>
                      <a:srgbClr val="3F3F3F"/>
                    </a:solidFill>
                    <a:latin typeface="Arial"/>
                    <a:ea typeface="Arial"/>
                    <a:cs typeface="Arial"/>
                    <a:sym typeface="Arial"/>
                  </a:rPr>
                  <a:t>Dịch thuật</a:t>
                </a:r>
                <a:endParaRPr sz="1000">
                  <a:solidFill>
                    <a:srgbClr val="3F3F3F"/>
                  </a:solidFill>
                  <a:latin typeface="Arial"/>
                  <a:ea typeface="Arial"/>
                  <a:cs typeface="Arial"/>
                  <a:sym typeface="Arial"/>
                </a:endParaRPr>
              </a:p>
              <a:p>
                <a:pPr indent="0" lvl="0" marL="0" marR="0" rtl="0" algn="ctr">
                  <a:spcBef>
                    <a:spcPts val="0"/>
                  </a:spcBef>
                  <a:spcAft>
                    <a:spcPts val="0"/>
                  </a:spcAft>
                  <a:buNone/>
                </a:pPr>
                <a:r>
                  <a:rPr lang="en-US" sz="1000">
                    <a:solidFill>
                      <a:srgbClr val="3F3F3F"/>
                    </a:solidFill>
                    <a:latin typeface="Arial"/>
                    <a:ea typeface="Arial"/>
                    <a:cs typeface="Arial"/>
                    <a:sym typeface="Arial"/>
                  </a:rPr>
                  <a:t>Hộp thoại, QA, IE, IR</a:t>
                </a:r>
                <a:endParaRPr/>
              </a:p>
            </p:txBody>
          </p:sp>
        </p:grpSp>
      </p:grpSp>
      <p:sp>
        <p:nvSpPr>
          <p:cNvPr id="2403" name="Google Shape;2403;p86"/>
          <p:cNvSpPr/>
          <p:nvPr/>
        </p:nvSpPr>
        <p:spPr>
          <a:xfrm>
            <a:off x="6494495" y="6165304"/>
            <a:ext cx="2973505" cy="211918"/>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Yuxi Li, Học sâu tăng cường, arXiv, 2018</a:t>
            </a:r>
            <a:endParaRPr/>
          </a:p>
        </p:txBody>
      </p:sp>
      <p:sp>
        <p:nvSpPr>
          <p:cNvPr id="2404" name="Google Shape;2404;p86"/>
          <p:cNvSpPr/>
          <p:nvPr/>
        </p:nvSpPr>
        <p:spPr>
          <a:xfrm>
            <a:off x="558800" y="1913058"/>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Định nghĩa và Ứng dụng</a:t>
            </a:r>
            <a:endParaRPr sz="1400">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grpSp>
        <p:nvGrpSpPr>
          <p:cNvPr id="2410" name="Google Shape;2410;p87"/>
          <p:cNvGrpSpPr/>
          <p:nvPr/>
        </p:nvGrpSpPr>
        <p:grpSpPr>
          <a:xfrm>
            <a:off x="450000" y="450000"/>
            <a:ext cx="9018000" cy="276999"/>
            <a:chOff x="450000" y="450000"/>
            <a:chExt cx="9018000" cy="276999"/>
          </a:xfrm>
        </p:grpSpPr>
        <p:sp>
          <p:nvSpPr>
            <p:cNvPr id="2411" name="Google Shape;2411;p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Học tăng cường</a:t>
              </a:r>
              <a:endParaRPr b="1" sz="1800">
                <a:solidFill>
                  <a:schemeClr val="lt1"/>
                </a:solidFill>
                <a:latin typeface="Arial"/>
                <a:ea typeface="Arial"/>
                <a:cs typeface="Arial"/>
                <a:sym typeface="Arial"/>
              </a:endParaRPr>
            </a:p>
          </p:txBody>
        </p:sp>
        <p:sp>
          <p:nvSpPr>
            <p:cNvPr id="2412" name="Google Shape;2412;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413" name="Google Shape;2413;p87"/>
          <p:cNvSpPr/>
          <p:nvPr/>
        </p:nvSpPr>
        <p:spPr>
          <a:xfrm>
            <a:off x="4464860" y="6021288"/>
            <a:ext cx="4337000" cy="209890"/>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https://dimensionless.in/reinforcement-learning-super-mario-alphago/</a:t>
            </a:r>
            <a:endParaRPr/>
          </a:p>
        </p:txBody>
      </p:sp>
      <p:grpSp>
        <p:nvGrpSpPr>
          <p:cNvPr id="2414" name="Google Shape;2414;p87"/>
          <p:cNvGrpSpPr/>
          <p:nvPr/>
        </p:nvGrpSpPr>
        <p:grpSpPr>
          <a:xfrm>
            <a:off x="1540130" y="1844824"/>
            <a:ext cx="7261730" cy="4104456"/>
            <a:chOff x="1639045" y="1844824"/>
            <a:chExt cx="6624736" cy="3744416"/>
          </a:xfrm>
        </p:grpSpPr>
        <p:sp>
          <p:nvSpPr>
            <p:cNvPr id="2415" name="Google Shape;2415;p87"/>
            <p:cNvSpPr/>
            <p:nvPr/>
          </p:nvSpPr>
          <p:spPr>
            <a:xfrm>
              <a:off x="1639045" y="1844824"/>
              <a:ext cx="6624736" cy="37444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reinforcement learning alphago 이미지 검색결과&quot;" id="2416" name="Google Shape;2416;p87"/>
            <p:cNvPicPr preferRelativeResize="0"/>
            <p:nvPr/>
          </p:nvPicPr>
          <p:blipFill rotWithShape="1">
            <a:blip r:embed="rId3">
              <a:alphaModFix/>
            </a:blip>
            <a:srcRect b="0" l="0" r="0" t="0"/>
            <a:stretch/>
          </p:blipFill>
          <p:spPr>
            <a:xfrm>
              <a:off x="1747888" y="1913958"/>
              <a:ext cx="6407050" cy="3606148"/>
            </a:xfrm>
            <a:prstGeom prst="rect">
              <a:avLst/>
            </a:prstGeom>
            <a:noFill/>
            <a:ln>
              <a:noFill/>
            </a:ln>
          </p:spPr>
        </p:pic>
      </p:grpSp>
      <p:sp>
        <p:nvSpPr>
          <p:cNvPr id="2417" name="Google Shape;2417;p8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Định nghĩa và Ứng dụng</a:t>
            </a:r>
            <a:endParaRPr sz="1400">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88"/>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Kỹ thuật trong trí tuệ nhân tạo</a:t>
            </a:r>
            <a:endParaRPr b="1" sz="3200">
              <a:solidFill>
                <a:srgbClr val="000000"/>
              </a:solidFill>
              <a:latin typeface="Arial"/>
              <a:ea typeface="Arial"/>
              <a:cs typeface="Arial"/>
              <a:sym typeface="Arial"/>
            </a:endParaRPr>
          </a:p>
        </p:txBody>
      </p:sp>
      <p:sp>
        <p:nvSpPr>
          <p:cNvPr id="2424" name="Google Shape;2424;p8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425" name="Google Shape;2425;p88"/>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Trí tuệ nhân tạo biên</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3.2. Hình ảnh và chẩn đoán y khoa</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3.3. Xe tự vận hành</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3.4. Học tăng cường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3.5. AI hội thoại</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3.6. GAN, XAI, Dữ liệu đào tạo tổng hợp  </a:t>
            </a:r>
            <a:endParaRPr/>
          </a:p>
          <a:p>
            <a:pPr indent="-39052" lvl="0" marL="176213" marR="0" rtl="0" algn="l">
              <a:spcBef>
                <a:spcPts val="1000"/>
              </a:spcBef>
              <a:spcAft>
                <a:spcPts val="0"/>
              </a:spcAft>
              <a:buClr>
                <a:schemeClr val="lt1"/>
              </a:buClr>
              <a:buSzPts val="2160"/>
              <a:buFont typeface="Calibri"/>
              <a:buNone/>
            </a:pPr>
            <a:r>
              <a:t/>
            </a:r>
            <a:endParaRPr sz="1800">
              <a:solidFill>
                <a:srgbClr val="A6A6A6"/>
              </a:solidFill>
              <a:latin typeface="Arial"/>
              <a:ea typeface="Arial"/>
              <a:cs typeface="Arial"/>
              <a:sym typeface="Arial"/>
            </a:endParaRPr>
          </a:p>
          <a:p>
            <a:pPr indent="-39052" lvl="0" marL="176213" marR="0" rtl="0" algn="l">
              <a:spcBef>
                <a:spcPts val="1000"/>
              </a:spcBef>
              <a:spcAft>
                <a:spcPts val="0"/>
              </a:spcAft>
              <a:buClr>
                <a:schemeClr val="lt1"/>
              </a:buClr>
              <a:buSzPts val="2160"/>
              <a:buFont typeface="Calibri"/>
              <a:buNone/>
            </a:pPr>
            <a:r>
              <a:t/>
            </a:r>
            <a:endParaRPr b="0" i="0" sz="1800" u="none" cap="none" strike="noStrike">
              <a:solidFill>
                <a:srgbClr val="3F3F3F"/>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8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AI hội thoại</a:t>
            </a:r>
            <a:endParaRPr b="1" sz="2400">
              <a:solidFill>
                <a:srgbClr val="0C0C0C"/>
              </a:solidFill>
              <a:latin typeface="Arial"/>
              <a:ea typeface="Arial"/>
              <a:cs typeface="Arial"/>
              <a:sym typeface="Arial"/>
            </a:endParaRPr>
          </a:p>
        </p:txBody>
      </p:sp>
      <p:grpSp>
        <p:nvGrpSpPr>
          <p:cNvPr id="2432" name="Google Shape;2432;p89"/>
          <p:cNvGrpSpPr/>
          <p:nvPr/>
        </p:nvGrpSpPr>
        <p:grpSpPr>
          <a:xfrm>
            <a:off x="450000" y="450000"/>
            <a:ext cx="9018000" cy="276999"/>
            <a:chOff x="450000" y="450000"/>
            <a:chExt cx="9018000" cy="276999"/>
          </a:xfrm>
        </p:grpSpPr>
        <p:sp>
          <p:nvSpPr>
            <p:cNvPr id="2433" name="Google Shape;2433;p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3.5. AI hội thoại</a:t>
              </a:r>
              <a:endParaRPr b="1" sz="1800">
                <a:solidFill>
                  <a:schemeClr val="lt1"/>
                </a:solidFill>
                <a:latin typeface="Arial"/>
                <a:ea typeface="Arial"/>
                <a:cs typeface="Arial"/>
                <a:sym typeface="Arial"/>
              </a:endParaRPr>
            </a:p>
          </p:txBody>
        </p:sp>
        <p:sp>
          <p:nvSpPr>
            <p:cNvPr id="2434" name="Google Shape;2434;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435" name="Google Shape;2435;p89"/>
          <p:cNvSpPr/>
          <p:nvPr/>
        </p:nvSpPr>
        <p:spPr>
          <a:xfrm>
            <a:off x="7842736" y="6141217"/>
            <a:ext cx="1645912" cy="21602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CB Insights, Interactions</a:t>
            </a:r>
            <a:endParaRPr/>
          </a:p>
        </p:txBody>
      </p:sp>
      <p:grpSp>
        <p:nvGrpSpPr>
          <p:cNvPr id="2436" name="Google Shape;2436;p89"/>
          <p:cNvGrpSpPr/>
          <p:nvPr/>
        </p:nvGrpSpPr>
        <p:grpSpPr>
          <a:xfrm>
            <a:off x="668460" y="2693184"/>
            <a:ext cx="8653977" cy="2499281"/>
            <a:chOff x="774948" y="2883726"/>
            <a:chExt cx="8653977" cy="2499281"/>
          </a:xfrm>
        </p:grpSpPr>
        <p:sp>
          <p:nvSpPr>
            <p:cNvPr id="2437" name="Google Shape;2437;p89"/>
            <p:cNvSpPr/>
            <p:nvPr/>
          </p:nvSpPr>
          <p:spPr>
            <a:xfrm>
              <a:off x="774948" y="3132705"/>
              <a:ext cx="1162553" cy="8002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Xin chào, Bixby. Lên lịch cuộc họp lúc 10 giờ sáng mai!</a:t>
              </a:r>
              <a:endParaRPr/>
            </a:p>
          </p:txBody>
        </p:sp>
        <p:sp>
          <p:nvSpPr>
            <p:cNvPr id="2438" name="Google Shape;2438;p89"/>
            <p:cNvSpPr/>
            <p:nvPr/>
          </p:nvSpPr>
          <p:spPr>
            <a:xfrm>
              <a:off x="7991693" y="3171528"/>
              <a:ext cx="1437232"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Chắc chắn rồi, tôi đã lên lịch cuộc họp trong lịch của bạn.</a:t>
              </a:r>
              <a:endParaRPr/>
            </a:p>
          </p:txBody>
        </p:sp>
        <p:grpSp>
          <p:nvGrpSpPr>
            <p:cNvPr id="2439" name="Google Shape;2439;p89"/>
            <p:cNvGrpSpPr/>
            <p:nvPr/>
          </p:nvGrpSpPr>
          <p:grpSpPr>
            <a:xfrm>
              <a:off x="2348691" y="4945711"/>
              <a:ext cx="5226458" cy="328319"/>
              <a:chOff x="2277132" y="5340961"/>
              <a:chExt cx="5226458" cy="328319"/>
            </a:xfrm>
          </p:grpSpPr>
          <p:sp>
            <p:nvSpPr>
              <p:cNvPr id="2440" name="Google Shape;2440;p89"/>
              <p:cNvSpPr/>
              <p:nvPr/>
            </p:nvSpPr>
            <p:spPr>
              <a:xfrm>
                <a:off x="2277132" y="5340961"/>
                <a:ext cx="5226458" cy="328319"/>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Google Shape;2441;p89"/>
              <p:cNvSpPr/>
              <p:nvPr/>
            </p:nvSpPr>
            <p:spPr>
              <a:xfrm>
                <a:off x="2956650" y="5410924"/>
                <a:ext cx="3994188"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Học máy và Mạng nơ-ron học sâu</a:t>
                </a:r>
                <a:endParaRPr/>
              </a:p>
            </p:txBody>
          </p:sp>
        </p:grpSp>
        <p:cxnSp>
          <p:nvCxnSpPr>
            <p:cNvPr id="2442" name="Google Shape;2442;p89"/>
            <p:cNvCxnSpPr>
              <a:endCxn id="2443" idx="0"/>
            </p:cNvCxnSpPr>
            <p:nvPr/>
          </p:nvCxnSpPr>
          <p:spPr>
            <a:xfrm>
              <a:off x="3212691" y="3665827"/>
              <a:ext cx="0" cy="369300"/>
            </a:xfrm>
            <a:prstGeom prst="straightConnector1">
              <a:avLst/>
            </a:prstGeom>
            <a:noFill/>
            <a:ln cap="flat" cmpd="sng" w="12700">
              <a:solidFill>
                <a:srgbClr val="A5A5A5"/>
              </a:solidFill>
              <a:prstDash val="solid"/>
              <a:miter lim="800000"/>
              <a:headEnd len="sm" w="sm" type="none"/>
              <a:tailEnd len="med" w="med" type="triangle"/>
            </a:ln>
          </p:spPr>
        </p:cxnSp>
        <p:cxnSp>
          <p:nvCxnSpPr>
            <p:cNvPr id="2444" name="Google Shape;2444;p89"/>
            <p:cNvCxnSpPr/>
            <p:nvPr/>
          </p:nvCxnSpPr>
          <p:spPr>
            <a:xfrm>
              <a:off x="7831732" y="3826931"/>
              <a:ext cx="203820" cy="0"/>
            </a:xfrm>
            <a:prstGeom prst="straightConnector1">
              <a:avLst/>
            </a:prstGeom>
            <a:noFill/>
            <a:ln cap="flat" cmpd="sng" w="12700">
              <a:solidFill>
                <a:srgbClr val="A5A5A5"/>
              </a:solidFill>
              <a:prstDash val="solid"/>
              <a:miter lim="800000"/>
              <a:headEnd len="sm" w="sm" type="none"/>
              <a:tailEnd len="med" w="med" type="triangle"/>
            </a:ln>
          </p:spPr>
        </p:cxnSp>
        <p:grpSp>
          <p:nvGrpSpPr>
            <p:cNvPr id="2445" name="Google Shape;2445;p89"/>
            <p:cNvGrpSpPr/>
            <p:nvPr/>
          </p:nvGrpSpPr>
          <p:grpSpPr>
            <a:xfrm>
              <a:off x="3629073" y="3199031"/>
              <a:ext cx="1363802" cy="1255800"/>
              <a:chOff x="3524298" y="3277303"/>
              <a:chExt cx="1363802" cy="1255800"/>
            </a:xfrm>
          </p:grpSpPr>
          <p:grpSp>
            <p:nvGrpSpPr>
              <p:cNvPr id="2446" name="Google Shape;2446;p89"/>
              <p:cNvGrpSpPr/>
              <p:nvPr/>
            </p:nvGrpSpPr>
            <p:grpSpPr>
              <a:xfrm>
                <a:off x="3524298" y="3277303"/>
                <a:ext cx="1363802" cy="303900"/>
                <a:chOff x="3470958" y="3277303"/>
                <a:chExt cx="1363802" cy="303900"/>
              </a:xfrm>
            </p:grpSpPr>
            <p:cxnSp>
              <p:nvCxnSpPr>
                <p:cNvPr id="2447" name="Google Shape;2447;p89"/>
                <p:cNvCxnSpPr/>
                <p:nvPr/>
              </p:nvCxnSpPr>
              <p:spPr>
                <a:xfrm>
                  <a:off x="3470958" y="3277318"/>
                  <a:ext cx="1360122" cy="1"/>
                </a:xfrm>
                <a:prstGeom prst="straightConnector1">
                  <a:avLst/>
                </a:prstGeom>
                <a:noFill/>
                <a:ln cap="flat" cmpd="sng" w="12700">
                  <a:solidFill>
                    <a:srgbClr val="A5A5A5"/>
                  </a:solidFill>
                  <a:prstDash val="solid"/>
                  <a:miter lim="800000"/>
                  <a:headEnd len="sm" w="sm" type="none"/>
                  <a:tailEnd len="sm" w="sm" type="none"/>
                </a:ln>
              </p:spPr>
            </p:cxnSp>
            <p:cxnSp>
              <p:nvCxnSpPr>
                <p:cNvPr id="2448" name="Google Shape;2448;p89"/>
                <p:cNvCxnSpPr>
                  <a:endCxn id="2449" idx="0"/>
                </p:cNvCxnSpPr>
                <p:nvPr/>
              </p:nvCxnSpPr>
              <p:spPr>
                <a:xfrm flipH="1">
                  <a:off x="4831160" y="3277303"/>
                  <a:ext cx="3600" cy="303900"/>
                </a:xfrm>
                <a:prstGeom prst="straightConnector1">
                  <a:avLst/>
                </a:prstGeom>
                <a:noFill/>
                <a:ln cap="flat" cmpd="sng" w="12700">
                  <a:solidFill>
                    <a:srgbClr val="A5A5A5"/>
                  </a:solidFill>
                  <a:prstDash val="solid"/>
                  <a:miter lim="800000"/>
                  <a:headEnd len="sm" w="sm" type="none"/>
                  <a:tailEnd len="med" w="med" type="triangle"/>
                </a:ln>
              </p:spPr>
            </p:cxnSp>
          </p:grpSp>
          <p:grpSp>
            <p:nvGrpSpPr>
              <p:cNvPr id="2450" name="Google Shape;2450;p89"/>
              <p:cNvGrpSpPr/>
              <p:nvPr/>
            </p:nvGrpSpPr>
            <p:grpSpPr>
              <a:xfrm flipH="1" rot="10800000">
                <a:off x="3524298" y="4362403"/>
                <a:ext cx="1363802" cy="170700"/>
                <a:chOff x="3470958" y="3277304"/>
                <a:chExt cx="1363802" cy="170700"/>
              </a:xfrm>
            </p:grpSpPr>
            <p:cxnSp>
              <p:nvCxnSpPr>
                <p:cNvPr id="2451" name="Google Shape;2451;p89"/>
                <p:cNvCxnSpPr/>
                <p:nvPr/>
              </p:nvCxnSpPr>
              <p:spPr>
                <a:xfrm>
                  <a:off x="3470958" y="3277318"/>
                  <a:ext cx="1360122" cy="1"/>
                </a:xfrm>
                <a:prstGeom prst="straightConnector1">
                  <a:avLst/>
                </a:prstGeom>
                <a:noFill/>
                <a:ln cap="flat" cmpd="sng" w="12700">
                  <a:solidFill>
                    <a:srgbClr val="A5A5A5"/>
                  </a:solidFill>
                  <a:prstDash val="solid"/>
                  <a:miter lim="800000"/>
                  <a:headEnd len="sm" w="sm" type="none"/>
                  <a:tailEnd len="sm" w="sm" type="none"/>
                </a:ln>
              </p:spPr>
            </p:cxnSp>
            <p:cxnSp>
              <p:nvCxnSpPr>
                <p:cNvPr id="2452" name="Google Shape;2452;p89"/>
                <p:cNvCxnSpPr>
                  <a:endCxn id="2449" idx="2"/>
                </p:cNvCxnSpPr>
                <p:nvPr/>
              </p:nvCxnSpPr>
              <p:spPr>
                <a:xfrm flipH="1">
                  <a:off x="4831160" y="3277304"/>
                  <a:ext cx="3600" cy="170700"/>
                </a:xfrm>
                <a:prstGeom prst="straightConnector1">
                  <a:avLst/>
                </a:prstGeom>
                <a:noFill/>
                <a:ln cap="flat" cmpd="sng" w="12700">
                  <a:solidFill>
                    <a:srgbClr val="A5A5A5"/>
                  </a:solidFill>
                  <a:prstDash val="solid"/>
                  <a:miter lim="800000"/>
                  <a:headEnd len="sm" w="sm" type="none"/>
                  <a:tailEnd len="med" w="med" type="triangle"/>
                </a:ln>
              </p:spPr>
            </p:cxnSp>
          </p:grpSp>
        </p:grpSp>
        <p:cxnSp>
          <p:nvCxnSpPr>
            <p:cNvPr id="2453" name="Google Shape;2453;p89"/>
            <p:cNvCxnSpPr/>
            <p:nvPr/>
          </p:nvCxnSpPr>
          <p:spPr>
            <a:xfrm>
              <a:off x="5665549" y="3826931"/>
              <a:ext cx="360000" cy="0"/>
            </a:xfrm>
            <a:prstGeom prst="straightConnector1">
              <a:avLst/>
            </a:prstGeom>
            <a:noFill/>
            <a:ln cap="flat" cmpd="sng" w="12700">
              <a:solidFill>
                <a:srgbClr val="A5A5A5"/>
              </a:solidFill>
              <a:prstDash val="solid"/>
              <a:miter lim="800000"/>
              <a:headEnd len="sm" w="sm" type="none"/>
              <a:tailEnd len="med" w="med" type="triangle"/>
            </a:ln>
          </p:spPr>
        </p:cxnSp>
        <p:grpSp>
          <p:nvGrpSpPr>
            <p:cNvPr id="2454" name="Google Shape;2454;p89"/>
            <p:cNvGrpSpPr/>
            <p:nvPr/>
          </p:nvGrpSpPr>
          <p:grpSpPr>
            <a:xfrm>
              <a:off x="4152414" y="3502931"/>
              <a:ext cx="1673722" cy="781200"/>
              <a:chOff x="4474669" y="4310373"/>
              <a:chExt cx="1673722" cy="781200"/>
            </a:xfrm>
          </p:grpSpPr>
          <p:sp>
            <p:nvSpPr>
              <p:cNvPr id="2449" name="Google Shape;2449;p89"/>
              <p:cNvSpPr/>
              <p:nvPr/>
            </p:nvSpPr>
            <p:spPr>
              <a:xfrm>
                <a:off x="4474669" y="4310373"/>
                <a:ext cx="1673722" cy="781200"/>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5" name="Google Shape;2455;p89"/>
              <p:cNvSpPr/>
              <p:nvPr/>
            </p:nvSpPr>
            <p:spPr>
              <a:xfrm>
                <a:off x="4550871" y="4765294"/>
                <a:ext cx="1521316" cy="184666"/>
              </a:xfrm>
              <a:prstGeom prst="rect">
                <a:avLst/>
              </a:prstGeom>
              <a:solidFill>
                <a:srgbClr val="0077C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TẠO PHẢN XẠ</a:t>
                </a:r>
                <a:endParaRPr/>
              </a:p>
            </p:txBody>
          </p:sp>
          <p:sp>
            <p:nvSpPr>
              <p:cNvPr id="2456" name="Google Shape;2456;p89"/>
              <p:cNvSpPr/>
              <p:nvPr/>
            </p:nvSpPr>
            <p:spPr>
              <a:xfrm>
                <a:off x="4550871" y="4489357"/>
                <a:ext cx="1521317"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Quản lý hộp thoại</a:t>
                </a:r>
                <a:endParaRPr sz="1300">
                  <a:solidFill>
                    <a:srgbClr val="595959"/>
                  </a:solidFill>
                  <a:latin typeface="Arial"/>
                  <a:ea typeface="Arial"/>
                  <a:cs typeface="Arial"/>
                  <a:sym typeface="Arial"/>
                </a:endParaRPr>
              </a:p>
            </p:txBody>
          </p:sp>
        </p:grpSp>
        <p:grpSp>
          <p:nvGrpSpPr>
            <p:cNvPr id="2457" name="Google Shape;2457;p89"/>
            <p:cNvGrpSpPr/>
            <p:nvPr/>
          </p:nvGrpSpPr>
          <p:grpSpPr>
            <a:xfrm>
              <a:off x="6053832" y="3502931"/>
              <a:ext cx="1645912" cy="781200"/>
              <a:chOff x="4550871" y="4310373"/>
              <a:chExt cx="1645912" cy="781200"/>
            </a:xfrm>
          </p:grpSpPr>
          <p:sp>
            <p:nvSpPr>
              <p:cNvPr id="2458" name="Google Shape;2458;p89"/>
              <p:cNvSpPr/>
              <p:nvPr/>
            </p:nvSpPr>
            <p:spPr>
              <a:xfrm>
                <a:off x="4550871" y="4310373"/>
                <a:ext cx="1645912" cy="781200"/>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9" name="Google Shape;2459;p89"/>
              <p:cNvSpPr/>
              <p:nvPr/>
            </p:nvSpPr>
            <p:spPr>
              <a:xfrm>
                <a:off x="4613168" y="4825970"/>
                <a:ext cx="1521318" cy="184666"/>
              </a:xfrm>
              <a:prstGeom prst="rect">
                <a:avLst/>
              </a:prstGeom>
              <a:solidFill>
                <a:srgbClr val="0077C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ĐƯA RA PHẢN XẠ </a:t>
                </a:r>
                <a:endParaRPr/>
              </a:p>
            </p:txBody>
          </p:sp>
          <p:sp>
            <p:nvSpPr>
              <p:cNvPr id="2460" name="Google Shape;2460;p89"/>
              <p:cNvSpPr/>
              <p:nvPr/>
            </p:nvSpPr>
            <p:spPr>
              <a:xfrm>
                <a:off x="4631432" y="4381752"/>
                <a:ext cx="1479288" cy="4001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Tạo ngôn ngữ tự nhiên</a:t>
                </a:r>
                <a:endParaRPr sz="1300">
                  <a:solidFill>
                    <a:srgbClr val="595959"/>
                  </a:solidFill>
                  <a:latin typeface="Arial"/>
                  <a:ea typeface="Arial"/>
                  <a:cs typeface="Arial"/>
                  <a:sym typeface="Arial"/>
                </a:endParaRPr>
              </a:p>
            </p:txBody>
          </p:sp>
        </p:grpSp>
        <p:grpSp>
          <p:nvGrpSpPr>
            <p:cNvPr id="2461" name="Google Shape;2461;p89"/>
            <p:cNvGrpSpPr/>
            <p:nvPr/>
          </p:nvGrpSpPr>
          <p:grpSpPr>
            <a:xfrm>
              <a:off x="1956435" y="2883726"/>
              <a:ext cx="2136873" cy="1932601"/>
              <a:chOff x="1851660" y="2982786"/>
              <a:chExt cx="2136873" cy="1932601"/>
            </a:xfrm>
          </p:grpSpPr>
          <p:grpSp>
            <p:nvGrpSpPr>
              <p:cNvPr id="2462" name="Google Shape;2462;p89"/>
              <p:cNvGrpSpPr/>
              <p:nvPr/>
            </p:nvGrpSpPr>
            <p:grpSpPr>
              <a:xfrm>
                <a:off x="1851660" y="4134187"/>
                <a:ext cx="2136873" cy="781200"/>
                <a:chOff x="1958340" y="4134187"/>
                <a:chExt cx="2136873" cy="781200"/>
              </a:xfrm>
            </p:grpSpPr>
            <p:grpSp>
              <p:nvGrpSpPr>
                <p:cNvPr id="2463" name="Google Shape;2463;p89"/>
                <p:cNvGrpSpPr/>
                <p:nvPr/>
              </p:nvGrpSpPr>
              <p:grpSpPr>
                <a:xfrm>
                  <a:off x="2323501" y="4134187"/>
                  <a:ext cx="1771712" cy="781200"/>
                  <a:chOff x="2323501" y="4869127"/>
                  <a:chExt cx="1771712" cy="781200"/>
                </a:xfrm>
              </p:grpSpPr>
              <p:sp>
                <p:nvSpPr>
                  <p:cNvPr id="2443" name="Google Shape;2443;p89"/>
                  <p:cNvSpPr/>
                  <p:nvPr/>
                </p:nvSpPr>
                <p:spPr>
                  <a:xfrm>
                    <a:off x="2350596" y="4869127"/>
                    <a:ext cx="1728000" cy="781200"/>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64" name="Google Shape;2464;p89"/>
                  <p:cNvGrpSpPr/>
                  <p:nvPr/>
                </p:nvGrpSpPr>
                <p:grpSpPr>
                  <a:xfrm>
                    <a:off x="2323501" y="5034147"/>
                    <a:ext cx="1771712" cy="531302"/>
                    <a:chOff x="2323501" y="5029285"/>
                    <a:chExt cx="1771712" cy="531302"/>
                  </a:xfrm>
                </p:grpSpPr>
                <p:sp>
                  <p:nvSpPr>
                    <p:cNvPr id="2465" name="Google Shape;2465;p89"/>
                    <p:cNvSpPr/>
                    <p:nvPr/>
                  </p:nvSpPr>
                  <p:spPr>
                    <a:xfrm>
                      <a:off x="2495110" y="5375921"/>
                      <a:ext cx="1438972" cy="184666"/>
                    </a:xfrm>
                    <a:prstGeom prst="rect">
                      <a:avLst/>
                    </a:prstGeom>
                    <a:solidFill>
                      <a:srgbClr val="0077C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LĨNH HỘI</a:t>
                      </a:r>
                      <a:endParaRPr/>
                    </a:p>
                  </p:txBody>
                </p:sp>
                <p:sp>
                  <p:nvSpPr>
                    <p:cNvPr id="2466" name="Google Shape;2466;p89"/>
                    <p:cNvSpPr/>
                    <p:nvPr/>
                  </p:nvSpPr>
                  <p:spPr>
                    <a:xfrm>
                      <a:off x="2323501" y="5029285"/>
                      <a:ext cx="177171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Hiểu ngôn ngữ tự nhiên</a:t>
                      </a:r>
                      <a:endParaRPr sz="1300">
                        <a:solidFill>
                          <a:srgbClr val="595959"/>
                        </a:solidFill>
                        <a:latin typeface="Arial"/>
                        <a:ea typeface="Arial"/>
                        <a:cs typeface="Arial"/>
                        <a:sym typeface="Arial"/>
                      </a:endParaRPr>
                    </a:p>
                  </p:txBody>
                </p:sp>
              </p:grpSp>
            </p:grpSp>
            <p:cxnSp>
              <p:nvCxnSpPr>
                <p:cNvPr id="2467" name="Google Shape;2467;p89"/>
                <p:cNvCxnSpPr/>
                <p:nvPr/>
              </p:nvCxnSpPr>
              <p:spPr>
                <a:xfrm>
                  <a:off x="1958340" y="4412061"/>
                  <a:ext cx="360000" cy="0"/>
                </a:xfrm>
                <a:prstGeom prst="straightConnector1">
                  <a:avLst/>
                </a:prstGeom>
                <a:noFill/>
                <a:ln cap="flat" cmpd="sng" w="12700">
                  <a:solidFill>
                    <a:srgbClr val="A5A5A5"/>
                  </a:solidFill>
                  <a:prstDash val="solid"/>
                  <a:miter lim="800000"/>
                  <a:headEnd len="sm" w="sm" type="none"/>
                  <a:tailEnd len="med" w="med" type="triangle"/>
                </a:ln>
              </p:spPr>
            </p:cxnSp>
          </p:grpSp>
          <p:grpSp>
            <p:nvGrpSpPr>
              <p:cNvPr id="2468" name="Google Shape;2468;p89"/>
              <p:cNvGrpSpPr/>
              <p:nvPr/>
            </p:nvGrpSpPr>
            <p:grpSpPr>
              <a:xfrm>
                <a:off x="1851660" y="2982786"/>
                <a:ext cx="2120256" cy="781135"/>
                <a:chOff x="1958340" y="2982786"/>
                <a:chExt cx="2120256" cy="781135"/>
              </a:xfrm>
            </p:grpSpPr>
            <p:grpSp>
              <p:nvGrpSpPr>
                <p:cNvPr id="2469" name="Google Shape;2469;p89"/>
                <p:cNvGrpSpPr/>
                <p:nvPr/>
              </p:nvGrpSpPr>
              <p:grpSpPr>
                <a:xfrm>
                  <a:off x="2350596" y="2982786"/>
                  <a:ext cx="1728000" cy="781135"/>
                  <a:chOff x="2350596" y="2883726"/>
                  <a:chExt cx="1728000" cy="781135"/>
                </a:xfrm>
              </p:grpSpPr>
              <p:sp>
                <p:nvSpPr>
                  <p:cNvPr id="2470" name="Google Shape;2470;p89"/>
                  <p:cNvSpPr/>
                  <p:nvPr/>
                </p:nvSpPr>
                <p:spPr>
                  <a:xfrm>
                    <a:off x="2350596" y="2883726"/>
                    <a:ext cx="1728000" cy="781135"/>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71" name="Google Shape;2471;p89"/>
                  <p:cNvGrpSpPr/>
                  <p:nvPr/>
                </p:nvGrpSpPr>
                <p:grpSpPr>
                  <a:xfrm>
                    <a:off x="2383812" y="2991261"/>
                    <a:ext cx="1661568" cy="628142"/>
                    <a:chOff x="2383812" y="2986399"/>
                    <a:chExt cx="1661568" cy="628142"/>
                  </a:xfrm>
                </p:grpSpPr>
                <p:sp>
                  <p:nvSpPr>
                    <p:cNvPr id="2472" name="Google Shape;2472;p89"/>
                    <p:cNvSpPr/>
                    <p:nvPr/>
                  </p:nvSpPr>
                  <p:spPr>
                    <a:xfrm>
                      <a:off x="2814591" y="3429875"/>
                      <a:ext cx="800011" cy="184666"/>
                    </a:xfrm>
                    <a:prstGeom prst="rect">
                      <a:avLst/>
                    </a:prstGeom>
                    <a:solidFill>
                      <a:srgbClr val="0077C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NGHE</a:t>
                      </a:r>
                      <a:endParaRPr/>
                    </a:p>
                  </p:txBody>
                </p:sp>
                <p:sp>
                  <p:nvSpPr>
                    <p:cNvPr id="2473" name="Google Shape;2473;p89"/>
                    <p:cNvSpPr/>
                    <p:nvPr/>
                  </p:nvSpPr>
                  <p:spPr>
                    <a:xfrm>
                      <a:off x="2383812" y="2986399"/>
                      <a:ext cx="1661568" cy="4001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595959"/>
                          </a:solidFill>
                          <a:latin typeface="Arial"/>
                          <a:ea typeface="Arial"/>
                          <a:cs typeface="Arial"/>
                          <a:sym typeface="Arial"/>
                        </a:rPr>
                        <a:t>Nhận dạng giọng nói tự động</a:t>
                      </a:r>
                      <a:endParaRPr sz="1300">
                        <a:solidFill>
                          <a:srgbClr val="595959"/>
                        </a:solidFill>
                        <a:latin typeface="Arial"/>
                        <a:ea typeface="Arial"/>
                        <a:cs typeface="Arial"/>
                        <a:sym typeface="Arial"/>
                      </a:endParaRPr>
                    </a:p>
                  </p:txBody>
                </p:sp>
              </p:grpSp>
            </p:grpSp>
            <p:cxnSp>
              <p:nvCxnSpPr>
                <p:cNvPr id="2474" name="Google Shape;2474;p89"/>
                <p:cNvCxnSpPr/>
                <p:nvPr/>
              </p:nvCxnSpPr>
              <p:spPr>
                <a:xfrm>
                  <a:off x="1958340" y="3439921"/>
                  <a:ext cx="360000" cy="0"/>
                </a:xfrm>
                <a:prstGeom prst="straightConnector1">
                  <a:avLst/>
                </a:prstGeom>
                <a:noFill/>
                <a:ln cap="flat" cmpd="sng" w="12700">
                  <a:solidFill>
                    <a:srgbClr val="A5A5A5"/>
                  </a:solidFill>
                  <a:prstDash val="solid"/>
                  <a:miter lim="800000"/>
                  <a:headEnd len="sm" w="sm" type="none"/>
                  <a:tailEnd len="med" w="med" type="triangle"/>
                </a:ln>
              </p:spPr>
            </p:cxnSp>
          </p:grpSp>
        </p:grpSp>
        <p:pic>
          <p:nvPicPr>
            <p:cNvPr id="2475" name="Google Shape;2475;p89"/>
            <p:cNvPicPr preferRelativeResize="0"/>
            <p:nvPr/>
          </p:nvPicPr>
          <p:blipFill rotWithShape="1">
            <a:blip r:embed="rId3">
              <a:alphaModFix/>
            </a:blip>
            <a:srcRect b="0" l="0" r="0" t="0"/>
            <a:stretch/>
          </p:blipFill>
          <p:spPr>
            <a:xfrm>
              <a:off x="8317203" y="3874242"/>
              <a:ext cx="696978" cy="1508765"/>
            </a:xfrm>
            <a:prstGeom prst="rect">
              <a:avLst/>
            </a:prstGeom>
            <a:noFill/>
            <a:ln>
              <a:noFill/>
            </a:ln>
          </p:spPr>
        </p:pic>
        <p:pic>
          <p:nvPicPr>
            <p:cNvPr id="2476" name="Google Shape;2476;p89"/>
            <p:cNvPicPr preferRelativeResize="0"/>
            <p:nvPr/>
          </p:nvPicPr>
          <p:blipFill rotWithShape="1">
            <a:blip r:embed="rId4">
              <a:alphaModFix/>
            </a:blip>
            <a:srcRect b="0" l="0" r="0" t="0"/>
            <a:stretch/>
          </p:blipFill>
          <p:spPr>
            <a:xfrm>
              <a:off x="878065" y="4033190"/>
              <a:ext cx="1008395" cy="1292466"/>
            </a:xfrm>
            <a:prstGeom prst="rect">
              <a:avLst/>
            </a:prstGeom>
            <a:noFill/>
            <a:ln>
              <a:noFill/>
            </a:ln>
          </p:spPr>
        </p:pic>
      </p:grpSp>
      <p:sp>
        <p:nvSpPr>
          <p:cNvPr id="2477" name="Google Shape;2477;p89"/>
          <p:cNvSpPr/>
          <p:nvPr/>
        </p:nvSpPr>
        <p:spPr>
          <a:xfrm>
            <a:off x="558800" y="1913058"/>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Trợ lý giọng nói</a:t>
            </a:r>
            <a:endParaRPr sz="1400">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grpSp>
        <p:nvGrpSpPr>
          <p:cNvPr id="2483" name="Google Shape;2483;p90"/>
          <p:cNvGrpSpPr/>
          <p:nvPr/>
        </p:nvGrpSpPr>
        <p:grpSpPr>
          <a:xfrm>
            <a:off x="450000" y="450000"/>
            <a:ext cx="9018000" cy="276999"/>
            <a:chOff x="450000" y="450000"/>
            <a:chExt cx="9018000" cy="276999"/>
          </a:xfrm>
        </p:grpSpPr>
        <p:sp>
          <p:nvSpPr>
            <p:cNvPr id="2484" name="Google Shape;2484;p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3.5. AI hội thoại</a:t>
              </a:r>
              <a:endParaRPr b="1" sz="1800">
                <a:solidFill>
                  <a:schemeClr val="lt1"/>
                </a:solidFill>
                <a:latin typeface="Arial"/>
                <a:ea typeface="Arial"/>
                <a:cs typeface="Arial"/>
                <a:sym typeface="Arial"/>
              </a:endParaRPr>
            </a:p>
          </p:txBody>
        </p:sp>
        <p:sp>
          <p:nvSpPr>
            <p:cNvPr id="2485" name="Google Shape;2485;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486" name="Google Shape;2486;p90"/>
          <p:cNvSpPr/>
          <p:nvPr/>
        </p:nvSpPr>
        <p:spPr>
          <a:xfrm>
            <a:off x="8150678" y="6135487"/>
            <a:ext cx="1317322" cy="21602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CB Insights, Google</a:t>
            </a:r>
            <a:endParaRPr/>
          </a:p>
        </p:txBody>
      </p:sp>
      <p:grpSp>
        <p:nvGrpSpPr>
          <p:cNvPr id="2487" name="Google Shape;2487;p90"/>
          <p:cNvGrpSpPr/>
          <p:nvPr/>
        </p:nvGrpSpPr>
        <p:grpSpPr>
          <a:xfrm>
            <a:off x="1487202" y="2572931"/>
            <a:ext cx="6928420" cy="3415823"/>
            <a:chOff x="1880459" y="2589731"/>
            <a:chExt cx="6491279" cy="3200305"/>
          </a:xfrm>
        </p:grpSpPr>
        <p:sp>
          <p:nvSpPr>
            <p:cNvPr id="2488" name="Google Shape;2488;p90"/>
            <p:cNvSpPr/>
            <p:nvPr/>
          </p:nvSpPr>
          <p:spPr>
            <a:xfrm>
              <a:off x="1880459" y="3812684"/>
              <a:ext cx="6491279" cy="197735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Google Shape;2489;p90"/>
            <p:cNvSpPr/>
            <p:nvPr/>
          </p:nvSpPr>
          <p:spPr>
            <a:xfrm>
              <a:off x="4494212" y="3713817"/>
              <a:ext cx="914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Google Shape;2490;p90"/>
            <p:cNvSpPr/>
            <p:nvPr/>
          </p:nvSpPr>
          <p:spPr>
            <a:xfrm>
              <a:off x="6007723" y="2789910"/>
              <a:ext cx="2338138" cy="534804"/>
            </a:xfrm>
            <a:prstGeom prst="rect">
              <a:avLst/>
            </a:prstGeom>
            <a:solidFill>
              <a:srgbClr val="193EB0">
                <a:alpha val="9803"/>
              </a:srgbClr>
            </a:solidFill>
            <a:ln cap="flat" cmpd="sng" w="19050">
              <a:solidFill>
                <a:srgbClr val="193EB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91" name="Google Shape;2491;p90"/>
            <p:cNvPicPr preferRelativeResize="0"/>
            <p:nvPr/>
          </p:nvPicPr>
          <p:blipFill rotWithShape="1">
            <a:blip r:embed="rId3">
              <a:alphaModFix/>
            </a:blip>
            <a:srcRect b="0" l="0" r="0" t="0"/>
            <a:stretch/>
          </p:blipFill>
          <p:spPr>
            <a:xfrm>
              <a:off x="6130166" y="4151736"/>
              <a:ext cx="933082" cy="754635"/>
            </a:xfrm>
            <a:prstGeom prst="rect">
              <a:avLst/>
            </a:prstGeom>
            <a:noFill/>
            <a:ln>
              <a:noFill/>
            </a:ln>
          </p:spPr>
        </p:pic>
        <p:pic>
          <p:nvPicPr>
            <p:cNvPr id="2492" name="Google Shape;2492;p90"/>
            <p:cNvPicPr preferRelativeResize="0"/>
            <p:nvPr/>
          </p:nvPicPr>
          <p:blipFill rotWithShape="1">
            <a:blip r:embed="rId4">
              <a:alphaModFix/>
            </a:blip>
            <a:srcRect b="0" l="0" r="0" t="0"/>
            <a:stretch/>
          </p:blipFill>
          <p:spPr>
            <a:xfrm>
              <a:off x="2914798" y="4119354"/>
              <a:ext cx="904875" cy="819398"/>
            </a:xfrm>
            <a:prstGeom prst="rect">
              <a:avLst/>
            </a:prstGeom>
            <a:noFill/>
            <a:ln>
              <a:noFill/>
            </a:ln>
          </p:spPr>
        </p:pic>
        <p:sp>
          <p:nvSpPr>
            <p:cNvPr id="2493" name="Google Shape;2493;p90"/>
            <p:cNvSpPr txBox="1"/>
            <p:nvPr/>
          </p:nvSpPr>
          <p:spPr>
            <a:xfrm>
              <a:off x="2359123" y="5079666"/>
              <a:ext cx="2016226" cy="403701"/>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“Thường phải đợi bao lâu mới đến cuộc hẹn?”</a:t>
              </a:r>
              <a:endParaRPr/>
            </a:p>
          </p:txBody>
        </p:sp>
        <p:cxnSp>
          <p:nvCxnSpPr>
            <p:cNvPr id="2494" name="Google Shape;2494;p90"/>
            <p:cNvCxnSpPr/>
            <p:nvPr/>
          </p:nvCxnSpPr>
          <p:spPr>
            <a:xfrm>
              <a:off x="4963814" y="4003714"/>
              <a:ext cx="0" cy="1595292"/>
            </a:xfrm>
            <a:prstGeom prst="straightConnector1">
              <a:avLst/>
            </a:prstGeom>
            <a:noFill/>
            <a:ln cap="flat" cmpd="sng" w="12700">
              <a:solidFill>
                <a:srgbClr val="AEABAB"/>
              </a:solidFill>
              <a:prstDash val="solid"/>
              <a:miter lim="800000"/>
              <a:headEnd len="sm" w="sm" type="none"/>
              <a:tailEnd len="sm" w="sm" type="none"/>
            </a:ln>
          </p:spPr>
        </p:cxnSp>
        <p:pic>
          <p:nvPicPr>
            <p:cNvPr id="2495" name="Google Shape;2495;p90"/>
            <p:cNvPicPr preferRelativeResize="0"/>
            <p:nvPr/>
          </p:nvPicPr>
          <p:blipFill rotWithShape="1">
            <a:blip r:embed="rId5">
              <a:alphaModFix/>
            </a:blip>
            <a:srcRect b="0" l="0" r="0" t="0"/>
            <a:stretch/>
          </p:blipFill>
          <p:spPr>
            <a:xfrm>
              <a:off x="6610860" y="3015336"/>
              <a:ext cx="712728" cy="100165"/>
            </a:xfrm>
            <a:prstGeom prst="rect">
              <a:avLst/>
            </a:prstGeom>
            <a:noFill/>
            <a:ln>
              <a:noFill/>
            </a:ln>
          </p:spPr>
        </p:pic>
        <p:sp>
          <p:nvSpPr>
            <p:cNvPr id="2496" name="Google Shape;2496;p90"/>
            <p:cNvSpPr/>
            <p:nvPr/>
          </p:nvSpPr>
          <p:spPr>
            <a:xfrm>
              <a:off x="7302364" y="2885418"/>
              <a:ext cx="927235" cy="360000"/>
            </a:xfrm>
            <a:prstGeom prst="roundRect">
              <a:avLst>
                <a:gd fmla="val 16667" name="adj"/>
              </a:avLst>
            </a:prstGeom>
            <a:solidFill>
              <a:srgbClr val="339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Doanh nghiệp</a:t>
              </a:r>
              <a:endParaRPr sz="1400">
                <a:solidFill>
                  <a:schemeClr val="lt1"/>
                </a:solidFill>
                <a:latin typeface="Arial"/>
                <a:ea typeface="Arial"/>
                <a:cs typeface="Arial"/>
                <a:sym typeface="Arial"/>
              </a:endParaRPr>
            </a:p>
          </p:txBody>
        </p:sp>
        <p:sp>
          <p:nvSpPr>
            <p:cNvPr id="2497" name="Google Shape;2497;p90"/>
            <p:cNvSpPr/>
            <p:nvPr/>
          </p:nvSpPr>
          <p:spPr>
            <a:xfrm>
              <a:off x="6070834" y="2885418"/>
              <a:ext cx="792000" cy="360000"/>
            </a:xfrm>
            <a:prstGeom prst="roundRect">
              <a:avLst>
                <a:gd fmla="val 16667" name="adj"/>
              </a:avLst>
            </a:prstGeom>
            <a:solidFill>
              <a:srgbClr val="00B3E3"/>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rPr lang="en-US" sz="1400">
                  <a:solidFill>
                    <a:schemeClr val="lt1"/>
                  </a:solidFill>
                  <a:latin typeface="Arial"/>
                  <a:ea typeface="Arial"/>
                  <a:cs typeface="Arial"/>
                  <a:sym typeface="Arial"/>
                </a:rPr>
                <a:t>Duplex</a:t>
              </a:r>
              <a:endParaRPr/>
            </a:p>
          </p:txBody>
        </p:sp>
        <p:sp>
          <p:nvSpPr>
            <p:cNvPr id="2498" name="Google Shape;2498;p90"/>
            <p:cNvSpPr/>
            <p:nvPr/>
          </p:nvSpPr>
          <p:spPr>
            <a:xfrm>
              <a:off x="1880459" y="2885418"/>
              <a:ext cx="792000" cy="360000"/>
            </a:xfrm>
            <a:prstGeom prst="roundRect">
              <a:avLst>
                <a:gd fmla="val 16667" name="adj"/>
              </a:avLst>
            </a:prstGeom>
            <a:solidFill>
              <a:srgbClr val="00C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Người dùng</a:t>
              </a:r>
              <a:endParaRPr sz="1200">
                <a:solidFill>
                  <a:schemeClr val="lt1"/>
                </a:solidFill>
                <a:latin typeface="Arial"/>
                <a:ea typeface="Arial"/>
                <a:cs typeface="Arial"/>
                <a:sym typeface="Arial"/>
              </a:endParaRPr>
            </a:p>
          </p:txBody>
        </p:sp>
        <p:pic>
          <p:nvPicPr>
            <p:cNvPr id="2499" name="Google Shape;2499;p90"/>
            <p:cNvPicPr preferRelativeResize="0"/>
            <p:nvPr/>
          </p:nvPicPr>
          <p:blipFill rotWithShape="1">
            <a:blip r:embed="rId6">
              <a:alphaModFix/>
            </a:blip>
            <a:srcRect b="0" l="0" r="0" t="0"/>
            <a:stretch/>
          </p:blipFill>
          <p:spPr>
            <a:xfrm>
              <a:off x="3987736" y="2962150"/>
              <a:ext cx="1469624" cy="206537"/>
            </a:xfrm>
            <a:prstGeom prst="rect">
              <a:avLst/>
            </a:prstGeom>
            <a:noFill/>
            <a:ln>
              <a:noFill/>
            </a:ln>
          </p:spPr>
        </p:pic>
        <p:sp>
          <p:nvSpPr>
            <p:cNvPr id="2500" name="Google Shape;2500;p90"/>
            <p:cNvSpPr/>
            <p:nvPr/>
          </p:nvSpPr>
          <p:spPr>
            <a:xfrm>
              <a:off x="1887964" y="2589731"/>
              <a:ext cx="2775416" cy="223324"/>
            </a:xfrm>
            <a:prstGeom prst="roundRect">
              <a:avLst>
                <a:gd fmla="val 16667" name="adj"/>
              </a:avLst>
            </a:prstGeom>
            <a:solidFill>
              <a:srgbClr val="D8D8D8"/>
            </a:solidFill>
            <a:ln>
              <a:noFill/>
            </a:ln>
          </p:spPr>
          <p:txBody>
            <a:bodyPr anchorCtr="0" anchor="ctr" bIns="0" lIns="0" spcFirstLastPara="1" rIns="0" wrap="square" tIns="0">
              <a:spAutoFit/>
            </a:bodyPr>
            <a:lstStyle/>
            <a:p>
              <a:pPr indent="-398463" lvl="0" marL="398463" marR="0" rtl="0" algn="ctr">
                <a:spcBef>
                  <a:spcPts val="0"/>
                </a:spcBef>
                <a:spcAft>
                  <a:spcPts val="0"/>
                </a:spcAft>
                <a:buNone/>
              </a:pPr>
              <a:r>
                <a:rPr lang="en-US" sz="1400">
                  <a:solidFill>
                    <a:schemeClr val="dk1"/>
                  </a:solidFill>
                  <a:latin typeface="Arial"/>
                  <a:ea typeface="Arial"/>
                  <a:cs typeface="Arial"/>
                  <a:sym typeface="Arial"/>
                </a:rPr>
                <a:t>“Đặt cho tôi cuộc hẹn lúc…” </a:t>
              </a:r>
              <a:endParaRPr/>
            </a:p>
          </p:txBody>
        </p:sp>
        <p:sp>
          <p:nvSpPr>
            <p:cNvPr id="2501" name="Google Shape;2501;p90"/>
            <p:cNvSpPr/>
            <p:nvPr/>
          </p:nvSpPr>
          <p:spPr>
            <a:xfrm>
              <a:off x="2471373" y="3292622"/>
              <a:ext cx="1608600" cy="446647"/>
            </a:xfrm>
            <a:prstGeom prst="roundRect">
              <a:avLst>
                <a:gd fmla="val 16667" name="adj"/>
              </a:avLst>
            </a:prstGeom>
            <a:solidFill>
              <a:srgbClr val="D8D8D8"/>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“Bạn đã được lên lịch hẹn!” </a:t>
              </a:r>
              <a:endParaRPr/>
            </a:p>
          </p:txBody>
        </p:sp>
        <p:grpSp>
          <p:nvGrpSpPr>
            <p:cNvPr id="2502" name="Google Shape;2502;p90"/>
            <p:cNvGrpSpPr/>
            <p:nvPr/>
          </p:nvGrpSpPr>
          <p:grpSpPr>
            <a:xfrm>
              <a:off x="2693086" y="2955991"/>
              <a:ext cx="1165173" cy="218855"/>
              <a:chOff x="2741031" y="2943839"/>
              <a:chExt cx="1165173" cy="218855"/>
            </a:xfrm>
          </p:grpSpPr>
          <p:cxnSp>
            <p:nvCxnSpPr>
              <p:cNvPr id="2503" name="Google Shape;2503;p90"/>
              <p:cNvCxnSpPr/>
              <p:nvPr/>
            </p:nvCxnSpPr>
            <p:spPr>
              <a:xfrm>
                <a:off x="2741031" y="2943839"/>
                <a:ext cx="1165173" cy="0"/>
              </a:xfrm>
              <a:prstGeom prst="straightConnector1">
                <a:avLst/>
              </a:prstGeom>
              <a:noFill/>
              <a:ln cap="flat" cmpd="sng" w="19050">
                <a:solidFill>
                  <a:srgbClr val="D0CECE"/>
                </a:solidFill>
                <a:prstDash val="solid"/>
                <a:miter lim="800000"/>
                <a:headEnd len="sm" w="sm" type="none"/>
                <a:tailEnd len="med" w="med" type="triangle"/>
              </a:ln>
            </p:spPr>
          </p:cxnSp>
          <p:cxnSp>
            <p:nvCxnSpPr>
              <p:cNvPr id="2504" name="Google Shape;2504;p90"/>
              <p:cNvCxnSpPr/>
              <p:nvPr/>
            </p:nvCxnSpPr>
            <p:spPr>
              <a:xfrm rot="10800000">
                <a:off x="2741031" y="3162694"/>
                <a:ext cx="1165173" cy="0"/>
              </a:xfrm>
              <a:prstGeom prst="straightConnector1">
                <a:avLst/>
              </a:prstGeom>
              <a:noFill/>
              <a:ln cap="flat" cmpd="sng" w="19050">
                <a:solidFill>
                  <a:srgbClr val="D0CECE"/>
                </a:solidFill>
                <a:prstDash val="solid"/>
                <a:miter lim="800000"/>
                <a:headEnd len="sm" w="sm" type="none"/>
                <a:tailEnd len="med" w="med" type="triangle"/>
              </a:ln>
            </p:spPr>
          </p:cxnSp>
        </p:grpSp>
        <p:grpSp>
          <p:nvGrpSpPr>
            <p:cNvPr id="2505" name="Google Shape;2505;p90"/>
            <p:cNvGrpSpPr/>
            <p:nvPr/>
          </p:nvGrpSpPr>
          <p:grpSpPr>
            <a:xfrm>
              <a:off x="5586838" y="2955991"/>
              <a:ext cx="396000" cy="218855"/>
              <a:chOff x="5574243" y="2943839"/>
              <a:chExt cx="396000" cy="218855"/>
            </a:xfrm>
          </p:grpSpPr>
          <p:cxnSp>
            <p:nvCxnSpPr>
              <p:cNvPr id="2506" name="Google Shape;2506;p90"/>
              <p:cNvCxnSpPr/>
              <p:nvPr/>
            </p:nvCxnSpPr>
            <p:spPr>
              <a:xfrm>
                <a:off x="5574243" y="2943839"/>
                <a:ext cx="396000" cy="0"/>
              </a:xfrm>
              <a:prstGeom prst="straightConnector1">
                <a:avLst/>
              </a:prstGeom>
              <a:noFill/>
              <a:ln cap="flat" cmpd="sng" w="19050">
                <a:solidFill>
                  <a:srgbClr val="D0CECE"/>
                </a:solidFill>
                <a:prstDash val="solid"/>
                <a:miter lim="800000"/>
                <a:headEnd len="sm" w="sm" type="none"/>
                <a:tailEnd len="med" w="med" type="triangle"/>
              </a:ln>
            </p:spPr>
          </p:cxnSp>
          <p:cxnSp>
            <p:nvCxnSpPr>
              <p:cNvPr id="2507" name="Google Shape;2507;p90"/>
              <p:cNvCxnSpPr/>
              <p:nvPr/>
            </p:nvCxnSpPr>
            <p:spPr>
              <a:xfrm rot="10800000">
                <a:off x="5574243" y="3162694"/>
                <a:ext cx="396000" cy="0"/>
              </a:xfrm>
              <a:prstGeom prst="straightConnector1">
                <a:avLst/>
              </a:prstGeom>
              <a:noFill/>
              <a:ln cap="flat" cmpd="sng" w="19050">
                <a:solidFill>
                  <a:srgbClr val="D0CECE"/>
                </a:solidFill>
                <a:prstDash val="solid"/>
                <a:miter lim="800000"/>
                <a:headEnd len="sm" w="sm" type="none"/>
                <a:tailEnd len="med" w="med" type="triangle"/>
              </a:ln>
            </p:spPr>
          </p:cxnSp>
        </p:grpSp>
        <p:cxnSp>
          <p:nvCxnSpPr>
            <p:cNvPr id="2508" name="Google Shape;2508;p90"/>
            <p:cNvCxnSpPr>
              <a:stCxn id="2490" idx="2"/>
              <a:endCxn id="2489" idx="0"/>
            </p:cNvCxnSpPr>
            <p:nvPr/>
          </p:nvCxnSpPr>
          <p:spPr>
            <a:xfrm rot="5400000">
              <a:off x="5869542" y="2406564"/>
              <a:ext cx="389100" cy="2225400"/>
            </a:xfrm>
            <a:prstGeom prst="bentConnector3">
              <a:avLst>
                <a:gd fmla="val 38973" name="adj1"/>
              </a:avLst>
            </a:prstGeom>
            <a:solidFill>
              <a:srgbClr val="193EB0">
                <a:alpha val="9803"/>
              </a:srgbClr>
            </a:solidFill>
            <a:ln cap="flat" cmpd="sng" w="19050">
              <a:solidFill>
                <a:srgbClr val="193EB0"/>
              </a:solidFill>
              <a:prstDash val="dot"/>
              <a:miter lim="800000"/>
              <a:headEnd len="sm" w="sm" type="none"/>
              <a:tailEnd len="med" w="med" type="triangle"/>
            </a:ln>
          </p:spPr>
        </p:cxnSp>
        <p:sp>
          <p:nvSpPr>
            <p:cNvPr id="2509" name="Google Shape;2509;p90"/>
            <p:cNvSpPr txBox="1"/>
            <p:nvPr/>
          </p:nvSpPr>
          <p:spPr>
            <a:xfrm>
              <a:off x="5982838" y="5079666"/>
              <a:ext cx="1425473" cy="403701"/>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“Thường là 15 đến 20 phút”</a:t>
              </a:r>
              <a:endParaRPr/>
            </a:p>
          </p:txBody>
        </p:sp>
      </p:grpSp>
      <p:sp>
        <p:nvSpPr>
          <p:cNvPr id="2510" name="Google Shape;2510;p9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Duplex</a:t>
            </a:r>
            <a:endParaRPr/>
          </a:p>
        </p:txBody>
      </p:sp>
      <p:sp>
        <p:nvSpPr>
          <p:cNvPr id="2511" name="Google Shape;2511;p90"/>
          <p:cNvSpPr/>
          <p:nvPr/>
        </p:nvSpPr>
        <p:spPr>
          <a:xfrm>
            <a:off x="702940" y="1700808"/>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Duplex có thể thực hiện các cuộc gọi điện thoại và đặt chỗ thay cho người dùng, giao tiếp như một con người thực sự. Google đã thêm Duplex vào điện thoại mới của mình, Pixel 3. Nó đã biến Pixel 3 thành một cường quốc AI, bao gồm tùy chọn “cuộc gọi trên màn hình” cho phép Trợ lý Google sàng lọc những người gọi làm phiền.</a:t>
            </a:r>
            <a:endParaRPr sz="1300">
              <a:solidFill>
                <a:srgbClr val="262626"/>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91"/>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Kỹ thuật trong trí tuệ nhân tạo</a:t>
            </a:r>
            <a:endParaRPr b="1" sz="3200">
              <a:solidFill>
                <a:srgbClr val="000000"/>
              </a:solidFill>
              <a:latin typeface="Arial"/>
              <a:ea typeface="Arial"/>
              <a:cs typeface="Arial"/>
              <a:sym typeface="Arial"/>
            </a:endParaRPr>
          </a:p>
        </p:txBody>
      </p:sp>
      <p:sp>
        <p:nvSpPr>
          <p:cNvPr id="2518" name="Google Shape;2518;p91"/>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519" name="Google Shape;2519;p91"/>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Trí tuệ nhân tạo biên</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3.2. Hình ảnh và chẩn đoán y khoa</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3.3. Xe tự vận hành</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3.4. Học tăng cường</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3.5. AI hội thoại</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3.6. GAN, XAI, Dữ liệu đào tạo tổng hợp</a:t>
            </a:r>
            <a:endParaRPr b="0" i="0" sz="1800" u="none" cap="none" strike="noStrike">
              <a:solidFill>
                <a:srgbClr val="3F3F3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0"/>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Khái niệm Trí tuệ nhân tạo</a:t>
            </a:r>
            <a:endParaRPr b="1" sz="3200">
              <a:solidFill>
                <a:srgbClr val="000000"/>
              </a:solidFill>
              <a:latin typeface="Arial"/>
              <a:ea typeface="Arial"/>
              <a:cs typeface="Arial"/>
              <a:sym typeface="Arial"/>
            </a:endParaRPr>
          </a:p>
        </p:txBody>
      </p:sp>
      <p:sp>
        <p:nvSpPr>
          <p:cNvPr id="302" name="Google Shape;302;p1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303" name="Google Shape;303;p10"/>
          <p:cNvSpPr/>
          <p:nvPr/>
        </p:nvSpPr>
        <p:spPr>
          <a:xfrm>
            <a:off x="1054111" y="3929021"/>
            <a:ext cx="8286680" cy="2020259"/>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Khái niệm Trí tuệ nhân tạo</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Phân loại và Tập con Trí tuệ nhân tạo</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1.3. Khái niệm học máy</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Các ngành liên quan đến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Các loại và lựa chọn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Quy trình phân tích dữ liệu dựa trên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1.7. Lý do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1.8. Những hạn chế khi học máy</a:t>
            </a:r>
            <a:endParaRPr sz="1800">
              <a:solidFill>
                <a:srgbClr val="A6A6A6"/>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grpSp>
        <p:nvGrpSpPr>
          <p:cNvPr id="2525" name="Google Shape;2525;p92"/>
          <p:cNvGrpSpPr/>
          <p:nvPr/>
        </p:nvGrpSpPr>
        <p:grpSpPr>
          <a:xfrm>
            <a:off x="450000" y="450000"/>
            <a:ext cx="9018000" cy="276999"/>
            <a:chOff x="450000" y="450000"/>
            <a:chExt cx="9018000" cy="276999"/>
          </a:xfrm>
        </p:grpSpPr>
        <p:sp>
          <p:nvSpPr>
            <p:cNvPr id="2526" name="Google Shape;2526;p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3.6. GAN, XAI, Dữ liệu đào tạo tổng hợp</a:t>
              </a:r>
              <a:endParaRPr b="1" sz="1800">
                <a:solidFill>
                  <a:schemeClr val="lt1"/>
                </a:solidFill>
                <a:latin typeface="Arial"/>
                <a:ea typeface="Arial"/>
                <a:cs typeface="Arial"/>
                <a:sym typeface="Arial"/>
              </a:endParaRPr>
            </a:p>
          </p:txBody>
        </p:sp>
        <p:sp>
          <p:nvSpPr>
            <p:cNvPr id="2527" name="Google Shape;2527;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528" name="Google Shape;2528;p9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Mạng sáng tạo đối nghịch (GAN)</a:t>
            </a:r>
            <a:endParaRPr/>
          </a:p>
        </p:txBody>
      </p:sp>
      <p:sp>
        <p:nvSpPr>
          <p:cNvPr id="2529" name="Google Shape;2529;p92"/>
          <p:cNvSpPr/>
          <p:nvPr/>
        </p:nvSpPr>
        <p:spPr>
          <a:xfrm>
            <a:off x="4626716" y="2219443"/>
            <a:ext cx="4841284" cy="225367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ảnh trên trang này đều được tạo ra bởi trí tuệ nhân tạo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sáng tạo đối nghịch, còn được gọi là GAN, đã tạo ra những đổi mới đột phá trong lĩnh vực trí tuệ nhân tạo, đặc biệt là tạo hình ảnh và video giả</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Năm 2018, các nhà nghiên cứu tại Đại học Carnegie Mellon đã tạo ra một video, trong đó hai người đồng thời thể hiện cùng một biểu cảm trên khuôn mặt - được gọi là deepfake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thuật toán recycled-GAN, chất lượng của video giả đã được nâng cao đáng kể</a:t>
            </a:r>
            <a:endParaRPr/>
          </a:p>
        </p:txBody>
      </p:sp>
      <p:sp>
        <p:nvSpPr>
          <p:cNvPr id="2530" name="Google Shape;2530;p92"/>
          <p:cNvSpPr/>
          <p:nvPr/>
        </p:nvSpPr>
        <p:spPr>
          <a:xfrm>
            <a:off x="558800" y="1913057"/>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Deep fake</a:t>
            </a:r>
            <a:endParaRPr/>
          </a:p>
        </p:txBody>
      </p:sp>
      <p:grpSp>
        <p:nvGrpSpPr>
          <p:cNvPr id="2531" name="Google Shape;2531;p92"/>
          <p:cNvGrpSpPr/>
          <p:nvPr/>
        </p:nvGrpSpPr>
        <p:grpSpPr>
          <a:xfrm>
            <a:off x="558800" y="2203773"/>
            <a:ext cx="3888556" cy="3279126"/>
            <a:chOff x="5311451" y="2057548"/>
            <a:chExt cx="4032573" cy="3400572"/>
          </a:xfrm>
        </p:grpSpPr>
        <p:sp>
          <p:nvSpPr>
            <p:cNvPr id="2532" name="Google Shape;2532;p92"/>
            <p:cNvSpPr/>
            <p:nvPr/>
          </p:nvSpPr>
          <p:spPr>
            <a:xfrm>
              <a:off x="5311451" y="2057548"/>
              <a:ext cx="4032573" cy="34005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33" name="Google Shape;2533;p92"/>
            <p:cNvPicPr preferRelativeResize="0"/>
            <p:nvPr/>
          </p:nvPicPr>
          <p:blipFill rotWithShape="1">
            <a:blip r:embed="rId3">
              <a:alphaModFix/>
            </a:blip>
            <a:srcRect b="0" l="0" r="14050" t="0"/>
            <a:stretch/>
          </p:blipFill>
          <p:spPr>
            <a:xfrm>
              <a:off x="5374275" y="2154500"/>
              <a:ext cx="3892274" cy="3226822"/>
            </a:xfrm>
            <a:prstGeom prst="rect">
              <a:avLst/>
            </a:prstGeom>
            <a:noFill/>
            <a:ln>
              <a:noFill/>
            </a:ln>
          </p:spPr>
        </p:pic>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9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XAI (Khả năng giải nghĩa trí tuệ nhân tạo)</a:t>
            </a:r>
            <a:endParaRPr/>
          </a:p>
        </p:txBody>
      </p:sp>
      <p:grpSp>
        <p:nvGrpSpPr>
          <p:cNvPr id="2540" name="Google Shape;2540;p93"/>
          <p:cNvGrpSpPr/>
          <p:nvPr/>
        </p:nvGrpSpPr>
        <p:grpSpPr>
          <a:xfrm>
            <a:off x="450000" y="439114"/>
            <a:ext cx="9018000" cy="276999"/>
            <a:chOff x="450000" y="450000"/>
            <a:chExt cx="9018000" cy="276999"/>
          </a:xfrm>
        </p:grpSpPr>
        <p:sp>
          <p:nvSpPr>
            <p:cNvPr id="2541" name="Google Shape;2541;p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3.6. GAN, XAI, Dữ liệu đào tạo tổng hợp</a:t>
              </a:r>
              <a:endParaRPr b="1" sz="1800">
                <a:solidFill>
                  <a:schemeClr val="lt1"/>
                </a:solidFill>
                <a:latin typeface="Arial"/>
                <a:ea typeface="Arial"/>
                <a:cs typeface="Arial"/>
                <a:sym typeface="Arial"/>
              </a:endParaRPr>
            </a:p>
          </p:txBody>
        </p:sp>
        <p:sp>
          <p:nvSpPr>
            <p:cNvPr id="2542" name="Google Shape;2542;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543" name="Google Shape;2543;p93"/>
          <p:cNvSpPr/>
          <p:nvPr/>
        </p:nvSpPr>
        <p:spPr>
          <a:xfrm>
            <a:off x="8685238" y="6161198"/>
            <a:ext cx="792088" cy="21602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DARPA</a:t>
            </a:r>
            <a:endParaRPr/>
          </a:p>
        </p:txBody>
      </p:sp>
      <p:grpSp>
        <p:nvGrpSpPr>
          <p:cNvPr id="2544" name="Google Shape;2544;p93"/>
          <p:cNvGrpSpPr/>
          <p:nvPr/>
        </p:nvGrpSpPr>
        <p:grpSpPr>
          <a:xfrm>
            <a:off x="1011064" y="2301339"/>
            <a:ext cx="7972795" cy="3608578"/>
            <a:chOff x="1498427" y="2500123"/>
            <a:chExt cx="7972795" cy="3608578"/>
          </a:xfrm>
        </p:grpSpPr>
        <p:sp>
          <p:nvSpPr>
            <p:cNvPr id="2545" name="Google Shape;2545;p93"/>
            <p:cNvSpPr/>
            <p:nvPr/>
          </p:nvSpPr>
          <p:spPr>
            <a:xfrm>
              <a:off x="1498427" y="4232265"/>
              <a:ext cx="7972794" cy="1876436"/>
            </a:xfrm>
            <a:prstGeom prst="rect">
              <a:avLst/>
            </a:prstGeom>
            <a:solidFill>
              <a:srgbClr val="193EB0">
                <a:alpha val="9803"/>
              </a:srgbClr>
            </a:solidFill>
            <a:ln cap="flat" cmpd="sng" w="19050">
              <a:solidFill>
                <a:srgbClr val="193EB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46" name="Google Shape;2546;p93"/>
            <p:cNvGrpSpPr/>
            <p:nvPr/>
          </p:nvGrpSpPr>
          <p:grpSpPr>
            <a:xfrm>
              <a:off x="1597726" y="2500123"/>
              <a:ext cx="7873496" cy="3559310"/>
              <a:chOff x="1334201" y="2500123"/>
              <a:chExt cx="7873496" cy="3559310"/>
            </a:xfrm>
          </p:grpSpPr>
          <p:cxnSp>
            <p:nvCxnSpPr>
              <p:cNvPr id="2547" name="Google Shape;2547;p93"/>
              <p:cNvCxnSpPr/>
              <p:nvPr/>
            </p:nvCxnSpPr>
            <p:spPr>
              <a:xfrm>
                <a:off x="5794604" y="3445849"/>
                <a:ext cx="428366" cy="0"/>
              </a:xfrm>
              <a:prstGeom prst="straightConnector1">
                <a:avLst/>
              </a:prstGeom>
              <a:noFill/>
              <a:ln cap="flat" cmpd="sng" w="25400">
                <a:solidFill>
                  <a:srgbClr val="7F7F7F"/>
                </a:solidFill>
                <a:prstDash val="solid"/>
                <a:miter lim="800000"/>
                <a:headEnd len="sm" w="sm" type="none"/>
                <a:tailEnd len="med" w="med" type="triangle"/>
              </a:ln>
            </p:spPr>
          </p:cxnSp>
          <p:pic>
            <p:nvPicPr>
              <p:cNvPr id="2548" name="Google Shape;2548;p93"/>
              <p:cNvPicPr preferRelativeResize="0"/>
              <p:nvPr/>
            </p:nvPicPr>
            <p:blipFill rotWithShape="1">
              <a:blip r:embed="rId3">
                <a:alphaModFix/>
              </a:blip>
              <a:srcRect b="0" l="0" r="0" t="0"/>
              <a:stretch/>
            </p:blipFill>
            <p:spPr>
              <a:xfrm>
                <a:off x="6287682" y="3098771"/>
                <a:ext cx="694156" cy="694156"/>
              </a:xfrm>
              <a:prstGeom prst="ellipse">
                <a:avLst/>
              </a:prstGeom>
              <a:noFill/>
              <a:ln cap="flat" cmpd="sng" w="12700">
                <a:solidFill>
                  <a:srgbClr val="7F7F7F"/>
                </a:solidFill>
                <a:prstDash val="solid"/>
                <a:round/>
                <a:headEnd len="sm" w="sm" type="none"/>
                <a:tailEnd len="sm" w="sm" type="none"/>
              </a:ln>
            </p:spPr>
          </p:pic>
          <p:cxnSp>
            <p:nvCxnSpPr>
              <p:cNvPr id="2549" name="Google Shape;2549;p93"/>
              <p:cNvCxnSpPr/>
              <p:nvPr/>
            </p:nvCxnSpPr>
            <p:spPr>
              <a:xfrm>
                <a:off x="5761431" y="5110203"/>
                <a:ext cx="451817" cy="0"/>
              </a:xfrm>
              <a:prstGeom prst="straightConnector1">
                <a:avLst/>
              </a:prstGeom>
              <a:noFill/>
              <a:ln cap="flat" cmpd="sng" w="25400">
                <a:solidFill>
                  <a:srgbClr val="7F7F7F"/>
                </a:solidFill>
                <a:prstDash val="solid"/>
                <a:miter lim="800000"/>
                <a:headEnd len="sm" w="sm" type="none"/>
                <a:tailEnd len="med" w="med" type="triangle"/>
              </a:ln>
            </p:spPr>
          </p:cxnSp>
          <p:cxnSp>
            <p:nvCxnSpPr>
              <p:cNvPr id="2550" name="Google Shape;2550;p93"/>
              <p:cNvCxnSpPr/>
              <p:nvPr/>
            </p:nvCxnSpPr>
            <p:spPr>
              <a:xfrm rot="10800000">
                <a:off x="5981363" y="5349235"/>
                <a:ext cx="673780" cy="0"/>
              </a:xfrm>
              <a:prstGeom prst="straightConnector1">
                <a:avLst/>
              </a:prstGeom>
              <a:noFill/>
              <a:ln cap="flat" cmpd="sng" w="25400">
                <a:solidFill>
                  <a:srgbClr val="7F7F7F"/>
                </a:solidFill>
                <a:prstDash val="solid"/>
                <a:miter lim="800000"/>
                <a:headEnd len="sm" w="sm" type="none"/>
                <a:tailEnd len="med" w="med" type="triangle"/>
              </a:ln>
            </p:spPr>
          </p:cxnSp>
          <p:cxnSp>
            <p:nvCxnSpPr>
              <p:cNvPr id="2551" name="Google Shape;2551;p93"/>
              <p:cNvCxnSpPr/>
              <p:nvPr/>
            </p:nvCxnSpPr>
            <p:spPr>
              <a:xfrm>
                <a:off x="2100008" y="3445849"/>
                <a:ext cx="264986" cy="0"/>
              </a:xfrm>
              <a:prstGeom prst="straightConnector1">
                <a:avLst/>
              </a:prstGeom>
              <a:noFill/>
              <a:ln cap="flat" cmpd="sng" w="25400">
                <a:solidFill>
                  <a:srgbClr val="7F7F7F"/>
                </a:solidFill>
                <a:prstDash val="solid"/>
                <a:miter lim="800000"/>
                <a:headEnd len="sm" w="sm" type="none"/>
                <a:tailEnd len="med" w="med" type="triangle"/>
              </a:ln>
            </p:spPr>
          </p:cxnSp>
          <p:cxnSp>
            <p:nvCxnSpPr>
              <p:cNvPr id="2552" name="Google Shape;2552;p93"/>
              <p:cNvCxnSpPr/>
              <p:nvPr/>
            </p:nvCxnSpPr>
            <p:spPr>
              <a:xfrm>
                <a:off x="3346479" y="3445849"/>
                <a:ext cx="264986" cy="0"/>
              </a:xfrm>
              <a:prstGeom prst="straightConnector1">
                <a:avLst/>
              </a:prstGeom>
              <a:noFill/>
              <a:ln cap="flat" cmpd="sng" w="25400">
                <a:solidFill>
                  <a:srgbClr val="7F7F7F"/>
                </a:solidFill>
                <a:prstDash val="solid"/>
                <a:miter lim="800000"/>
                <a:headEnd len="sm" w="sm" type="none"/>
                <a:tailEnd len="med" w="med" type="triangle"/>
              </a:ln>
            </p:spPr>
          </p:cxnSp>
          <p:sp>
            <p:nvSpPr>
              <p:cNvPr id="2553" name="Google Shape;2553;p93"/>
              <p:cNvSpPr/>
              <p:nvPr/>
            </p:nvSpPr>
            <p:spPr>
              <a:xfrm>
                <a:off x="7271313" y="2587458"/>
                <a:ext cx="1936384" cy="1536446"/>
              </a:xfrm>
              <a:prstGeom prst="rect">
                <a:avLst/>
              </a:prstGeom>
              <a:noFill/>
              <a:ln>
                <a:noFill/>
              </a:ln>
            </p:spPr>
            <p:txBody>
              <a:bodyPr anchorCtr="0" anchor="ctr" bIns="0" lIns="0" spcFirstLastPara="1" rIns="0" wrap="square" tIns="0">
                <a:spAutoFit/>
              </a:bodyPr>
              <a:lstStyle/>
              <a:p>
                <a:pPr indent="0" lvl="0" marL="0" marR="0" rtl="0" algn="l">
                  <a:lnSpc>
                    <a:spcPct val="120000"/>
                  </a:lnSpc>
                  <a:spcBef>
                    <a:spcPts val="0"/>
                  </a:spcBef>
                  <a:spcAft>
                    <a:spcPts val="0"/>
                  </a:spcAft>
                  <a:buNone/>
                </a:pPr>
                <a:r>
                  <a:rPr lang="en-US" sz="1200">
                    <a:solidFill>
                      <a:srgbClr val="3F3F3F"/>
                    </a:solidFill>
                    <a:latin typeface="Arial"/>
                    <a:ea typeface="Arial"/>
                    <a:cs typeface="Arial"/>
                    <a:sym typeface="Arial"/>
                  </a:rPr>
                  <a:t>• Tại sao bạn lại làm thế?</a:t>
                </a:r>
                <a:endParaRPr/>
              </a:p>
              <a:p>
                <a:pPr indent="0" lvl="0" marL="0" marR="0" rtl="0" algn="l">
                  <a:lnSpc>
                    <a:spcPct val="120000"/>
                  </a:lnSpc>
                  <a:spcBef>
                    <a:spcPts val="0"/>
                  </a:spcBef>
                  <a:spcAft>
                    <a:spcPts val="0"/>
                  </a:spcAft>
                  <a:buNone/>
                </a:pPr>
                <a:r>
                  <a:rPr lang="en-US" sz="1200">
                    <a:solidFill>
                      <a:srgbClr val="3F3F3F"/>
                    </a:solidFill>
                    <a:latin typeface="Arial"/>
                    <a:ea typeface="Arial"/>
                    <a:cs typeface="Arial"/>
                    <a:sym typeface="Arial"/>
                  </a:rPr>
                  <a:t>• Tại sao không phải là thứ khác?</a:t>
                </a:r>
                <a:endParaRPr/>
              </a:p>
              <a:p>
                <a:pPr indent="0" lvl="0" marL="0" marR="0" rtl="0" algn="l">
                  <a:lnSpc>
                    <a:spcPct val="120000"/>
                  </a:lnSpc>
                  <a:spcBef>
                    <a:spcPts val="0"/>
                  </a:spcBef>
                  <a:spcAft>
                    <a:spcPts val="0"/>
                  </a:spcAft>
                  <a:buNone/>
                </a:pPr>
                <a:r>
                  <a:rPr lang="en-US" sz="1200">
                    <a:solidFill>
                      <a:srgbClr val="3F3F3F"/>
                    </a:solidFill>
                    <a:latin typeface="Arial"/>
                    <a:ea typeface="Arial"/>
                    <a:cs typeface="Arial"/>
                    <a:sym typeface="Arial"/>
                  </a:rPr>
                  <a:t>• Khi nào bạn thành công?</a:t>
                </a:r>
                <a:endParaRPr/>
              </a:p>
              <a:p>
                <a:pPr indent="0" lvl="0" marL="0" marR="0" rtl="0" algn="l">
                  <a:lnSpc>
                    <a:spcPct val="120000"/>
                  </a:lnSpc>
                  <a:spcBef>
                    <a:spcPts val="0"/>
                  </a:spcBef>
                  <a:spcAft>
                    <a:spcPts val="0"/>
                  </a:spcAft>
                  <a:buNone/>
                </a:pPr>
                <a:r>
                  <a:rPr lang="en-US" sz="1200">
                    <a:solidFill>
                      <a:srgbClr val="3F3F3F"/>
                    </a:solidFill>
                    <a:latin typeface="Arial"/>
                    <a:ea typeface="Arial"/>
                    <a:cs typeface="Arial"/>
                    <a:sym typeface="Arial"/>
                  </a:rPr>
                  <a:t>• Khi nào bạn thất bại?</a:t>
                </a:r>
                <a:endParaRPr/>
              </a:p>
              <a:p>
                <a:pPr indent="0" lvl="0" marL="0" marR="0" rtl="0" algn="l">
                  <a:lnSpc>
                    <a:spcPct val="120000"/>
                  </a:lnSpc>
                  <a:spcBef>
                    <a:spcPts val="0"/>
                  </a:spcBef>
                  <a:spcAft>
                    <a:spcPts val="0"/>
                  </a:spcAft>
                  <a:buNone/>
                </a:pPr>
                <a:r>
                  <a:rPr lang="en-US" sz="1200">
                    <a:solidFill>
                      <a:srgbClr val="3F3F3F"/>
                    </a:solidFill>
                    <a:latin typeface="Arial"/>
                    <a:ea typeface="Arial"/>
                    <a:cs typeface="Arial"/>
                    <a:sym typeface="Arial"/>
                  </a:rPr>
                  <a:t>• Khi nào tôi có thể tin bạn?</a:t>
                </a:r>
                <a:endParaRPr/>
              </a:p>
              <a:p>
                <a:pPr indent="0" lvl="0" marL="0" marR="0" rtl="0" algn="l">
                  <a:lnSpc>
                    <a:spcPct val="120000"/>
                  </a:lnSpc>
                  <a:spcBef>
                    <a:spcPts val="0"/>
                  </a:spcBef>
                  <a:spcAft>
                    <a:spcPts val="0"/>
                  </a:spcAft>
                  <a:buNone/>
                </a:pPr>
                <a:r>
                  <a:rPr lang="en-US" sz="1200">
                    <a:solidFill>
                      <a:srgbClr val="3F3F3F"/>
                    </a:solidFill>
                    <a:latin typeface="Arial"/>
                    <a:ea typeface="Arial"/>
                    <a:cs typeface="Arial"/>
                    <a:sym typeface="Arial"/>
                  </a:rPr>
                  <a:t>• Tôi mắc lỗi như thế nào?</a:t>
                </a:r>
                <a:endParaRPr/>
              </a:p>
            </p:txBody>
          </p:sp>
          <p:pic>
            <p:nvPicPr>
              <p:cNvPr id="2554" name="Google Shape;2554;p93"/>
              <p:cNvPicPr preferRelativeResize="0"/>
              <p:nvPr/>
            </p:nvPicPr>
            <p:blipFill rotWithShape="1">
              <a:blip r:embed="rId4">
                <a:alphaModFix/>
              </a:blip>
              <a:srcRect b="0" l="0" r="0" t="0"/>
              <a:stretch/>
            </p:blipFill>
            <p:spPr>
              <a:xfrm>
                <a:off x="1397708" y="3040925"/>
                <a:ext cx="809848" cy="809848"/>
              </a:xfrm>
              <a:prstGeom prst="rect">
                <a:avLst/>
              </a:prstGeom>
              <a:noFill/>
              <a:ln cap="flat" cmpd="sng" w="12700">
                <a:solidFill>
                  <a:srgbClr val="7F7F7F"/>
                </a:solidFill>
                <a:prstDash val="solid"/>
                <a:round/>
                <a:headEnd len="sm" w="sm" type="none"/>
                <a:tailEnd len="sm" w="sm" type="none"/>
              </a:ln>
            </p:spPr>
          </p:pic>
          <p:sp>
            <p:nvSpPr>
              <p:cNvPr id="2555" name="Google Shape;2555;p93"/>
              <p:cNvSpPr/>
              <p:nvPr/>
            </p:nvSpPr>
            <p:spPr>
              <a:xfrm>
                <a:off x="4622798" y="3040925"/>
                <a:ext cx="1311183" cy="809848"/>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556" name="Google Shape;2556;p93"/>
              <p:cNvSpPr/>
              <p:nvPr/>
            </p:nvSpPr>
            <p:spPr>
              <a:xfrm>
                <a:off x="7271314" y="4572294"/>
                <a:ext cx="1936382" cy="1314847"/>
              </a:xfrm>
              <a:prstGeom prst="rect">
                <a:avLst/>
              </a:prstGeom>
              <a:noFill/>
              <a:ln>
                <a:noFill/>
              </a:ln>
            </p:spPr>
            <p:txBody>
              <a:bodyPr anchorCtr="0" anchor="ctr" bIns="0" lIns="0" spcFirstLastPara="1" rIns="0" wrap="square" tIns="0">
                <a:spAutoFit/>
              </a:bodyPr>
              <a:lstStyle/>
              <a:p>
                <a:pPr indent="-85725" lvl="0" marL="85725" marR="0" rtl="0" algn="l">
                  <a:lnSpc>
                    <a:spcPct val="120000"/>
                  </a:lnSpc>
                  <a:spcBef>
                    <a:spcPts val="0"/>
                  </a:spcBef>
                  <a:spcAft>
                    <a:spcPts val="0"/>
                  </a:spcAft>
                  <a:buNone/>
                </a:pPr>
                <a:r>
                  <a:rPr lang="en-US" sz="1200">
                    <a:solidFill>
                      <a:srgbClr val="3F3F3F"/>
                    </a:solidFill>
                    <a:latin typeface="Arial"/>
                    <a:ea typeface="Arial"/>
                    <a:cs typeface="Arial"/>
                    <a:sym typeface="Arial"/>
                  </a:rPr>
                  <a:t>• Tôi hiểu tại sao</a:t>
                </a:r>
                <a:endParaRPr sz="1200">
                  <a:solidFill>
                    <a:srgbClr val="3F3F3F"/>
                  </a:solidFill>
                  <a:latin typeface="Arial"/>
                  <a:ea typeface="Arial"/>
                  <a:cs typeface="Arial"/>
                  <a:sym typeface="Arial"/>
                </a:endParaRPr>
              </a:p>
              <a:p>
                <a:pPr indent="-85725" lvl="0" marL="85725" marR="0" rtl="0" algn="l">
                  <a:lnSpc>
                    <a:spcPct val="120000"/>
                  </a:lnSpc>
                  <a:spcBef>
                    <a:spcPts val="0"/>
                  </a:spcBef>
                  <a:spcAft>
                    <a:spcPts val="0"/>
                  </a:spcAft>
                  <a:buNone/>
                </a:pPr>
                <a:r>
                  <a:rPr lang="en-US" sz="1200">
                    <a:solidFill>
                      <a:srgbClr val="3F3F3F"/>
                    </a:solidFill>
                    <a:latin typeface="Arial"/>
                    <a:ea typeface="Arial"/>
                    <a:cs typeface="Arial"/>
                    <a:sym typeface="Arial"/>
                  </a:rPr>
                  <a:t>• Tôi hiểu tại sao không</a:t>
                </a:r>
                <a:endParaRPr sz="1200">
                  <a:solidFill>
                    <a:srgbClr val="3F3F3F"/>
                  </a:solidFill>
                  <a:latin typeface="Arial"/>
                  <a:ea typeface="Arial"/>
                  <a:cs typeface="Arial"/>
                  <a:sym typeface="Arial"/>
                </a:endParaRPr>
              </a:p>
              <a:p>
                <a:pPr indent="-85725" lvl="0" marL="85725" marR="0" rtl="0" algn="l">
                  <a:lnSpc>
                    <a:spcPct val="120000"/>
                  </a:lnSpc>
                  <a:spcBef>
                    <a:spcPts val="0"/>
                  </a:spcBef>
                  <a:spcAft>
                    <a:spcPts val="0"/>
                  </a:spcAft>
                  <a:buNone/>
                </a:pPr>
                <a:r>
                  <a:rPr lang="en-US" sz="1200">
                    <a:solidFill>
                      <a:srgbClr val="3F3F3F"/>
                    </a:solidFill>
                    <a:latin typeface="Arial"/>
                    <a:ea typeface="Arial"/>
                    <a:cs typeface="Arial"/>
                    <a:sym typeface="Arial"/>
                  </a:rPr>
                  <a:t>• Tôi biết bạn sẽ thành công</a:t>
                </a:r>
                <a:endParaRPr/>
              </a:p>
              <a:p>
                <a:pPr indent="-85725" lvl="0" marL="85725" marR="0" rtl="0" algn="l">
                  <a:lnSpc>
                    <a:spcPct val="120000"/>
                  </a:lnSpc>
                  <a:spcBef>
                    <a:spcPts val="0"/>
                  </a:spcBef>
                  <a:spcAft>
                    <a:spcPts val="0"/>
                  </a:spcAft>
                  <a:buNone/>
                </a:pPr>
                <a:r>
                  <a:rPr lang="en-US" sz="1200">
                    <a:solidFill>
                      <a:srgbClr val="3F3F3F"/>
                    </a:solidFill>
                    <a:latin typeface="Arial"/>
                    <a:ea typeface="Arial"/>
                    <a:cs typeface="Arial"/>
                    <a:sym typeface="Arial"/>
                  </a:rPr>
                  <a:t>• Tôi biết bạn sẽ thất bại</a:t>
                </a:r>
                <a:endParaRPr sz="1200">
                  <a:solidFill>
                    <a:srgbClr val="3F3F3F"/>
                  </a:solidFill>
                  <a:latin typeface="Arial"/>
                  <a:ea typeface="Arial"/>
                  <a:cs typeface="Arial"/>
                  <a:sym typeface="Arial"/>
                </a:endParaRPr>
              </a:p>
              <a:p>
                <a:pPr indent="-85725" lvl="0" marL="85725" marR="0" rtl="0" algn="l">
                  <a:lnSpc>
                    <a:spcPct val="120000"/>
                  </a:lnSpc>
                  <a:spcBef>
                    <a:spcPts val="0"/>
                  </a:spcBef>
                  <a:spcAft>
                    <a:spcPts val="0"/>
                  </a:spcAft>
                  <a:buNone/>
                </a:pPr>
                <a:r>
                  <a:rPr lang="en-US" sz="1200">
                    <a:solidFill>
                      <a:srgbClr val="3F3F3F"/>
                    </a:solidFill>
                    <a:latin typeface="Arial"/>
                    <a:ea typeface="Arial"/>
                    <a:cs typeface="Arial"/>
                    <a:sym typeface="Arial"/>
                  </a:rPr>
                  <a:t>• Tôi biết khi nào tin bạn</a:t>
                </a:r>
                <a:endParaRPr/>
              </a:p>
              <a:p>
                <a:pPr indent="-85725" lvl="0" marL="85725" marR="0" rtl="0" algn="l">
                  <a:lnSpc>
                    <a:spcPct val="120000"/>
                  </a:lnSpc>
                  <a:spcBef>
                    <a:spcPts val="0"/>
                  </a:spcBef>
                  <a:spcAft>
                    <a:spcPts val="0"/>
                  </a:spcAft>
                  <a:buNone/>
                </a:pPr>
                <a:r>
                  <a:rPr lang="en-US" sz="1200">
                    <a:solidFill>
                      <a:srgbClr val="3F3F3F"/>
                    </a:solidFill>
                    <a:latin typeface="Arial"/>
                    <a:ea typeface="Arial"/>
                    <a:cs typeface="Arial"/>
                    <a:sym typeface="Arial"/>
                  </a:rPr>
                  <a:t>• Tôi biết tại sao bạn mắc lỗi</a:t>
                </a:r>
                <a:endParaRPr sz="1200">
                  <a:solidFill>
                    <a:srgbClr val="3F3F3F"/>
                  </a:solidFill>
                  <a:latin typeface="Arial"/>
                  <a:ea typeface="Arial"/>
                  <a:cs typeface="Arial"/>
                  <a:sym typeface="Arial"/>
                </a:endParaRPr>
              </a:p>
            </p:txBody>
          </p:sp>
          <p:cxnSp>
            <p:nvCxnSpPr>
              <p:cNvPr id="2557" name="Google Shape;2557;p93"/>
              <p:cNvCxnSpPr/>
              <p:nvPr/>
            </p:nvCxnSpPr>
            <p:spPr>
              <a:xfrm>
                <a:off x="2100008" y="5229719"/>
                <a:ext cx="264986" cy="0"/>
              </a:xfrm>
              <a:prstGeom prst="straightConnector1">
                <a:avLst/>
              </a:prstGeom>
              <a:noFill/>
              <a:ln cap="flat" cmpd="sng" w="25400">
                <a:solidFill>
                  <a:srgbClr val="7F7F7F"/>
                </a:solidFill>
                <a:prstDash val="solid"/>
                <a:miter lim="800000"/>
                <a:headEnd len="sm" w="sm" type="none"/>
                <a:tailEnd len="med" w="med" type="triangle"/>
              </a:ln>
            </p:spPr>
          </p:cxnSp>
          <p:cxnSp>
            <p:nvCxnSpPr>
              <p:cNvPr id="2558" name="Google Shape;2558;p93"/>
              <p:cNvCxnSpPr/>
              <p:nvPr/>
            </p:nvCxnSpPr>
            <p:spPr>
              <a:xfrm>
                <a:off x="3346479" y="5229719"/>
                <a:ext cx="264986" cy="0"/>
              </a:xfrm>
              <a:prstGeom prst="straightConnector1">
                <a:avLst/>
              </a:prstGeom>
              <a:noFill/>
              <a:ln cap="flat" cmpd="sng" w="25400">
                <a:solidFill>
                  <a:srgbClr val="7F7F7F"/>
                </a:solidFill>
                <a:prstDash val="solid"/>
                <a:miter lim="800000"/>
                <a:headEnd len="sm" w="sm" type="none"/>
                <a:tailEnd len="med" w="med" type="triangle"/>
              </a:ln>
            </p:spPr>
          </p:cxnSp>
          <p:pic>
            <p:nvPicPr>
              <p:cNvPr id="2559" name="Google Shape;2559;p93"/>
              <p:cNvPicPr preferRelativeResize="0"/>
              <p:nvPr/>
            </p:nvPicPr>
            <p:blipFill rotWithShape="1">
              <a:blip r:embed="rId4">
                <a:alphaModFix/>
              </a:blip>
              <a:srcRect b="0" l="0" r="0" t="0"/>
              <a:stretch/>
            </p:blipFill>
            <p:spPr>
              <a:xfrm>
                <a:off x="1397708" y="4844077"/>
                <a:ext cx="809848" cy="809848"/>
              </a:xfrm>
              <a:prstGeom prst="rect">
                <a:avLst/>
              </a:prstGeom>
              <a:noFill/>
              <a:ln cap="flat" cmpd="sng" w="12700">
                <a:solidFill>
                  <a:srgbClr val="3366CC"/>
                </a:solidFill>
                <a:prstDash val="solid"/>
                <a:round/>
                <a:headEnd len="sm" w="sm" type="none"/>
                <a:tailEnd len="sm" w="sm" type="none"/>
              </a:ln>
            </p:spPr>
          </p:pic>
          <p:sp>
            <p:nvSpPr>
              <p:cNvPr id="2560" name="Google Shape;2560;p93"/>
              <p:cNvSpPr/>
              <p:nvPr/>
            </p:nvSpPr>
            <p:spPr>
              <a:xfrm>
                <a:off x="4622798" y="4844077"/>
                <a:ext cx="1311183" cy="809848"/>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pic>
            <p:nvPicPr>
              <p:cNvPr id="2561" name="Google Shape;2561;p93"/>
              <p:cNvPicPr preferRelativeResize="0"/>
              <p:nvPr/>
            </p:nvPicPr>
            <p:blipFill rotWithShape="1">
              <a:blip r:embed="rId5">
                <a:alphaModFix/>
              </a:blip>
              <a:srcRect b="0" l="0" r="0" t="0"/>
              <a:stretch/>
            </p:blipFill>
            <p:spPr>
              <a:xfrm>
                <a:off x="6287682" y="4882641"/>
                <a:ext cx="694156" cy="694156"/>
              </a:xfrm>
              <a:prstGeom prst="ellipse">
                <a:avLst/>
              </a:prstGeom>
              <a:noFill/>
              <a:ln cap="flat" cmpd="sng" w="12700">
                <a:solidFill>
                  <a:srgbClr val="3366CC"/>
                </a:solidFill>
                <a:prstDash val="solid"/>
                <a:round/>
                <a:headEnd len="sm" w="sm" type="none"/>
                <a:tailEnd len="sm" w="sm" type="none"/>
              </a:ln>
            </p:spPr>
          </p:pic>
          <p:sp>
            <p:nvSpPr>
              <p:cNvPr id="2562" name="Google Shape;2562;p93"/>
              <p:cNvSpPr/>
              <p:nvPr/>
            </p:nvSpPr>
            <p:spPr>
              <a:xfrm>
                <a:off x="1532682" y="2775538"/>
                <a:ext cx="624856"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Hôm nay</a:t>
                </a:r>
                <a:endParaRPr/>
              </a:p>
            </p:txBody>
          </p:sp>
          <p:sp>
            <p:nvSpPr>
              <p:cNvPr id="2563" name="Google Shape;2563;p93"/>
              <p:cNvSpPr/>
              <p:nvPr/>
            </p:nvSpPr>
            <p:spPr>
              <a:xfrm>
                <a:off x="1373313" y="4567999"/>
                <a:ext cx="126074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3366CC"/>
                    </a:solidFill>
                    <a:latin typeface="Arial"/>
                    <a:ea typeface="Arial"/>
                    <a:cs typeface="Arial"/>
                    <a:sym typeface="Arial"/>
                  </a:rPr>
                  <a:t>Ngày mai</a:t>
                </a:r>
                <a:endParaRPr sz="1200">
                  <a:solidFill>
                    <a:srgbClr val="3366CC"/>
                  </a:solidFill>
                  <a:latin typeface="Arial"/>
                  <a:ea typeface="Arial"/>
                  <a:cs typeface="Arial"/>
                  <a:sym typeface="Arial"/>
                </a:endParaRPr>
              </a:p>
            </p:txBody>
          </p:sp>
          <p:sp>
            <p:nvSpPr>
              <p:cNvPr id="2564" name="Google Shape;2564;p93"/>
              <p:cNvSpPr/>
              <p:nvPr/>
            </p:nvSpPr>
            <p:spPr>
              <a:xfrm>
                <a:off x="1334201" y="3888250"/>
                <a:ext cx="898299" cy="1648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Dữ liệu đào tạo</a:t>
                </a:r>
                <a:endParaRPr sz="1050">
                  <a:solidFill>
                    <a:srgbClr val="3F3F3F"/>
                  </a:solidFill>
                  <a:latin typeface="Arial"/>
                  <a:ea typeface="Arial"/>
                  <a:cs typeface="Arial"/>
                  <a:sym typeface="Arial"/>
                </a:endParaRPr>
              </a:p>
            </p:txBody>
          </p:sp>
          <p:sp>
            <p:nvSpPr>
              <p:cNvPr id="2565" name="Google Shape;2565;p93"/>
              <p:cNvSpPr/>
              <p:nvPr/>
            </p:nvSpPr>
            <p:spPr>
              <a:xfrm>
                <a:off x="3593544" y="3888250"/>
                <a:ext cx="1099414" cy="1648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Hàm được học</a:t>
                </a:r>
                <a:endParaRPr/>
              </a:p>
            </p:txBody>
          </p:sp>
          <p:sp>
            <p:nvSpPr>
              <p:cNvPr id="2566" name="Google Shape;2566;p93"/>
              <p:cNvSpPr/>
              <p:nvPr/>
            </p:nvSpPr>
            <p:spPr>
              <a:xfrm>
                <a:off x="4851806" y="3890983"/>
                <a:ext cx="853164"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Đơn vị đầu ra</a:t>
                </a:r>
                <a:endParaRPr/>
              </a:p>
            </p:txBody>
          </p:sp>
          <p:sp>
            <p:nvSpPr>
              <p:cNvPr id="2567" name="Google Shape;2567;p93"/>
              <p:cNvSpPr/>
              <p:nvPr/>
            </p:nvSpPr>
            <p:spPr>
              <a:xfrm>
                <a:off x="6000235" y="3888016"/>
                <a:ext cx="1280680"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Người dùng và tác vụ</a:t>
                </a:r>
                <a:endParaRPr/>
              </a:p>
            </p:txBody>
          </p:sp>
          <p:sp>
            <p:nvSpPr>
              <p:cNvPr id="2568" name="Google Shape;2568;p93"/>
              <p:cNvSpPr/>
              <p:nvPr/>
            </p:nvSpPr>
            <p:spPr>
              <a:xfrm>
                <a:off x="1334201" y="5690101"/>
                <a:ext cx="898299"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Dữ liệu đào tạo</a:t>
                </a:r>
                <a:endParaRPr sz="1050">
                  <a:solidFill>
                    <a:srgbClr val="3F3F3F"/>
                  </a:solidFill>
                  <a:latin typeface="Arial"/>
                  <a:ea typeface="Arial"/>
                  <a:cs typeface="Arial"/>
                  <a:sym typeface="Arial"/>
                </a:endParaRPr>
              </a:p>
            </p:txBody>
          </p:sp>
          <p:sp>
            <p:nvSpPr>
              <p:cNvPr id="2569" name="Google Shape;2569;p93"/>
              <p:cNvSpPr/>
              <p:nvPr/>
            </p:nvSpPr>
            <p:spPr>
              <a:xfrm>
                <a:off x="3741789" y="5690100"/>
                <a:ext cx="802924"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1" lang="en-US" sz="1200">
                    <a:solidFill>
                      <a:srgbClr val="193EB0"/>
                    </a:solidFill>
                    <a:latin typeface="Arial"/>
                    <a:ea typeface="Arial"/>
                    <a:cs typeface="Arial"/>
                    <a:sym typeface="Arial"/>
                  </a:rPr>
                  <a:t>Mô hình giải nghĩa</a:t>
                </a:r>
                <a:endParaRPr b="1" i="1" sz="1200">
                  <a:solidFill>
                    <a:srgbClr val="193EB0"/>
                  </a:solidFill>
                  <a:latin typeface="Arial"/>
                  <a:ea typeface="Arial"/>
                  <a:cs typeface="Arial"/>
                  <a:sym typeface="Arial"/>
                </a:endParaRPr>
              </a:p>
            </p:txBody>
          </p:sp>
          <p:sp>
            <p:nvSpPr>
              <p:cNvPr id="2570" name="Google Shape;2570;p93"/>
              <p:cNvSpPr/>
              <p:nvPr/>
            </p:nvSpPr>
            <p:spPr>
              <a:xfrm>
                <a:off x="4843045" y="5690101"/>
                <a:ext cx="870687"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1" lang="en-US" sz="1200">
                    <a:solidFill>
                      <a:srgbClr val="193EB0"/>
                    </a:solidFill>
                    <a:latin typeface="Arial"/>
                    <a:ea typeface="Arial"/>
                    <a:cs typeface="Arial"/>
                    <a:sym typeface="Arial"/>
                  </a:rPr>
                  <a:t>Giao diện giải nghĩa</a:t>
                </a:r>
                <a:endParaRPr b="1" i="1" sz="1200">
                  <a:solidFill>
                    <a:srgbClr val="193EB0"/>
                  </a:solidFill>
                  <a:latin typeface="Arial"/>
                  <a:ea typeface="Arial"/>
                  <a:cs typeface="Arial"/>
                  <a:sym typeface="Arial"/>
                </a:endParaRPr>
              </a:p>
            </p:txBody>
          </p:sp>
          <p:sp>
            <p:nvSpPr>
              <p:cNvPr id="2571" name="Google Shape;2571;p93"/>
              <p:cNvSpPr/>
              <p:nvPr/>
            </p:nvSpPr>
            <p:spPr>
              <a:xfrm>
                <a:off x="6022425" y="5690101"/>
                <a:ext cx="1224670"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3F3F3F"/>
                    </a:solidFill>
                    <a:latin typeface="Arial"/>
                    <a:ea typeface="Arial"/>
                    <a:cs typeface="Arial"/>
                    <a:sym typeface="Arial"/>
                  </a:rPr>
                  <a:t>Người dùng và tác vụ</a:t>
                </a:r>
                <a:endParaRPr/>
              </a:p>
            </p:txBody>
          </p:sp>
          <p:sp>
            <p:nvSpPr>
              <p:cNvPr id="2572" name="Google Shape;2572;p93"/>
              <p:cNvSpPr/>
              <p:nvPr/>
            </p:nvSpPr>
            <p:spPr>
              <a:xfrm>
                <a:off x="2402449" y="4844077"/>
                <a:ext cx="964105" cy="809848"/>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573" name="Google Shape;2573;p93"/>
              <p:cNvSpPr/>
              <p:nvPr/>
            </p:nvSpPr>
            <p:spPr>
              <a:xfrm>
                <a:off x="2446742" y="5016608"/>
                <a:ext cx="875518" cy="43088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i="1" lang="en-US" sz="1400">
                    <a:solidFill>
                      <a:srgbClr val="3366CC"/>
                    </a:solidFill>
                    <a:latin typeface="Arial"/>
                    <a:ea typeface="Arial"/>
                    <a:cs typeface="Arial"/>
                    <a:sym typeface="Arial"/>
                  </a:rPr>
                  <a:t>Quá trình học mới</a:t>
                </a:r>
                <a:endParaRPr b="1" i="1" sz="1400">
                  <a:solidFill>
                    <a:srgbClr val="3366CC"/>
                  </a:solidFill>
                  <a:latin typeface="Arial"/>
                  <a:ea typeface="Arial"/>
                  <a:cs typeface="Arial"/>
                  <a:sym typeface="Arial"/>
                </a:endParaRPr>
              </a:p>
            </p:txBody>
          </p:sp>
          <p:sp>
            <p:nvSpPr>
              <p:cNvPr id="2574" name="Google Shape;2574;p93"/>
              <p:cNvSpPr/>
              <p:nvPr/>
            </p:nvSpPr>
            <p:spPr>
              <a:xfrm>
                <a:off x="2402449" y="3040925"/>
                <a:ext cx="964105" cy="809848"/>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2575" name="Google Shape;2575;p93"/>
              <p:cNvSpPr/>
              <p:nvPr/>
            </p:nvSpPr>
            <p:spPr>
              <a:xfrm>
                <a:off x="2544925" y="3276572"/>
                <a:ext cx="679152" cy="3385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Quá trình học</a:t>
                </a:r>
                <a:endParaRPr sz="1100">
                  <a:solidFill>
                    <a:srgbClr val="3F3F3F"/>
                  </a:solidFill>
                  <a:latin typeface="Arial"/>
                  <a:ea typeface="Arial"/>
                  <a:cs typeface="Arial"/>
                  <a:sym typeface="Arial"/>
                </a:endParaRPr>
              </a:p>
            </p:txBody>
          </p:sp>
          <p:sp>
            <p:nvSpPr>
              <p:cNvPr id="2576" name="Google Shape;2576;p93"/>
              <p:cNvSpPr/>
              <p:nvPr/>
            </p:nvSpPr>
            <p:spPr>
              <a:xfrm>
                <a:off x="4815505" y="3276571"/>
                <a:ext cx="925769" cy="3385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Đây là một con mèo</a:t>
                </a:r>
                <a:endParaRPr sz="1100">
                  <a:solidFill>
                    <a:srgbClr val="3F3F3F"/>
                  </a:solidFill>
                  <a:latin typeface="Arial"/>
                  <a:ea typeface="Arial"/>
                  <a:cs typeface="Arial"/>
                  <a:sym typeface="Arial"/>
                </a:endParaRPr>
              </a:p>
            </p:txBody>
          </p:sp>
          <p:sp>
            <p:nvSpPr>
              <p:cNvPr id="2577" name="Google Shape;2577;p93"/>
              <p:cNvSpPr/>
              <p:nvPr/>
            </p:nvSpPr>
            <p:spPr>
              <a:xfrm>
                <a:off x="3661198" y="4844077"/>
                <a:ext cx="964105" cy="809848"/>
              </a:xfrm>
              <a:prstGeom prst="rect">
                <a:avLst/>
              </a:prstGeom>
              <a:solidFill>
                <a:schemeClr val="lt1"/>
              </a:solidFill>
              <a:ln cap="flat" cmpd="sng" w="12700">
                <a:solidFill>
                  <a:srgbClr val="3366CC"/>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pic>
            <p:nvPicPr>
              <p:cNvPr id="2578" name="Google Shape;2578;p93"/>
              <p:cNvPicPr preferRelativeResize="0"/>
              <p:nvPr/>
            </p:nvPicPr>
            <p:blipFill rotWithShape="1">
              <a:blip r:embed="rId6">
                <a:alphaModFix/>
              </a:blip>
              <a:srcRect b="0" l="0" r="0" t="0"/>
              <a:stretch/>
            </p:blipFill>
            <p:spPr>
              <a:xfrm>
                <a:off x="3715522" y="4877088"/>
                <a:ext cx="855457" cy="705262"/>
              </a:xfrm>
              <a:prstGeom prst="rect">
                <a:avLst/>
              </a:prstGeom>
              <a:noFill/>
              <a:ln>
                <a:noFill/>
              </a:ln>
            </p:spPr>
          </p:pic>
          <p:grpSp>
            <p:nvGrpSpPr>
              <p:cNvPr id="2579" name="Google Shape;2579;p93"/>
              <p:cNvGrpSpPr/>
              <p:nvPr/>
            </p:nvGrpSpPr>
            <p:grpSpPr>
              <a:xfrm>
                <a:off x="3661198" y="3040925"/>
                <a:ext cx="964105" cy="809848"/>
                <a:chOff x="3991682" y="3028742"/>
                <a:chExt cx="900000" cy="756000"/>
              </a:xfrm>
            </p:grpSpPr>
            <p:sp>
              <p:nvSpPr>
                <p:cNvPr id="2580" name="Google Shape;2580;p93"/>
                <p:cNvSpPr/>
                <p:nvPr/>
              </p:nvSpPr>
              <p:spPr>
                <a:xfrm>
                  <a:off x="3991682" y="3028742"/>
                  <a:ext cx="900000" cy="756000"/>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600">
                    <a:solidFill>
                      <a:srgbClr val="3F3F3F"/>
                    </a:solidFill>
                    <a:latin typeface="Arial"/>
                    <a:ea typeface="Arial"/>
                    <a:cs typeface="Arial"/>
                    <a:sym typeface="Arial"/>
                  </a:endParaRPr>
                </a:p>
              </p:txBody>
            </p:sp>
            <p:grpSp>
              <p:nvGrpSpPr>
                <p:cNvPr id="2581" name="Google Shape;2581;p93"/>
                <p:cNvGrpSpPr/>
                <p:nvPr/>
              </p:nvGrpSpPr>
              <p:grpSpPr>
                <a:xfrm>
                  <a:off x="4039346" y="3047615"/>
                  <a:ext cx="804898" cy="705795"/>
                  <a:chOff x="4039346" y="3047615"/>
                  <a:chExt cx="804898" cy="705795"/>
                </a:xfrm>
              </p:grpSpPr>
              <p:pic>
                <p:nvPicPr>
                  <p:cNvPr id="2582" name="Google Shape;2582;p93"/>
                  <p:cNvPicPr preferRelativeResize="0"/>
                  <p:nvPr/>
                </p:nvPicPr>
                <p:blipFill rotWithShape="1">
                  <a:blip r:embed="rId7">
                    <a:alphaModFix/>
                  </a:blip>
                  <a:srcRect b="0" l="0" r="0" t="0"/>
                  <a:stretch/>
                </p:blipFill>
                <p:spPr>
                  <a:xfrm>
                    <a:off x="4039346" y="3047615"/>
                    <a:ext cx="804672" cy="542544"/>
                  </a:xfrm>
                  <a:prstGeom prst="rect">
                    <a:avLst/>
                  </a:prstGeom>
                  <a:noFill/>
                  <a:ln>
                    <a:noFill/>
                  </a:ln>
                </p:spPr>
              </p:pic>
              <p:sp>
                <p:nvSpPr>
                  <p:cNvPr id="2583" name="Google Shape;2583;p93"/>
                  <p:cNvSpPr/>
                  <p:nvPr/>
                </p:nvSpPr>
                <p:spPr>
                  <a:xfrm>
                    <a:off x="4047347" y="3581023"/>
                    <a:ext cx="189610" cy="14365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500">
                        <a:solidFill>
                          <a:srgbClr val="3F3F3F"/>
                        </a:solidFill>
                        <a:latin typeface="Arial"/>
                        <a:ea typeface="Arial"/>
                        <a:cs typeface="Arial"/>
                        <a:sym typeface="Arial"/>
                      </a:rPr>
                      <a:t>Đơn vị </a:t>
                    </a:r>
                    <a:endParaRPr/>
                  </a:p>
                  <a:p>
                    <a:pPr indent="0" lvl="0" marL="0" marR="0" rtl="0" algn="ctr">
                      <a:spcBef>
                        <a:spcPts val="0"/>
                      </a:spcBef>
                      <a:spcAft>
                        <a:spcPts val="0"/>
                      </a:spcAft>
                      <a:buNone/>
                    </a:pPr>
                    <a:r>
                      <a:rPr lang="en-US" sz="500">
                        <a:solidFill>
                          <a:srgbClr val="3F3F3F"/>
                        </a:solidFill>
                        <a:latin typeface="Arial"/>
                        <a:ea typeface="Arial"/>
                        <a:cs typeface="Arial"/>
                        <a:sym typeface="Arial"/>
                      </a:rPr>
                      <a:t>đầu vào</a:t>
                    </a:r>
                    <a:endParaRPr/>
                  </a:p>
                </p:txBody>
              </p:sp>
              <p:sp>
                <p:nvSpPr>
                  <p:cNvPr id="2584" name="Google Shape;2584;p93"/>
                  <p:cNvSpPr/>
                  <p:nvPr/>
                </p:nvSpPr>
                <p:spPr>
                  <a:xfrm>
                    <a:off x="4329301" y="3581023"/>
                    <a:ext cx="224762" cy="1723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600">
                        <a:solidFill>
                          <a:srgbClr val="3F3F3F"/>
                        </a:solidFill>
                        <a:latin typeface="Arial"/>
                        <a:ea typeface="Arial"/>
                        <a:cs typeface="Arial"/>
                        <a:sym typeface="Arial"/>
                      </a:rPr>
                      <a:t>Đơn vị ẩn</a:t>
                    </a:r>
                    <a:endParaRPr/>
                  </a:p>
                </p:txBody>
              </p:sp>
              <p:sp>
                <p:nvSpPr>
                  <p:cNvPr id="2585" name="Google Shape;2585;p93"/>
                  <p:cNvSpPr/>
                  <p:nvPr/>
                </p:nvSpPr>
                <p:spPr>
                  <a:xfrm>
                    <a:off x="4619482" y="3581023"/>
                    <a:ext cx="224762" cy="1723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600">
                        <a:solidFill>
                          <a:srgbClr val="3F3F3F"/>
                        </a:solidFill>
                        <a:latin typeface="Arial"/>
                        <a:ea typeface="Arial"/>
                        <a:cs typeface="Arial"/>
                        <a:sym typeface="Arial"/>
                      </a:rPr>
                      <a:t>Đơn vị đầu ra </a:t>
                    </a:r>
                    <a:endParaRPr/>
                  </a:p>
                </p:txBody>
              </p:sp>
            </p:grpSp>
          </p:grpSp>
          <p:cxnSp>
            <p:nvCxnSpPr>
              <p:cNvPr id="2586" name="Google Shape;2586;p93"/>
              <p:cNvCxnSpPr/>
              <p:nvPr/>
            </p:nvCxnSpPr>
            <p:spPr>
              <a:xfrm>
                <a:off x="1334202" y="4172659"/>
                <a:ext cx="7527955" cy="0"/>
              </a:xfrm>
              <a:prstGeom prst="straightConnector1">
                <a:avLst/>
              </a:prstGeom>
              <a:noFill/>
              <a:ln cap="flat" cmpd="sng" w="38100">
                <a:solidFill>
                  <a:srgbClr val="D0CECE"/>
                </a:solidFill>
                <a:prstDash val="solid"/>
                <a:miter lim="800000"/>
                <a:headEnd len="sm" w="sm" type="none"/>
                <a:tailEnd len="sm" w="sm" type="none"/>
              </a:ln>
            </p:spPr>
          </p:cxnSp>
          <p:cxnSp>
            <p:nvCxnSpPr>
              <p:cNvPr id="2587" name="Google Shape;2587;p93"/>
              <p:cNvCxnSpPr/>
              <p:nvPr/>
            </p:nvCxnSpPr>
            <p:spPr>
              <a:xfrm rot="5400000">
                <a:off x="4010758" y="4762112"/>
                <a:ext cx="264986" cy="0"/>
              </a:xfrm>
              <a:prstGeom prst="straightConnector1">
                <a:avLst/>
              </a:prstGeom>
              <a:noFill/>
              <a:ln cap="flat" cmpd="sng" w="25400">
                <a:solidFill>
                  <a:srgbClr val="7F7F7F"/>
                </a:solidFill>
                <a:prstDash val="solid"/>
                <a:miter lim="800000"/>
                <a:headEnd len="sm" w="sm" type="none"/>
                <a:tailEnd len="med" w="med" type="triangle"/>
              </a:ln>
            </p:spPr>
          </p:cxnSp>
          <p:pic>
            <p:nvPicPr>
              <p:cNvPr id="2588" name="Google Shape;2588;p93"/>
              <p:cNvPicPr preferRelativeResize="0"/>
              <p:nvPr/>
            </p:nvPicPr>
            <p:blipFill rotWithShape="1">
              <a:blip r:embed="rId8">
                <a:alphaModFix/>
              </a:blip>
              <a:srcRect b="8091" l="11763" r="15227" t="17453"/>
              <a:stretch/>
            </p:blipFill>
            <p:spPr>
              <a:xfrm>
                <a:off x="3822386" y="4295915"/>
                <a:ext cx="641730" cy="459849"/>
              </a:xfrm>
              <a:prstGeom prst="rect">
                <a:avLst/>
              </a:prstGeom>
              <a:noFill/>
              <a:ln>
                <a:noFill/>
              </a:ln>
            </p:spPr>
          </p:pic>
          <p:cxnSp>
            <p:nvCxnSpPr>
              <p:cNvPr id="2589" name="Google Shape;2589;p93"/>
              <p:cNvCxnSpPr/>
              <p:nvPr/>
            </p:nvCxnSpPr>
            <p:spPr>
              <a:xfrm rot="5400000">
                <a:off x="4010758" y="2966320"/>
                <a:ext cx="264986" cy="0"/>
              </a:xfrm>
              <a:prstGeom prst="straightConnector1">
                <a:avLst/>
              </a:prstGeom>
              <a:noFill/>
              <a:ln cap="flat" cmpd="sng" w="25400">
                <a:solidFill>
                  <a:srgbClr val="7F7F7F"/>
                </a:solidFill>
                <a:prstDash val="solid"/>
                <a:miter lim="800000"/>
                <a:headEnd len="sm" w="sm" type="none"/>
                <a:tailEnd len="med" w="med" type="triangle"/>
              </a:ln>
            </p:spPr>
          </p:cxnSp>
          <p:pic>
            <p:nvPicPr>
              <p:cNvPr id="2590" name="Google Shape;2590;p93"/>
              <p:cNvPicPr preferRelativeResize="0"/>
              <p:nvPr/>
            </p:nvPicPr>
            <p:blipFill rotWithShape="1">
              <a:blip r:embed="rId8">
                <a:alphaModFix/>
              </a:blip>
              <a:srcRect b="8091" l="11763" r="15227" t="17453"/>
              <a:stretch/>
            </p:blipFill>
            <p:spPr>
              <a:xfrm>
                <a:off x="3822386" y="2500123"/>
                <a:ext cx="641730" cy="459849"/>
              </a:xfrm>
              <a:prstGeom prst="rect">
                <a:avLst/>
              </a:prstGeom>
              <a:noFill/>
              <a:ln>
                <a:noFill/>
              </a:ln>
            </p:spPr>
          </p:pic>
          <p:grpSp>
            <p:nvGrpSpPr>
              <p:cNvPr id="2591" name="Google Shape;2591;p93"/>
              <p:cNvGrpSpPr/>
              <p:nvPr/>
            </p:nvGrpSpPr>
            <p:grpSpPr>
              <a:xfrm>
                <a:off x="4564553" y="4911573"/>
                <a:ext cx="1474793" cy="729877"/>
                <a:chOff x="4834972" y="4781806"/>
                <a:chExt cx="1376732" cy="681345"/>
              </a:xfrm>
            </p:grpSpPr>
            <p:grpSp>
              <p:nvGrpSpPr>
                <p:cNvPr id="2592" name="Google Shape;2592;p93"/>
                <p:cNvGrpSpPr/>
                <p:nvPr/>
              </p:nvGrpSpPr>
              <p:grpSpPr>
                <a:xfrm>
                  <a:off x="5086280" y="5262142"/>
                  <a:ext cx="830126" cy="201009"/>
                  <a:chOff x="4930698" y="5209697"/>
                  <a:chExt cx="830126" cy="201009"/>
                </a:xfrm>
              </p:grpSpPr>
              <p:pic>
                <p:nvPicPr>
                  <p:cNvPr id="2593" name="Google Shape;2593;p93"/>
                  <p:cNvPicPr preferRelativeResize="0"/>
                  <p:nvPr/>
                </p:nvPicPr>
                <p:blipFill rotWithShape="1">
                  <a:blip r:embed="rId9">
                    <a:alphaModFix/>
                  </a:blip>
                  <a:srcRect b="0" l="6859" r="7550" t="0"/>
                  <a:stretch/>
                </p:blipFill>
                <p:spPr>
                  <a:xfrm>
                    <a:off x="5336962" y="5224676"/>
                    <a:ext cx="423862" cy="186030"/>
                  </a:xfrm>
                  <a:prstGeom prst="rect">
                    <a:avLst/>
                  </a:prstGeom>
                  <a:noFill/>
                  <a:ln>
                    <a:noFill/>
                  </a:ln>
                </p:spPr>
              </p:pic>
              <p:pic>
                <p:nvPicPr>
                  <p:cNvPr id="2594" name="Google Shape;2594;p93"/>
                  <p:cNvPicPr preferRelativeResize="0"/>
                  <p:nvPr/>
                </p:nvPicPr>
                <p:blipFill rotWithShape="1">
                  <a:blip r:embed="rId10">
                    <a:alphaModFix/>
                  </a:blip>
                  <a:srcRect b="12238" l="12285" r="15866" t="15898"/>
                  <a:stretch/>
                </p:blipFill>
                <p:spPr>
                  <a:xfrm>
                    <a:off x="4930698" y="5209697"/>
                    <a:ext cx="394359" cy="198294"/>
                  </a:xfrm>
                  <a:prstGeom prst="rect">
                    <a:avLst/>
                  </a:prstGeom>
                  <a:noFill/>
                  <a:ln>
                    <a:noFill/>
                  </a:ln>
                </p:spPr>
              </p:pic>
            </p:grpSp>
            <p:sp>
              <p:nvSpPr>
                <p:cNvPr id="2595" name="Google Shape;2595;p93"/>
                <p:cNvSpPr/>
                <p:nvPr/>
              </p:nvSpPr>
              <p:spPr>
                <a:xfrm>
                  <a:off x="4834972" y="4781806"/>
                  <a:ext cx="1376732" cy="4596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3366CC"/>
                      </a:solidFill>
                      <a:latin typeface="Arial"/>
                      <a:ea typeface="Arial"/>
                      <a:cs typeface="Arial"/>
                      <a:sym typeface="Arial"/>
                    </a:rPr>
                    <a:t>Đây là một con mèo</a:t>
                  </a:r>
                  <a:endParaRPr sz="800">
                    <a:solidFill>
                      <a:srgbClr val="3366CC"/>
                    </a:solidFill>
                    <a:latin typeface="Arial"/>
                    <a:ea typeface="Arial"/>
                    <a:cs typeface="Arial"/>
                    <a:sym typeface="Arial"/>
                  </a:endParaRPr>
                </a:p>
                <a:p>
                  <a:pPr indent="0" lvl="0" marL="0" marR="0" rtl="0" algn="ctr">
                    <a:spcBef>
                      <a:spcPts val="0"/>
                    </a:spcBef>
                    <a:spcAft>
                      <a:spcPts val="0"/>
                    </a:spcAft>
                    <a:buNone/>
                  </a:pPr>
                  <a:r>
                    <a:rPr lang="en-US" sz="800">
                      <a:solidFill>
                        <a:srgbClr val="3366CC"/>
                      </a:solidFill>
                      <a:latin typeface="Arial"/>
                      <a:ea typeface="Arial"/>
                      <a:cs typeface="Arial"/>
                      <a:sym typeface="Arial"/>
                    </a:rPr>
                    <a:t>• </a:t>
                  </a:r>
                  <a:r>
                    <a:rPr lang="en-US" sz="800">
                      <a:solidFill>
                        <a:srgbClr val="353F3A"/>
                      </a:solidFill>
                      <a:latin typeface="Arial"/>
                      <a:ea typeface="Arial"/>
                      <a:cs typeface="Arial"/>
                      <a:sym typeface="Arial"/>
                    </a:rPr>
                    <a:t>Con mèo có lông, ria,</a:t>
                  </a:r>
                  <a:endParaRPr/>
                </a:p>
                <a:p>
                  <a:pPr indent="0" lvl="0" marL="0" marR="0" rtl="0" algn="ctr">
                    <a:spcBef>
                      <a:spcPts val="0"/>
                    </a:spcBef>
                    <a:spcAft>
                      <a:spcPts val="0"/>
                    </a:spcAft>
                    <a:buNone/>
                  </a:pPr>
                  <a:r>
                    <a:rPr lang="en-US" sz="800">
                      <a:solidFill>
                        <a:srgbClr val="353F3A"/>
                      </a:solidFill>
                      <a:latin typeface="Arial"/>
                      <a:ea typeface="Arial"/>
                      <a:cs typeface="Arial"/>
                      <a:sym typeface="Arial"/>
                    </a:rPr>
                    <a:t>   và móng vuốt.</a:t>
                  </a:r>
                  <a:endParaRPr/>
                </a:p>
                <a:p>
                  <a:pPr indent="0" lvl="0" marL="0" marR="0" rtl="0" algn="ctr">
                    <a:spcBef>
                      <a:spcPts val="0"/>
                    </a:spcBef>
                    <a:spcAft>
                      <a:spcPts val="0"/>
                    </a:spcAft>
                    <a:buNone/>
                  </a:pPr>
                  <a:r>
                    <a:rPr lang="en-US" sz="800">
                      <a:solidFill>
                        <a:srgbClr val="353F3A"/>
                      </a:solidFill>
                      <a:latin typeface="Arial"/>
                      <a:ea typeface="Arial"/>
                      <a:cs typeface="Arial"/>
                      <a:sym typeface="Arial"/>
                    </a:rPr>
                    <a:t>• Con mèo có đặc điểm này:</a:t>
                  </a:r>
                  <a:endParaRPr/>
                </a:p>
              </p:txBody>
            </p:sp>
          </p:grpSp>
        </p:grpSp>
      </p:grpSp>
      <p:sp>
        <p:nvSpPr>
          <p:cNvPr id="2596" name="Google Shape;2596;p93"/>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Chúng ta đang cố gắng làm gì?</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grpSp>
        <p:nvGrpSpPr>
          <p:cNvPr id="2602" name="Google Shape;2602;p94"/>
          <p:cNvGrpSpPr/>
          <p:nvPr/>
        </p:nvGrpSpPr>
        <p:grpSpPr>
          <a:xfrm>
            <a:off x="450000" y="450000"/>
            <a:ext cx="9018000" cy="276999"/>
            <a:chOff x="450000" y="450000"/>
            <a:chExt cx="9018000" cy="276999"/>
          </a:xfrm>
        </p:grpSpPr>
        <p:sp>
          <p:nvSpPr>
            <p:cNvPr id="2603" name="Google Shape;2603;p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3.6. GAN, XAI, Dữ liệu đào tạo tổng hợp</a:t>
              </a:r>
              <a:endParaRPr b="1" sz="1800">
                <a:solidFill>
                  <a:schemeClr val="lt1"/>
                </a:solidFill>
                <a:latin typeface="Arial"/>
                <a:ea typeface="Arial"/>
                <a:cs typeface="Arial"/>
                <a:sym typeface="Arial"/>
              </a:endParaRPr>
            </a:p>
          </p:txBody>
        </p:sp>
        <p:sp>
          <p:nvSpPr>
            <p:cNvPr id="2604" name="Google Shape;2604;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605" name="Google Shape;2605;p9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Dữ liệu đào tạo tổng hợp</a:t>
            </a:r>
            <a:endParaRPr b="1" sz="2400">
              <a:solidFill>
                <a:srgbClr val="0C0C0C"/>
              </a:solidFill>
              <a:latin typeface="Arial"/>
              <a:ea typeface="Arial"/>
              <a:cs typeface="Arial"/>
              <a:sym typeface="Arial"/>
            </a:endParaRPr>
          </a:p>
        </p:txBody>
      </p:sp>
      <p:sp>
        <p:nvSpPr>
          <p:cNvPr id="2606" name="Google Shape;2606;p94"/>
          <p:cNvSpPr/>
          <p:nvPr/>
        </p:nvSpPr>
        <p:spPr>
          <a:xfrm>
            <a:off x="8675912" y="6161198"/>
            <a:ext cx="792088" cy="21602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DARPA</a:t>
            </a:r>
            <a:endParaRPr/>
          </a:p>
        </p:txBody>
      </p:sp>
      <p:sp>
        <p:nvSpPr>
          <p:cNvPr id="2607" name="Google Shape;2607;p94"/>
          <p:cNvSpPr/>
          <p:nvPr/>
        </p:nvSpPr>
        <p:spPr>
          <a:xfrm>
            <a:off x="5094474" y="2219443"/>
            <a:ext cx="4392612" cy="225367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nhà nghiên cứu đã tạo ra hình ảnh y khoa tổng hợp khối u não bằng cách đào tạo một thuật toán mạng sáng tạo đối nghịch cùng với dữ liệu MRI có sẵn công khai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dữ liệu được tạo tổng hợp, </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 các nhà nghiên cứu có thể nâng cao độ chính xác của phân đoạn khối u</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 các nhà nghiên cứu đã sử dụng mô hình sáng tạo như một công cụ ẩn danh để giảm thiểu rủi ro sử dụng dữ liệu trung gian của bệnh nhân khi không được phép</a:t>
            </a:r>
            <a:endParaRPr/>
          </a:p>
        </p:txBody>
      </p:sp>
      <p:sp>
        <p:nvSpPr>
          <p:cNvPr id="2608" name="Google Shape;2608;p94"/>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Hình ảnh MRI khối u não tổng hợp</a:t>
            </a:r>
            <a:endParaRPr/>
          </a:p>
        </p:txBody>
      </p:sp>
      <p:grpSp>
        <p:nvGrpSpPr>
          <p:cNvPr id="2609" name="Google Shape;2609;p94"/>
          <p:cNvGrpSpPr/>
          <p:nvPr/>
        </p:nvGrpSpPr>
        <p:grpSpPr>
          <a:xfrm>
            <a:off x="542718" y="2217408"/>
            <a:ext cx="4408694" cy="3963740"/>
            <a:chOff x="5007214" y="1900386"/>
            <a:chExt cx="4408694" cy="3963740"/>
          </a:xfrm>
        </p:grpSpPr>
        <p:sp>
          <p:nvSpPr>
            <p:cNvPr id="2610" name="Google Shape;2610;p94"/>
            <p:cNvSpPr/>
            <p:nvPr/>
          </p:nvSpPr>
          <p:spPr>
            <a:xfrm>
              <a:off x="5023296" y="1900386"/>
              <a:ext cx="4392612" cy="39637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11" name="Google Shape;2611;p94"/>
            <p:cNvGrpSpPr/>
            <p:nvPr/>
          </p:nvGrpSpPr>
          <p:grpSpPr>
            <a:xfrm>
              <a:off x="5007214" y="1978949"/>
              <a:ext cx="4275539" cy="3775836"/>
              <a:chOff x="4945941" y="2069331"/>
              <a:chExt cx="4275539" cy="3775836"/>
            </a:xfrm>
          </p:grpSpPr>
          <p:pic>
            <p:nvPicPr>
              <p:cNvPr descr="A picture containing object, indoor&#10;&#10;Description automatically generated" id="2612" name="Google Shape;2612;p94"/>
              <p:cNvPicPr preferRelativeResize="0"/>
              <p:nvPr/>
            </p:nvPicPr>
            <p:blipFill rotWithShape="1">
              <a:blip r:embed="rId3">
                <a:alphaModFix/>
              </a:blip>
              <a:srcRect b="0" l="0" r="0" t="0"/>
              <a:stretch/>
            </p:blipFill>
            <p:spPr>
              <a:xfrm>
                <a:off x="5203319" y="3370179"/>
                <a:ext cx="810511" cy="876845"/>
              </a:xfrm>
              <a:prstGeom prst="rect">
                <a:avLst/>
              </a:prstGeom>
              <a:noFill/>
              <a:ln>
                <a:noFill/>
              </a:ln>
            </p:spPr>
          </p:pic>
          <p:pic>
            <p:nvPicPr>
              <p:cNvPr descr="A close up of a logo&#10;&#10;Description automatically generated" id="2613" name="Google Shape;2613;p94"/>
              <p:cNvPicPr preferRelativeResize="0"/>
              <p:nvPr/>
            </p:nvPicPr>
            <p:blipFill rotWithShape="1">
              <a:blip r:embed="rId4">
                <a:alphaModFix/>
              </a:blip>
              <a:srcRect b="0" l="0" r="0" t="0"/>
              <a:stretch/>
            </p:blipFill>
            <p:spPr>
              <a:xfrm>
                <a:off x="6341412" y="2069331"/>
                <a:ext cx="2880068" cy="3406504"/>
              </a:xfrm>
              <a:prstGeom prst="rect">
                <a:avLst/>
              </a:prstGeom>
              <a:noFill/>
              <a:ln>
                <a:noFill/>
              </a:ln>
            </p:spPr>
          </p:pic>
          <p:sp>
            <p:nvSpPr>
              <p:cNvPr id="2614" name="Google Shape;2614;p94"/>
              <p:cNvSpPr/>
              <p:nvPr/>
            </p:nvSpPr>
            <p:spPr>
              <a:xfrm>
                <a:off x="6096572" y="2261107"/>
                <a:ext cx="298330" cy="3094989"/>
              </a:xfrm>
              <a:prstGeom prst="leftBrace">
                <a:avLst>
                  <a:gd fmla="val 147059" name="adj1"/>
                  <a:gd fmla="val 49537"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5" name="Google Shape;2615;p94"/>
              <p:cNvSpPr/>
              <p:nvPr/>
            </p:nvSpPr>
            <p:spPr>
              <a:xfrm>
                <a:off x="4945941" y="4312595"/>
                <a:ext cx="1325266" cy="4001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Hình ảnh khối u </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não ban đầu</a:t>
                </a:r>
                <a:endParaRPr/>
              </a:p>
            </p:txBody>
          </p:sp>
          <p:sp>
            <p:nvSpPr>
              <p:cNvPr id="2616" name="Google Shape;2616;p94"/>
              <p:cNvSpPr/>
              <p:nvPr/>
            </p:nvSpPr>
            <p:spPr>
              <a:xfrm>
                <a:off x="6394902" y="5475835"/>
                <a:ext cx="2826578"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Hình ảnh khối u não tổng hợp để đào tạo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thuật toán phân đoạn khối u</a:t>
                </a:r>
                <a:endParaRPr/>
              </a:p>
            </p:txBody>
          </p:sp>
        </p:gr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95"/>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Trí tuệ nhân tạo: Xu hướng và Thị trường</a:t>
            </a:r>
            <a:endParaRPr b="1" sz="3200">
              <a:solidFill>
                <a:srgbClr val="000000"/>
              </a:solidFill>
              <a:latin typeface="Arial"/>
              <a:ea typeface="Arial"/>
              <a:cs typeface="Arial"/>
              <a:sym typeface="Arial"/>
            </a:endParaRPr>
          </a:p>
        </p:txBody>
      </p:sp>
      <p:sp>
        <p:nvSpPr>
          <p:cNvPr id="2623" name="Google Shape;2623;p9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624" name="Google Shape;2624;p95"/>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4.1. Xu hướng AI</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4.2. Thị trường AI</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4.3. AI trong Năng lượng bền vững</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4.4. AI trong Dịch vụ tài chính</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4.5. AI trong Hành chính</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4.6. AI trong Chăm sóc sức khỏe</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4.7. IoT và AI trong Nông nghiệp</a:t>
            </a:r>
            <a:endParaRPr sz="1800">
              <a:solidFill>
                <a:srgbClr val="A6A6A6"/>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grpSp>
        <p:nvGrpSpPr>
          <p:cNvPr id="2630" name="Google Shape;2630;p96"/>
          <p:cNvGrpSpPr/>
          <p:nvPr/>
        </p:nvGrpSpPr>
        <p:grpSpPr>
          <a:xfrm>
            <a:off x="450000" y="526200"/>
            <a:ext cx="9018000" cy="276999"/>
            <a:chOff x="450000" y="450000"/>
            <a:chExt cx="9018000" cy="276999"/>
          </a:xfrm>
        </p:grpSpPr>
        <p:sp>
          <p:nvSpPr>
            <p:cNvPr id="2631" name="Google Shape;2631;p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Xu hướng AI</a:t>
              </a:r>
              <a:endParaRPr/>
            </a:p>
          </p:txBody>
        </p:sp>
        <p:sp>
          <p:nvSpPr>
            <p:cNvPr id="2632" name="Google Shape;2632;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2633" name="Google Shape;2633;p96"/>
          <p:cNvGrpSpPr/>
          <p:nvPr/>
        </p:nvGrpSpPr>
        <p:grpSpPr>
          <a:xfrm>
            <a:off x="6667139" y="3111229"/>
            <a:ext cx="2787845" cy="1699543"/>
            <a:chOff x="8067737" y="4843879"/>
            <a:chExt cx="2041472" cy="1227560"/>
          </a:xfrm>
        </p:grpSpPr>
        <p:grpSp>
          <p:nvGrpSpPr>
            <p:cNvPr id="2634" name="Google Shape;2634;p96"/>
            <p:cNvGrpSpPr/>
            <p:nvPr/>
          </p:nvGrpSpPr>
          <p:grpSpPr>
            <a:xfrm>
              <a:off x="8067737" y="5926942"/>
              <a:ext cx="1019154" cy="144497"/>
              <a:chOff x="8067737" y="5926942"/>
              <a:chExt cx="1019154" cy="144497"/>
            </a:xfrm>
          </p:grpSpPr>
          <p:sp>
            <p:nvSpPr>
              <p:cNvPr id="2635" name="Google Shape;2635;p96"/>
              <p:cNvSpPr/>
              <p:nvPr/>
            </p:nvSpPr>
            <p:spPr>
              <a:xfrm>
                <a:off x="8067737" y="5945189"/>
                <a:ext cx="108000" cy="108000"/>
              </a:xfrm>
              <a:prstGeom prst="ellipse">
                <a:avLst/>
              </a:prstGeom>
              <a:solidFill>
                <a:srgbClr val="00C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636" name="Google Shape;2636;p96"/>
              <p:cNvSpPr txBox="1"/>
              <p:nvPr/>
            </p:nvSpPr>
            <p:spPr>
              <a:xfrm>
                <a:off x="8241965" y="5926942"/>
                <a:ext cx="844926" cy="14449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Cơ sở hạ tầng</a:t>
                </a:r>
                <a:endParaRPr/>
              </a:p>
            </p:txBody>
          </p:sp>
        </p:grpSp>
        <p:grpSp>
          <p:nvGrpSpPr>
            <p:cNvPr id="2637" name="Google Shape;2637;p96"/>
            <p:cNvGrpSpPr/>
            <p:nvPr/>
          </p:nvGrpSpPr>
          <p:grpSpPr>
            <a:xfrm>
              <a:off x="8067737" y="4843879"/>
              <a:ext cx="1949131" cy="144498"/>
              <a:chOff x="8067737" y="4843879"/>
              <a:chExt cx="1949131" cy="144498"/>
            </a:xfrm>
          </p:grpSpPr>
          <p:sp>
            <p:nvSpPr>
              <p:cNvPr id="2638" name="Google Shape;2638;p96"/>
              <p:cNvSpPr/>
              <p:nvPr/>
            </p:nvSpPr>
            <p:spPr>
              <a:xfrm>
                <a:off x="8067737" y="4862127"/>
                <a:ext cx="108001" cy="1080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639" name="Google Shape;2639;p96"/>
              <p:cNvSpPr txBox="1"/>
              <p:nvPr/>
            </p:nvSpPr>
            <p:spPr>
              <a:xfrm>
                <a:off x="8241965" y="4843879"/>
                <a:ext cx="1774903" cy="1444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Ứng dụng: Thị giác máy tính</a:t>
                </a:r>
                <a:endParaRPr sz="1300">
                  <a:solidFill>
                    <a:schemeClr val="dk1"/>
                  </a:solidFill>
                  <a:latin typeface="Arial"/>
                  <a:ea typeface="Arial"/>
                  <a:cs typeface="Arial"/>
                  <a:sym typeface="Arial"/>
                </a:endParaRPr>
              </a:p>
            </p:txBody>
          </p:sp>
        </p:grpSp>
        <p:grpSp>
          <p:nvGrpSpPr>
            <p:cNvPr id="2640" name="Google Shape;2640;p96"/>
            <p:cNvGrpSpPr/>
            <p:nvPr/>
          </p:nvGrpSpPr>
          <p:grpSpPr>
            <a:xfrm>
              <a:off x="8067737" y="5073173"/>
              <a:ext cx="2041472" cy="288995"/>
              <a:chOff x="8067737" y="5073173"/>
              <a:chExt cx="2041472" cy="288995"/>
            </a:xfrm>
          </p:grpSpPr>
          <p:sp>
            <p:nvSpPr>
              <p:cNvPr id="2641" name="Google Shape;2641;p96"/>
              <p:cNvSpPr/>
              <p:nvPr/>
            </p:nvSpPr>
            <p:spPr>
              <a:xfrm>
                <a:off x="8067737" y="5163670"/>
                <a:ext cx="108001" cy="108000"/>
              </a:xfrm>
              <a:prstGeom prst="ellipse">
                <a:avLst/>
              </a:prstGeom>
              <a:solidFill>
                <a:srgbClr val="99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642" name="Google Shape;2642;p96"/>
              <p:cNvSpPr txBox="1"/>
              <p:nvPr/>
            </p:nvSpPr>
            <p:spPr>
              <a:xfrm>
                <a:off x="8241964" y="5073173"/>
                <a:ext cx="1867245" cy="28899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Ứng dụng: Thế hệ ngôn ngữ tự nhiên</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Xử lý/tổng hợp</a:t>
                </a:r>
                <a:endParaRPr sz="1300">
                  <a:solidFill>
                    <a:schemeClr val="dk1"/>
                  </a:solidFill>
                  <a:latin typeface="Arial"/>
                  <a:ea typeface="Arial"/>
                  <a:cs typeface="Arial"/>
                  <a:sym typeface="Arial"/>
                </a:endParaRPr>
              </a:p>
            </p:txBody>
          </p:sp>
        </p:grpSp>
        <p:grpSp>
          <p:nvGrpSpPr>
            <p:cNvPr id="2643" name="Google Shape;2643;p96"/>
            <p:cNvGrpSpPr/>
            <p:nvPr/>
          </p:nvGrpSpPr>
          <p:grpSpPr>
            <a:xfrm>
              <a:off x="8067737" y="5446965"/>
              <a:ext cx="1858349" cy="144498"/>
              <a:chOff x="8067737" y="5446965"/>
              <a:chExt cx="1858349" cy="144498"/>
            </a:xfrm>
          </p:grpSpPr>
          <p:sp>
            <p:nvSpPr>
              <p:cNvPr id="2644" name="Google Shape;2644;p96"/>
              <p:cNvSpPr/>
              <p:nvPr/>
            </p:nvSpPr>
            <p:spPr>
              <a:xfrm>
                <a:off x="8067737" y="5465213"/>
                <a:ext cx="108001" cy="108000"/>
              </a:xfrm>
              <a:prstGeom prst="ellipse">
                <a:avLst/>
              </a:prstGeom>
              <a:solidFill>
                <a:srgbClr val="FF4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645" name="Google Shape;2645;p96"/>
              <p:cNvSpPr txBox="1"/>
              <p:nvPr/>
            </p:nvSpPr>
            <p:spPr>
              <a:xfrm>
                <a:off x="8241964" y="5446965"/>
                <a:ext cx="1684122" cy="1444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Ứng dụng: Trí tuệ dự đoán</a:t>
                </a:r>
                <a:endParaRPr sz="1300">
                  <a:solidFill>
                    <a:schemeClr val="dk1"/>
                  </a:solidFill>
                  <a:latin typeface="Arial"/>
                  <a:ea typeface="Arial"/>
                  <a:cs typeface="Arial"/>
                  <a:sym typeface="Arial"/>
                </a:endParaRPr>
              </a:p>
            </p:txBody>
          </p:sp>
        </p:grpSp>
        <p:grpSp>
          <p:nvGrpSpPr>
            <p:cNvPr id="2646" name="Google Shape;2646;p96"/>
            <p:cNvGrpSpPr/>
            <p:nvPr/>
          </p:nvGrpSpPr>
          <p:grpSpPr>
            <a:xfrm>
              <a:off x="8067737" y="5686955"/>
              <a:ext cx="1949132" cy="144497"/>
              <a:chOff x="8067737" y="5686955"/>
              <a:chExt cx="1949132" cy="144497"/>
            </a:xfrm>
          </p:grpSpPr>
          <p:sp>
            <p:nvSpPr>
              <p:cNvPr id="2647" name="Google Shape;2647;p96"/>
              <p:cNvSpPr/>
              <p:nvPr/>
            </p:nvSpPr>
            <p:spPr>
              <a:xfrm>
                <a:off x="8067737" y="5705201"/>
                <a:ext cx="108001" cy="1080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648" name="Google Shape;2648;p96"/>
              <p:cNvSpPr txBox="1"/>
              <p:nvPr/>
            </p:nvSpPr>
            <p:spPr>
              <a:xfrm>
                <a:off x="8241965" y="5686955"/>
                <a:ext cx="1774904" cy="14449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Kiến trúc</a:t>
                </a:r>
                <a:endParaRPr sz="1300">
                  <a:solidFill>
                    <a:schemeClr val="dk1"/>
                  </a:solidFill>
                  <a:latin typeface="Arial"/>
                  <a:ea typeface="Arial"/>
                  <a:cs typeface="Arial"/>
                  <a:sym typeface="Arial"/>
                </a:endParaRPr>
              </a:p>
            </p:txBody>
          </p:sp>
        </p:grpSp>
      </p:grpSp>
      <p:grpSp>
        <p:nvGrpSpPr>
          <p:cNvPr id="2649" name="Google Shape;2649;p96"/>
          <p:cNvGrpSpPr/>
          <p:nvPr/>
        </p:nvGrpSpPr>
        <p:grpSpPr>
          <a:xfrm>
            <a:off x="1850217" y="1844824"/>
            <a:ext cx="4552430" cy="4444029"/>
            <a:chOff x="3858930" y="2204352"/>
            <a:chExt cx="3912203" cy="3819046"/>
          </a:xfrm>
        </p:grpSpPr>
        <p:grpSp>
          <p:nvGrpSpPr>
            <p:cNvPr id="2650" name="Google Shape;2650;p96"/>
            <p:cNvGrpSpPr/>
            <p:nvPr/>
          </p:nvGrpSpPr>
          <p:grpSpPr>
            <a:xfrm>
              <a:off x="4168159" y="2204352"/>
              <a:ext cx="3600001" cy="3600000"/>
              <a:chOff x="4151395" y="2189112"/>
              <a:chExt cx="3600001" cy="3600000"/>
            </a:xfrm>
          </p:grpSpPr>
          <p:grpSp>
            <p:nvGrpSpPr>
              <p:cNvPr id="2651" name="Google Shape;2651;p96"/>
              <p:cNvGrpSpPr/>
              <p:nvPr/>
            </p:nvGrpSpPr>
            <p:grpSpPr>
              <a:xfrm>
                <a:off x="4151395" y="2189112"/>
                <a:ext cx="3600001" cy="3600000"/>
                <a:chOff x="4151395" y="2189112"/>
                <a:chExt cx="3638990" cy="3645659"/>
              </a:xfrm>
            </p:grpSpPr>
            <p:sp>
              <p:nvSpPr>
                <p:cNvPr id="2652" name="Google Shape;2652;p96"/>
                <p:cNvSpPr/>
                <p:nvPr/>
              </p:nvSpPr>
              <p:spPr>
                <a:xfrm>
                  <a:off x="4151395" y="2189727"/>
                  <a:ext cx="1800000" cy="1800000"/>
                </a:xfrm>
                <a:prstGeom prst="rect">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653" name="Google Shape;2653;p96"/>
                <p:cNvSpPr/>
                <p:nvPr/>
              </p:nvSpPr>
              <p:spPr>
                <a:xfrm>
                  <a:off x="5990385" y="2189112"/>
                  <a:ext cx="1800000" cy="1800000"/>
                </a:xfrm>
                <a:prstGeom prst="rect">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654" name="Google Shape;2654;p96"/>
                <p:cNvSpPr/>
                <p:nvPr/>
              </p:nvSpPr>
              <p:spPr>
                <a:xfrm>
                  <a:off x="4151395" y="4034771"/>
                  <a:ext cx="1800000" cy="1800000"/>
                </a:xfrm>
                <a:prstGeom prst="rect">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sp>
              <p:nvSpPr>
                <p:cNvPr id="2655" name="Google Shape;2655;p96"/>
                <p:cNvSpPr/>
                <p:nvPr/>
              </p:nvSpPr>
              <p:spPr>
                <a:xfrm>
                  <a:off x="5990385" y="4034771"/>
                  <a:ext cx="1800000" cy="1800000"/>
                </a:xfrm>
                <a:prstGeom prst="rect">
                  <a:avLst/>
                </a:prstGeom>
                <a:solidFill>
                  <a:schemeClr val="lt2"/>
                </a:solidFill>
                <a:ln>
                  <a:noFill/>
                </a:ln>
              </p:spPr>
              <p:txBody>
                <a:bodyPr anchorCtr="0" anchor="ctr" bIns="45700" lIns="91425" spcFirstLastPara="1" rIns="91425" wrap="square" tIns="45700">
                  <a:noAutofit/>
                </a:bodyPr>
                <a:lstStyle/>
                <a:p>
                  <a:pPr indent="-398463" lvl="0" marL="398463" marR="0" rtl="0" algn="ctr">
                    <a:spcBef>
                      <a:spcPts val="0"/>
                    </a:spcBef>
                    <a:spcAft>
                      <a:spcPts val="0"/>
                    </a:spcAft>
                    <a:buNone/>
                  </a:pPr>
                  <a:r>
                    <a:t/>
                  </a:r>
                  <a:endParaRPr sz="800">
                    <a:solidFill>
                      <a:srgbClr val="3F3F3F"/>
                    </a:solidFill>
                    <a:latin typeface="Arial"/>
                    <a:ea typeface="Arial"/>
                    <a:cs typeface="Arial"/>
                    <a:sym typeface="Arial"/>
                  </a:endParaRPr>
                </a:p>
              </p:txBody>
            </p:sp>
          </p:grpSp>
          <p:grpSp>
            <p:nvGrpSpPr>
              <p:cNvPr id="2656" name="Google Shape;2656;p96"/>
              <p:cNvGrpSpPr/>
              <p:nvPr/>
            </p:nvGrpSpPr>
            <p:grpSpPr>
              <a:xfrm>
                <a:off x="4210035" y="2253134"/>
                <a:ext cx="3482723" cy="3526603"/>
                <a:chOff x="4225196" y="2264627"/>
                <a:chExt cx="3482723" cy="3526603"/>
              </a:xfrm>
            </p:grpSpPr>
            <p:sp>
              <p:nvSpPr>
                <p:cNvPr id="2657" name="Google Shape;2657;p96"/>
                <p:cNvSpPr/>
                <p:nvPr/>
              </p:nvSpPr>
              <p:spPr>
                <a:xfrm>
                  <a:off x="4225196" y="2264627"/>
                  <a:ext cx="729016" cy="13885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050">
                      <a:solidFill>
                        <a:srgbClr val="3F3F3F"/>
                      </a:solidFill>
                      <a:latin typeface="Arial"/>
                      <a:ea typeface="Arial"/>
                      <a:cs typeface="Arial"/>
                      <a:sym typeface="Arial"/>
                    </a:rPr>
                    <a:t>NHẤT THỜI</a:t>
                  </a:r>
                  <a:endParaRPr sz="1050">
                    <a:solidFill>
                      <a:srgbClr val="3F3F3F"/>
                    </a:solidFill>
                    <a:latin typeface="Arial"/>
                    <a:ea typeface="Arial"/>
                    <a:cs typeface="Arial"/>
                    <a:sym typeface="Arial"/>
                  </a:endParaRPr>
                </a:p>
              </p:txBody>
            </p:sp>
            <p:sp>
              <p:nvSpPr>
                <p:cNvPr id="2658" name="Google Shape;2658;p96"/>
                <p:cNvSpPr/>
                <p:nvPr/>
              </p:nvSpPr>
              <p:spPr>
                <a:xfrm>
                  <a:off x="6978903" y="2264627"/>
                  <a:ext cx="729016" cy="13885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050">
                      <a:solidFill>
                        <a:srgbClr val="3F3F3F"/>
                      </a:solidFill>
                      <a:latin typeface="Arial"/>
                      <a:ea typeface="Arial"/>
                      <a:cs typeface="Arial"/>
                      <a:sym typeface="Arial"/>
                    </a:rPr>
                    <a:t>CẦN THIẾT</a:t>
                  </a:r>
                  <a:endParaRPr sz="1050">
                    <a:solidFill>
                      <a:srgbClr val="3F3F3F"/>
                    </a:solidFill>
                    <a:latin typeface="Arial"/>
                    <a:ea typeface="Arial"/>
                    <a:cs typeface="Arial"/>
                    <a:sym typeface="Arial"/>
                  </a:endParaRPr>
                </a:p>
              </p:txBody>
            </p:sp>
            <p:sp>
              <p:nvSpPr>
                <p:cNvPr id="2659" name="Google Shape;2659;p96"/>
                <p:cNvSpPr/>
                <p:nvPr/>
              </p:nvSpPr>
              <p:spPr>
                <a:xfrm>
                  <a:off x="4225196" y="5652370"/>
                  <a:ext cx="926203" cy="13885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050">
                      <a:solidFill>
                        <a:srgbClr val="3F3F3F"/>
                      </a:solidFill>
                      <a:latin typeface="Arial"/>
                      <a:ea typeface="Arial"/>
                      <a:cs typeface="Arial"/>
                      <a:sym typeface="Arial"/>
                    </a:rPr>
                    <a:t>THỰC NGHIỆM</a:t>
                  </a:r>
                  <a:endParaRPr sz="1050">
                    <a:solidFill>
                      <a:srgbClr val="3F3F3F"/>
                    </a:solidFill>
                    <a:latin typeface="Arial"/>
                    <a:ea typeface="Arial"/>
                    <a:cs typeface="Arial"/>
                    <a:sym typeface="Arial"/>
                  </a:endParaRPr>
                </a:p>
              </p:txBody>
            </p:sp>
            <p:sp>
              <p:nvSpPr>
                <p:cNvPr id="2660" name="Google Shape;2660;p96"/>
                <p:cNvSpPr/>
                <p:nvPr/>
              </p:nvSpPr>
              <p:spPr>
                <a:xfrm>
                  <a:off x="6877009" y="5652371"/>
                  <a:ext cx="830910" cy="13885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050">
                      <a:solidFill>
                        <a:srgbClr val="3F3F3F"/>
                      </a:solidFill>
                      <a:latin typeface="Arial"/>
                      <a:ea typeface="Arial"/>
                      <a:cs typeface="Arial"/>
                      <a:sym typeface="Arial"/>
                    </a:rPr>
                    <a:t>MỐI ĐE DỌA</a:t>
                  </a:r>
                  <a:endParaRPr sz="1050">
                    <a:solidFill>
                      <a:srgbClr val="3F3F3F"/>
                    </a:solidFill>
                    <a:latin typeface="Arial"/>
                    <a:ea typeface="Arial"/>
                    <a:cs typeface="Arial"/>
                    <a:sym typeface="Arial"/>
                  </a:endParaRPr>
                </a:p>
              </p:txBody>
            </p:sp>
          </p:grpSp>
        </p:grpSp>
        <p:grpSp>
          <p:nvGrpSpPr>
            <p:cNvPr id="2661" name="Google Shape;2661;p96"/>
            <p:cNvGrpSpPr/>
            <p:nvPr/>
          </p:nvGrpSpPr>
          <p:grpSpPr>
            <a:xfrm>
              <a:off x="7112232" y="2548583"/>
              <a:ext cx="561352" cy="273114"/>
              <a:chOff x="7103088" y="2548583"/>
              <a:chExt cx="561352" cy="273114"/>
            </a:xfrm>
          </p:grpSpPr>
          <p:sp>
            <p:nvSpPr>
              <p:cNvPr id="2662" name="Google Shape;2662;p96"/>
              <p:cNvSpPr/>
              <p:nvPr/>
            </p:nvSpPr>
            <p:spPr>
              <a:xfrm>
                <a:off x="7333364" y="2720897"/>
                <a:ext cx="100800" cy="100800"/>
              </a:xfrm>
              <a:prstGeom prst="ellipse">
                <a:avLst/>
              </a:prstGeom>
              <a:solidFill>
                <a:srgbClr val="00C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3" name="Google Shape;2663;p96"/>
              <p:cNvSpPr txBox="1"/>
              <p:nvPr/>
            </p:nvSpPr>
            <p:spPr>
              <a:xfrm>
                <a:off x="7103088" y="2548583"/>
                <a:ext cx="561352"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Khung nguồn mở</a:t>
                </a:r>
                <a:endParaRPr sz="800">
                  <a:solidFill>
                    <a:schemeClr val="dk1"/>
                  </a:solidFill>
                  <a:latin typeface="Arial"/>
                  <a:ea typeface="Arial"/>
                  <a:cs typeface="Arial"/>
                  <a:sym typeface="Arial"/>
                </a:endParaRPr>
              </a:p>
            </p:txBody>
          </p:sp>
        </p:grpSp>
        <p:sp>
          <p:nvSpPr>
            <p:cNvPr id="2664" name="Google Shape;2664;p96"/>
            <p:cNvSpPr/>
            <p:nvPr/>
          </p:nvSpPr>
          <p:spPr>
            <a:xfrm rot="-5400000">
              <a:off x="2909443" y="3842738"/>
              <a:ext cx="2084118" cy="1851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757070"/>
                  </a:solidFill>
                  <a:latin typeface="Arial"/>
                  <a:ea typeface="Arial"/>
                  <a:cs typeface="Arial"/>
                  <a:sym typeface="Arial"/>
                </a:rPr>
                <a:t>SỰ CHÁP NHẬN TRONG NGÀNH</a:t>
              </a:r>
              <a:endParaRPr sz="1400">
                <a:solidFill>
                  <a:srgbClr val="757070"/>
                </a:solidFill>
                <a:latin typeface="Arial"/>
                <a:ea typeface="Arial"/>
                <a:cs typeface="Arial"/>
                <a:sym typeface="Arial"/>
              </a:endParaRPr>
            </a:p>
          </p:txBody>
        </p:sp>
        <p:grpSp>
          <p:nvGrpSpPr>
            <p:cNvPr id="2665" name="Google Shape;2665;p96"/>
            <p:cNvGrpSpPr/>
            <p:nvPr/>
          </p:nvGrpSpPr>
          <p:grpSpPr>
            <a:xfrm>
              <a:off x="6978883" y="3263199"/>
              <a:ext cx="561352" cy="203816"/>
              <a:chOff x="7103088" y="2617881"/>
              <a:chExt cx="561352" cy="203816"/>
            </a:xfrm>
          </p:grpSpPr>
          <p:sp>
            <p:nvSpPr>
              <p:cNvPr id="2666" name="Google Shape;2666;p96"/>
              <p:cNvSpPr/>
              <p:nvPr/>
            </p:nvSpPr>
            <p:spPr>
              <a:xfrm>
                <a:off x="7333364" y="2720897"/>
                <a:ext cx="100800" cy="100800"/>
              </a:xfrm>
              <a:prstGeom prst="ellipse">
                <a:avLst/>
              </a:prstGeom>
              <a:solidFill>
                <a:srgbClr val="00C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7" name="Google Shape;2667;p96"/>
              <p:cNvSpPr txBox="1"/>
              <p:nvPr/>
            </p:nvSpPr>
            <p:spPr>
              <a:xfrm>
                <a:off x="7103088" y="2617881"/>
                <a:ext cx="561352" cy="73397"/>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Điện toán biên</a:t>
                </a:r>
                <a:endParaRPr sz="800">
                  <a:solidFill>
                    <a:schemeClr val="dk1"/>
                  </a:solidFill>
                  <a:latin typeface="Arial"/>
                  <a:ea typeface="Arial"/>
                  <a:cs typeface="Arial"/>
                  <a:sym typeface="Arial"/>
                </a:endParaRPr>
              </a:p>
            </p:txBody>
          </p:sp>
        </p:grpSp>
        <p:grpSp>
          <p:nvGrpSpPr>
            <p:cNvPr id="2668" name="Google Shape;2668;p96"/>
            <p:cNvGrpSpPr/>
            <p:nvPr/>
          </p:nvGrpSpPr>
          <p:grpSpPr>
            <a:xfrm>
              <a:off x="5237848" y="3813263"/>
              <a:ext cx="531873" cy="297023"/>
              <a:chOff x="7117828" y="2524674"/>
              <a:chExt cx="531873" cy="297023"/>
            </a:xfrm>
          </p:grpSpPr>
          <p:sp>
            <p:nvSpPr>
              <p:cNvPr id="2669" name="Google Shape;2669;p96"/>
              <p:cNvSpPr/>
              <p:nvPr/>
            </p:nvSpPr>
            <p:spPr>
              <a:xfrm>
                <a:off x="7333364" y="2720897"/>
                <a:ext cx="100800" cy="100800"/>
              </a:xfrm>
              <a:prstGeom prst="ellipse">
                <a:avLst/>
              </a:prstGeom>
              <a:solidFill>
                <a:srgbClr val="00C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0" name="Google Shape;2670;p96"/>
              <p:cNvSpPr txBox="1"/>
              <p:nvPr/>
            </p:nvSpPr>
            <p:spPr>
              <a:xfrm>
                <a:off x="7117828" y="2524674"/>
                <a:ext cx="531873"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Dữ liệu đào tạo tổng hợp</a:t>
                </a:r>
                <a:endParaRPr sz="800">
                  <a:solidFill>
                    <a:schemeClr val="dk1"/>
                  </a:solidFill>
                  <a:latin typeface="Arial"/>
                  <a:ea typeface="Arial"/>
                  <a:cs typeface="Arial"/>
                  <a:sym typeface="Arial"/>
                </a:endParaRPr>
              </a:p>
            </p:txBody>
          </p:sp>
        </p:grpSp>
        <p:grpSp>
          <p:nvGrpSpPr>
            <p:cNvPr id="2671" name="Google Shape;2671;p96"/>
            <p:cNvGrpSpPr/>
            <p:nvPr/>
          </p:nvGrpSpPr>
          <p:grpSpPr>
            <a:xfrm>
              <a:off x="6696731" y="2851062"/>
              <a:ext cx="561352" cy="269939"/>
              <a:chOff x="7103088" y="2551758"/>
              <a:chExt cx="561352" cy="269939"/>
            </a:xfrm>
          </p:grpSpPr>
          <p:sp>
            <p:nvSpPr>
              <p:cNvPr id="2672" name="Google Shape;2672;p96"/>
              <p:cNvSpPr/>
              <p:nvPr/>
            </p:nvSpPr>
            <p:spPr>
              <a:xfrm>
                <a:off x="7333364" y="2720897"/>
                <a:ext cx="100800" cy="1008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3" name="Google Shape;2673;p96"/>
              <p:cNvSpPr txBox="1"/>
              <p:nvPr/>
            </p:nvSpPr>
            <p:spPr>
              <a:xfrm>
                <a:off x="7103088" y="2551758"/>
                <a:ext cx="561352"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Nhận diện khuôn mặt</a:t>
                </a:r>
                <a:endParaRPr sz="800">
                  <a:solidFill>
                    <a:schemeClr val="dk1"/>
                  </a:solidFill>
                  <a:latin typeface="Arial"/>
                  <a:ea typeface="Arial"/>
                  <a:cs typeface="Arial"/>
                  <a:sym typeface="Arial"/>
                </a:endParaRPr>
              </a:p>
            </p:txBody>
          </p:sp>
        </p:grpSp>
        <p:grpSp>
          <p:nvGrpSpPr>
            <p:cNvPr id="2674" name="Google Shape;2674;p96"/>
            <p:cNvGrpSpPr/>
            <p:nvPr/>
          </p:nvGrpSpPr>
          <p:grpSpPr>
            <a:xfrm>
              <a:off x="6417190" y="3627620"/>
              <a:ext cx="663732" cy="275786"/>
              <a:chOff x="7139884" y="2545911"/>
              <a:chExt cx="663732" cy="275786"/>
            </a:xfrm>
          </p:grpSpPr>
          <p:sp>
            <p:nvSpPr>
              <p:cNvPr id="2675" name="Google Shape;2675;p96"/>
              <p:cNvSpPr/>
              <p:nvPr/>
            </p:nvSpPr>
            <p:spPr>
              <a:xfrm>
                <a:off x="7333364" y="2720897"/>
                <a:ext cx="100800" cy="1008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6" name="Google Shape;2676;p96"/>
              <p:cNvSpPr txBox="1"/>
              <p:nvPr/>
            </p:nvSpPr>
            <p:spPr>
              <a:xfrm>
                <a:off x="7139884" y="2545911"/>
                <a:ext cx="663732"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Tạo ảnh và chẩn đoán y khoa</a:t>
                </a:r>
                <a:endParaRPr/>
              </a:p>
            </p:txBody>
          </p:sp>
        </p:grpSp>
        <p:grpSp>
          <p:nvGrpSpPr>
            <p:cNvPr id="2677" name="Google Shape;2677;p96"/>
            <p:cNvGrpSpPr/>
            <p:nvPr/>
          </p:nvGrpSpPr>
          <p:grpSpPr>
            <a:xfrm>
              <a:off x="7058865" y="4482554"/>
              <a:ext cx="614720" cy="263586"/>
              <a:chOff x="7076405" y="2558111"/>
              <a:chExt cx="614720" cy="263586"/>
            </a:xfrm>
          </p:grpSpPr>
          <p:sp>
            <p:nvSpPr>
              <p:cNvPr id="2678" name="Google Shape;2678;p96"/>
              <p:cNvSpPr/>
              <p:nvPr/>
            </p:nvSpPr>
            <p:spPr>
              <a:xfrm>
                <a:off x="7333364" y="2720897"/>
                <a:ext cx="100800" cy="1008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9" name="Google Shape;2679;p96"/>
              <p:cNvSpPr txBox="1"/>
              <p:nvPr/>
            </p:nvSpPr>
            <p:spPr>
              <a:xfrm>
                <a:off x="7076405" y="2558111"/>
                <a:ext cx="614720"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Điều hướng tự động</a:t>
                </a:r>
                <a:endParaRPr/>
              </a:p>
            </p:txBody>
          </p:sp>
        </p:grpSp>
        <p:grpSp>
          <p:nvGrpSpPr>
            <p:cNvPr id="2680" name="Google Shape;2680;p96"/>
            <p:cNvGrpSpPr/>
            <p:nvPr/>
          </p:nvGrpSpPr>
          <p:grpSpPr>
            <a:xfrm>
              <a:off x="5971078" y="4057190"/>
              <a:ext cx="531873" cy="301197"/>
              <a:chOff x="7136880" y="2720897"/>
              <a:chExt cx="531873" cy="301197"/>
            </a:xfrm>
          </p:grpSpPr>
          <p:sp>
            <p:nvSpPr>
              <p:cNvPr id="2681" name="Google Shape;2681;p96"/>
              <p:cNvSpPr/>
              <p:nvPr/>
            </p:nvSpPr>
            <p:spPr>
              <a:xfrm>
                <a:off x="7333364" y="2720897"/>
                <a:ext cx="100800" cy="1008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2" name="Google Shape;2682;p96"/>
              <p:cNvSpPr txBox="1"/>
              <p:nvPr/>
            </p:nvSpPr>
            <p:spPr>
              <a:xfrm>
                <a:off x="7136880" y="2882574"/>
                <a:ext cx="531873"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Giám sát cây trồng</a:t>
                </a:r>
                <a:endParaRPr sz="800">
                  <a:solidFill>
                    <a:schemeClr val="dk1"/>
                  </a:solidFill>
                  <a:latin typeface="Arial"/>
                  <a:ea typeface="Arial"/>
                  <a:cs typeface="Arial"/>
                  <a:sym typeface="Arial"/>
                </a:endParaRPr>
              </a:p>
            </p:txBody>
          </p:sp>
        </p:grpSp>
        <p:grpSp>
          <p:nvGrpSpPr>
            <p:cNvPr id="2683" name="Google Shape;2683;p96"/>
            <p:cNvGrpSpPr/>
            <p:nvPr/>
          </p:nvGrpSpPr>
          <p:grpSpPr>
            <a:xfrm>
              <a:off x="4935487" y="4561260"/>
              <a:ext cx="673091" cy="247535"/>
              <a:chOff x="5441178" y="4575549"/>
              <a:chExt cx="673091" cy="247535"/>
            </a:xfrm>
          </p:grpSpPr>
          <p:sp>
            <p:nvSpPr>
              <p:cNvPr id="2684" name="Google Shape;2684;p96"/>
              <p:cNvSpPr/>
              <p:nvPr/>
            </p:nvSpPr>
            <p:spPr>
              <a:xfrm>
                <a:off x="5727322" y="4722284"/>
                <a:ext cx="100800" cy="1008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5" name="Google Shape;2685;p96"/>
              <p:cNvSpPr txBox="1"/>
              <p:nvPr/>
            </p:nvSpPr>
            <p:spPr>
              <a:xfrm>
                <a:off x="5441178" y="4575549"/>
                <a:ext cx="673091"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Bán lẻ miễn </a:t>
                </a:r>
                <a:endParaRPr/>
              </a:p>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phí check-out</a:t>
                </a:r>
                <a:endParaRPr/>
              </a:p>
            </p:txBody>
          </p:sp>
        </p:grpSp>
        <p:grpSp>
          <p:nvGrpSpPr>
            <p:cNvPr id="2686" name="Google Shape;2686;p96"/>
            <p:cNvGrpSpPr/>
            <p:nvPr/>
          </p:nvGrpSpPr>
          <p:grpSpPr>
            <a:xfrm>
              <a:off x="3989871" y="4480950"/>
              <a:ext cx="879564" cy="100800"/>
              <a:chOff x="3980727" y="4480950"/>
              <a:chExt cx="879564" cy="100800"/>
            </a:xfrm>
          </p:grpSpPr>
          <p:sp>
            <p:nvSpPr>
              <p:cNvPr id="2687" name="Google Shape;2687;p96"/>
              <p:cNvSpPr/>
              <p:nvPr/>
            </p:nvSpPr>
            <p:spPr>
              <a:xfrm>
                <a:off x="4749991" y="4480950"/>
                <a:ext cx="100800" cy="1008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8" name="Google Shape;2688;p96"/>
              <p:cNvSpPr txBox="1"/>
              <p:nvPr/>
            </p:nvSpPr>
            <p:spPr>
              <a:xfrm>
                <a:off x="3980727" y="4501778"/>
                <a:ext cx="879564" cy="73397"/>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Chống hàng giả</a:t>
                </a:r>
                <a:endParaRPr sz="800">
                  <a:solidFill>
                    <a:schemeClr val="dk1"/>
                  </a:solidFill>
                  <a:latin typeface="Arial"/>
                  <a:ea typeface="Arial"/>
                  <a:cs typeface="Arial"/>
                  <a:sym typeface="Arial"/>
                </a:endParaRPr>
              </a:p>
            </p:txBody>
          </p:sp>
        </p:grpSp>
        <p:grpSp>
          <p:nvGrpSpPr>
            <p:cNvPr id="2689" name="Google Shape;2689;p96"/>
            <p:cNvGrpSpPr/>
            <p:nvPr/>
          </p:nvGrpSpPr>
          <p:grpSpPr>
            <a:xfrm>
              <a:off x="5343873" y="4808795"/>
              <a:ext cx="629061" cy="300094"/>
              <a:chOff x="7088286" y="2720897"/>
              <a:chExt cx="629061" cy="300094"/>
            </a:xfrm>
          </p:grpSpPr>
          <p:sp>
            <p:nvSpPr>
              <p:cNvPr id="2690" name="Google Shape;2690;p96"/>
              <p:cNvSpPr/>
              <p:nvPr/>
            </p:nvSpPr>
            <p:spPr>
              <a:xfrm>
                <a:off x="7333364" y="2720897"/>
                <a:ext cx="100800" cy="10080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1" name="Google Shape;2691;p96"/>
              <p:cNvSpPr txBox="1"/>
              <p:nvPr/>
            </p:nvSpPr>
            <p:spPr>
              <a:xfrm>
                <a:off x="7088286" y="2881471"/>
                <a:ext cx="629061"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Xử lý khiếu nại tự động</a:t>
                </a:r>
                <a:endParaRPr sz="800">
                  <a:solidFill>
                    <a:schemeClr val="dk1"/>
                  </a:solidFill>
                  <a:latin typeface="Arial"/>
                  <a:ea typeface="Arial"/>
                  <a:cs typeface="Arial"/>
                  <a:sym typeface="Arial"/>
                </a:endParaRPr>
              </a:p>
            </p:txBody>
          </p:sp>
        </p:grpSp>
        <p:grpSp>
          <p:nvGrpSpPr>
            <p:cNvPr id="2692" name="Google Shape;2692;p96"/>
            <p:cNvGrpSpPr/>
            <p:nvPr/>
          </p:nvGrpSpPr>
          <p:grpSpPr>
            <a:xfrm>
              <a:off x="4878323" y="3068620"/>
              <a:ext cx="761028" cy="289390"/>
              <a:chOff x="4302016" y="3044363"/>
              <a:chExt cx="761028" cy="289390"/>
            </a:xfrm>
          </p:grpSpPr>
          <p:sp>
            <p:nvSpPr>
              <p:cNvPr id="2693" name="Google Shape;2693;p96"/>
              <p:cNvSpPr/>
              <p:nvPr/>
            </p:nvSpPr>
            <p:spPr>
              <a:xfrm>
                <a:off x="4632130" y="3044363"/>
                <a:ext cx="100800" cy="100800"/>
              </a:xfrm>
              <a:prstGeom prst="ellipse">
                <a:avLst/>
              </a:prstGeom>
              <a:solidFill>
                <a:srgbClr val="99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4" name="Google Shape;2694;p96"/>
              <p:cNvSpPr txBox="1"/>
              <p:nvPr/>
            </p:nvSpPr>
            <p:spPr>
              <a:xfrm>
                <a:off x="4302016" y="3260356"/>
                <a:ext cx="761028" cy="73397"/>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Đàm thoại tự động</a:t>
                </a:r>
                <a:endParaRPr sz="800">
                  <a:solidFill>
                    <a:schemeClr val="dk1"/>
                  </a:solidFill>
                  <a:latin typeface="Arial"/>
                  <a:ea typeface="Arial"/>
                  <a:cs typeface="Arial"/>
                  <a:sym typeface="Arial"/>
                </a:endParaRPr>
              </a:p>
            </p:txBody>
          </p:sp>
        </p:grpSp>
        <p:grpSp>
          <p:nvGrpSpPr>
            <p:cNvPr id="2695" name="Google Shape;2695;p96"/>
            <p:cNvGrpSpPr/>
            <p:nvPr/>
          </p:nvGrpSpPr>
          <p:grpSpPr>
            <a:xfrm>
              <a:off x="5754278" y="3735625"/>
              <a:ext cx="707831" cy="278624"/>
              <a:chOff x="4385789" y="2866539"/>
              <a:chExt cx="707831" cy="278624"/>
            </a:xfrm>
          </p:grpSpPr>
          <p:sp>
            <p:nvSpPr>
              <p:cNvPr id="2696" name="Google Shape;2696;p96"/>
              <p:cNvSpPr/>
              <p:nvPr/>
            </p:nvSpPr>
            <p:spPr>
              <a:xfrm>
                <a:off x="4632130" y="3044363"/>
                <a:ext cx="100800" cy="100800"/>
              </a:xfrm>
              <a:prstGeom prst="ellipse">
                <a:avLst/>
              </a:prstGeom>
              <a:solidFill>
                <a:srgbClr val="99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7" name="Google Shape;2697;p96"/>
              <p:cNvSpPr txBox="1"/>
              <p:nvPr/>
            </p:nvSpPr>
            <p:spPr>
              <a:xfrm>
                <a:off x="4385789" y="2866539"/>
                <a:ext cx="707831"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Tìm kiếm thương mại điện tử</a:t>
                </a:r>
                <a:endParaRPr/>
              </a:p>
            </p:txBody>
          </p:sp>
        </p:grpSp>
        <p:grpSp>
          <p:nvGrpSpPr>
            <p:cNvPr id="2698" name="Google Shape;2698;p96"/>
            <p:cNvGrpSpPr/>
            <p:nvPr/>
          </p:nvGrpSpPr>
          <p:grpSpPr>
            <a:xfrm>
              <a:off x="5500339" y="4153227"/>
              <a:ext cx="643076" cy="301197"/>
              <a:chOff x="4360992" y="3044363"/>
              <a:chExt cx="643076" cy="301197"/>
            </a:xfrm>
          </p:grpSpPr>
          <p:sp>
            <p:nvSpPr>
              <p:cNvPr id="2699" name="Google Shape;2699;p96"/>
              <p:cNvSpPr/>
              <p:nvPr/>
            </p:nvSpPr>
            <p:spPr>
              <a:xfrm>
                <a:off x="4632130" y="3044363"/>
                <a:ext cx="100800" cy="100800"/>
              </a:xfrm>
              <a:prstGeom prst="ellipse">
                <a:avLst/>
              </a:prstGeom>
              <a:solidFill>
                <a:srgbClr val="99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0" name="Google Shape;2700;p96"/>
              <p:cNvSpPr txBox="1"/>
              <p:nvPr/>
            </p:nvSpPr>
            <p:spPr>
              <a:xfrm>
                <a:off x="4360992" y="3272163"/>
                <a:ext cx="643076" cy="73397"/>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Dịch ngôn ngữ</a:t>
                </a:r>
                <a:endParaRPr sz="800">
                  <a:solidFill>
                    <a:schemeClr val="dk1"/>
                  </a:solidFill>
                  <a:latin typeface="Arial"/>
                  <a:ea typeface="Arial"/>
                  <a:cs typeface="Arial"/>
                  <a:sym typeface="Arial"/>
                </a:endParaRPr>
              </a:p>
            </p:txBody>
          </p:sp>
        </p:grpSp>
        <p:grpSp>
          <p:nvGrpSpPr>
            <p:cNvPr id="2701" name="Google Shape;2701;p96"/>
            <p:cNvGrpSpPr/>
            <p:nvPr/>
          </p:nvGrpSpPr>
          <p:grpSpPr>
            <a:xfrm>
              <a:off x="4750927" y="4126775"/>
              <a:ext cx="643076" cy="301197"/>
              <a:chOff x="4360992" y="3044363"/>
              <a:chExt cx="643076" cy="301197"/>
            </a:xfrm>
          </p:grpSpPr>
          <p:sp>
            <p:nvSpPr>
              <p:cNvPr id="2702" name="Google Shape;2702;p96"/>
              <p:cNvSpPr/>
              <p:nvPr/>
            </p:nvSpPr>
            <p:spPr>
              <a:xfrm>
                <a:off x="4632130" y="3044363"/>
                <a:ext cx="100800" cy="100800"/>
              </a:xfrm>
              <a:prstGeom prst="ellipse">
                <a:avLst/>
              </a:prstGeom>
              <a:solidFill>
                <a:srgbClr val="99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3" name="Google Shape;2703;p96"/>
              <p:cNvSpPr txBox="1"/>
              <p:nvPr/>
            </p:nvSpPr>
            <p:spPr>
              <a:xfrm>
                <a:off x="4360992" y="3206040"/>
                <a:ext cx="643076"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Tự động hóa back office</a:t>
                </a:r>
                <a:endParaRPr/>
              </a:p>
            </p:txBody>
          </p:sp>
        </p:grpSp>
        <p:grpSp>
          <p:nvGrpSpPr>
            <p:cNvPr id="2704" name="Google Shape;2704;p96"/>
            <p:cNvGrpSpPr/>
            <p:nvPr/>
          </p:nvGrpSpPr>
          <p:grpSpPr>
            <a:xfrm>
              <a:off x="4101738" y="5032686"/>
              <a:ext cx="760584" cy="262325"/>
              <a:chOff x="4302238" y="2882838"/>
              <a:chExt cx="760584" cy="262325"/>
            </a:xfrm>
          </p:grpSpPr>
          <p:sp>
            <p:nvSpPr>
              <p:cNvPr id="2705" name="Google Shape;2705;p96"/>
              <p:cNvSpPr/>
              <p:nvPr/>
            </p:nvSpPr>
            <p:spPr>
              <a:xfrm>
                <a:off x="4632130" y="3044363"/>
                <a:ext cx="100800" cy="100800"/>
              </a:xfrm>
              <a:prstGeom prst="ellipse">
                <a:avLst/>
              </a:prstGeom>
              <a:solidFill>
                <a:srgbClr val="99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6" name="Google Shape;2706;p96"/>
              <p:cNvSpPr txBox="1"/>
              <p:nvPr/>
            </p:nvSpPr>
            <p:spPr>
              <a:xfrm>
                <a:off x="4302238" y="2882838"/>
                <a:ext cx="760584"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Đăng ký thử nghiệm lâm sàng</a:t>
                </a:r>
                <a:endParaRPr sz="800">
                  <a:solidFill>
                    <a:schemeClr val="dk1"/>
                  </a:solidFill>
                  <a:latin typeface="Arial"/>
                  <a:ea typeface="Arial"/>
                  <a:cs typeface="Arial"/>
                  <a:sym typeface="Arial"/>
                </a:endParaRPr>
              </a:p>
            </p:txBody>
          </p:sp>
        </p:grpSp>
        <p:grpSp>
          <p:nvGrpSpPr>
            <p:cNvPr id="2707" name="Google Shape;2707;p96"/>
            <p:cNvGrpSpPr/>
            <p:nvPr/>
          </p:nvGrpSpPr>
          <p:grpSpPr>
            <a:xfrm>
              <a:off x="5835983" y="3218491"/>
              <a:ext cx="561352" cy="273114"/>
              <a:chOff x="7103088" y="2548583"/>
              <a:chExt cx="561352" cy="273114"/>
            </a:xfrm>
          </p:grpSpPr>
          <p:sp>
            <p:nvSpPr>
              <p:cNvPr id="2708" name="Google Shape;2708;p96"/>
              <p:cNvSpPr/>
              <p:nvPr/>
            </p:nvSpPr>
            <p:spPr>
              <a:xfrm>
                <a:off x="7333364" y="2720897"/>
                <a:ext cx="100800" cy="100800"/>
              </a:xfrm>
              <a:prstGeom prst="ellipse">
                <a:avLst/>
              </a:prstGeom>
              <a:solidFill>
                <a:srgbClr val="FF4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9" name="Google Shape;2709;p96"/>
              <p:cNvSpPr txBox="1"/>
              <p:nvPr/>
            </p:nvSpPr>
            <p:spPr>
              <a:xfrm>
                <a:off x="7103088" y="2548583"/>
                <a:ext cx="561352"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Bảo dưỡng dự báo</a:t>
                </a:r>
                <a:endParaRPr/>
              </a:p>
            </p:txBody>
          </p:sp>
        </p:grpSp>
        <p:grpSp>
          <p:nvGrpSpPr>
            <p:cNvPr id="2710" name="Google Shape;2710;p96"/>
            <p:cNvGrpSpPr/>
            <p:nvPr/>
          </p:nvGrpSpPr>
          <p:grpSpPr>
            <a:xfrm>
              <a:off x="5224485" y="3496447"/>
              <a:ext cx="649913" cy="139520"/>
              <a:chOff x="6784251" y="2699195"/>
              <a:chExt cx="649913" cy="139520"/>
            </a:xfrm>
          </p:grpSpPr>
          <p:sp>
            <p:nvSpPr>
              <p:cNvPr id="2711" name="Google Shape;2711;p96"/>
              <p:cNvSpPr/>
              <p:nvPr/>
            </p:nvSpPr>
            <p:spPr>
              <a:xfrm>
                <a:off x="7333364" y="2720897"/>
                <a:ext cx="100800" cy="100800"/>
              </a:xfrm>
              <a:prstGeom prst="ellipse">
                <a:avLst/>
              </a:prstGeom>
              <a:solidFill>
                <a:srgbClr val="FF4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2" name="Google Shape;2712;p96"/>
              <p:cNvSpPr txBox="1"/>
              <p:nvPr/>
            </p:nvSpPr>
            <p:spPr>
              <a:xfrm>
                <a:off x="6784251" y="2699195"/>
                <a:ext cx="561351"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Săn tìm mối </a:t>
                </a:r>
                <a:endParaRPr/>
              </a:p>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đe dọa mạng</a:t>
                </a:r>
                <a:endParaRPr sz="800">
                  <a:solidFill>
                    <a:schemeClr val="dk1"/>
                  </a:solidFill>
                  <a:latin typeface="Arial"/>
                  <a:ea typeface="Arial"/>
                  <a:cs typeface="Arial"/>
                  <a:sym typeface="Arial"/>
                </a:endParaRPr>
              </a:p>
            </p:txBody>
          </p:sp>
        </p:grpSp>
        <p:grpSp>
          <p:nvGrpSpPr>
            <p:cNvPr id="2713" name="Google Shape;2713;p96"/>
            <p:cNvGrpSpPr/>
            <p:nvPr/>
          </p:nvGrpSpPr>
          <p:grpSpPr>
            <a:xfrm>
              <a:off x="4457350" y="4864722"/>
              <a:ext cx="952640" cy="286719"/>
              <a:chOff x="6110338" y="4345137"/>
              <a:chExt cx="952640" cy="286719"/>
            </a:xfrm>
          </p:grpSpPr>
          <p:sp>
            <p:nvSpPr>
              <p:cNvPr id="2714" name="Google Shape;2714;p96"/>
              <p:cNvSpPr/>
              <p:nvPr/>
            </p:nvSpPr>
            <p:spPr>
              <a:xfrm>
                <a:off x="6538139" y="4531056"/>
                <a:ext cx="100800" cy="100800"/>
              </a:xfrm>
              <a:prstGeom prst="ellipse">
                <a:avLst/>
              </a:prstGeom>
              <a:solidFill>
                <a:srgbClr val="FF4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5" name="Google Shape;2715;p96"/>
              <p:cNvSpPr txBox="1"/>
              <p:nvPr/>
            </p:nvSpPr>
            <p:spPr>
              <a:xfrm>
                <a:off x="6110338" y="4345137"/>
                <a:ext cx="952640"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Sinh trắc học chăm </a:t>
                </a:r>
                <a:endParaRPr/>
              </a:p>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sóc sức khỏe nâng cao</a:t>
                </a:r>
                <a:endParaRPr sz="800">
                  <a:solidFill>
                    <a:schemeClr val="dk1"/>
                  </a:solidFill>
                  <a:latin typeface="Arial"/>
                  <a:ea typeface="Arial"/>
                  <a:cs typeface="Arial"/>
                  <a:sym typeface="Arial"/>
                </a:endParaRPr>
              </a:p>
            </p:txBody>
          </p:sp>
        </p:grpSp>
        <p:grpSp>
          <p:nvGrpSpPr>
            <p:cNvPr id="2716" name="Google Shape;2716;p96"/>
            <p:cNvGrpSpPr/>
            <p:nvPr/>
          </p:nvGrpSpPr>
          <p:grpSpPr>
            <a:xfrm>
              <a:off x="3883226" y="5282654"/>
              <a:ext cx="548404" cy="257958"/>
              <a:chOff x="6170697" y="4531123"/>
              <a:chExt cx="548404" cy="257958"/>
            </a:xfrm>
          </p:grpSpPr>
          <p:sp>
            <p:nvSpPr>
              <p:cNvPr id="2717" name="Google Shape;2717;p96"/>
              <p:cNvSpPr/>
              <p:nvPr/>
            </p:nvSpPr>
            <p:spPr>
              <a:xfrm>
                <a:off x="6546346" y="4688281"/>
                <a:ext cx="100800" cy="100800"/>
              </a:xfrm>
              <a:prstGeom prst="ellipse">
                <a:avLst/>
              </a:prstGeom>
              <a:solidFill>
                <a:srgbClr val="FF4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8" name="Google Shape;2718;p96"/>
              <p:cNvSpPr txBox="1"/>
              <p:nvPr/>
            </p:nvSpPr>
            <p:spPr>
              <a:xfrm>
                <a:off x="6170697" y="4531123"/>
                <a:ext cx="548404"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Bộ phận giả thế hệ mới</a:t>
                </a:r>
                <a:endParaRPr sz="800">
                  <a:solidFill>
                    <a:schemeClr val="dk1"/>
                  </a:solidFill>
                  <a:latin typeface="Arial"/>
                  <a:ea typeface="Arial"/>
                  <a:cs typeface="Arial"/>
                  <a:sym typeface="Arial"/>
                </a:endParaRPr>
              </a:p>
            </p:txBody>
          </p:sp>
        </p:grpSp>
        <p:grpSp>
          <p:nvGrpSpPr>
            <p:cNvPr id="2719" name="Google Shape;2719;p96"/>
            <p:cNvGrpSpPr/>
            <p:nvPr/>
          </p:nvGrpSpPr>
          <p:grpSpPr>
            <a:xfrm>
              <a:off x="6105527" y="5037376"/>
              <a:ext cx="614720" cy="291814"/>
              <a:chOff x="7076405" y="2720897"/>
              <a:chExt cx="614720" cy="291814"/>
            </a:xfrm>
          </p:grpSpPr>
          <p:sp>
            <p:nvSpPr>
              <p:cNvPr id="2720" name="Google Shape;2720;p96"/>
              <p:cNvSpPr/>
              <p:nvPr/>
            </p:nvSpPr>
            <p:spPr>
              <a:xfrm>
                <a:off x="7333364" y="2720897"/>
                <a:ext cx="100800" cy="100800"/>
              </a:xfrm>
              <a:prstGeom prst="ellipse">
                <a:avLst/>
              </a:prstGeom>
              <a:solidFill>
                <a:srgbClr val="FF4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21" name="Google Shape;2721;p96"/>
              <p:cNvSpPr txBox="1"/>
              <p:nvPr/>
            </p:nvSpPr>
            <p:spPr>
              <a:xfrm>
                <a:off x="7076405" y="2873191"/>
                <a:ext cx="614720"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Tối ưu hóa mạng</a:t>
                </a:r>
                <a:endParaRPr/>
              </a:p>
            </p:txBody>
          </p:sp>
        </p:grpSp>
        <p:grpSp>
          <p:nvGrpSpPr>
            <p:cNvPr id="2722" name="Google Shape;2722;p96"/>
            <p:cNvGrpSpPr/>
            <p:nvPr/>
          </p:nvGrpSpPr>
          <p:grpSpPr>
            <a:xfrm>
              <a:off x="4424887" y="3735625"/>
              <a:ext cx="607154" cy="273897"/>
              <a:chOff x="6442460" y="3807771"/>
              <a:chExt cx="607154" cy="273897"/>
            </a:xfrm>
          </p:grpSpPr>
          <p:sp>
            <p:nvSpPr>
              <p:cNvPr id="2723" name="Google Shape;2723;p96"/>
              <p:cNvSpPr/>
              <p:nvPr/>
            </p:nvSpPr>
            <p:spPr>
              <a:xfrm>
                <a:off x="6695637" y="3980868"/>
                <a:ext cx="100800" cy="100800"/>
              </a:xfrm>
              <a:prstGeom prst="ellipse">
                <a:avLst/>
              </a:prstGeom>
              <a:solidFill>
                <a:srgbClr val="FF4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24" name="Google Shape;2724;p96"/>
              <p:cNvSpPr txBox="1"/>
              <p:nvPr/>
            </p:nvSpPr>
            <p:spPr>
              <a:xfrm>
                <a:off x="6442460" y="3807771"/>
                <a:ext cx="607154"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Tìm kiếm hoạt chất tiềm năng</a:t>
                </a:r>
                <a:endParaRPr sz="800">
                  <a:solidFill>
                    <a:schemeClr val="dk1"/>
                  </a:solidFill>
                  <a:latin typeface="Arial"/>
                  <a:ea typeface="Arial"/>
                  <a:cs typeface="Arial"/>
                  <a:sym typeface="Arial"/>
                </a:endParaRPr>
              </a:p>
            </p:txBody>
          </p:sp>
        </p:grpSp>
        <p:grpSp>
          <p:nvGrpSpPr>
            <p:cNvPr id="2725" name="Google Shape;2725;p96"/>
            <p:cNvGrpSpPr/>
            <p:nvPr/>
          </p:nvGrpSpPr>
          <p:grpSpPr>
            <a:xfrm>
              <a:off x="5884230" y="4903078"/>
              <a:ext cx="673503" cy="197465"/>
              <a:chOff x="6305249" y="4639040"/>
              <a:chExt cx="673503" cy="197465"/>
            </a:xfrm>
          </p:grpSpPr>
          <p:sp>
            <p:nvSpPr>
              <p:cNvPr id="2726" name="Google Shape;2726;p96"/>
              <p:cNvSpPr/>
              <p:nvPr/>
            </p:nvSpPr>
            <p:spPr>
              <a:xfrm>
                <a:off x="6591600" y="4735705"/>
                <a:ext cx="100800" cy="1008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27" name="Google Shape;2727;p96"/>
              <p:cNvSpPr txBox="1"/>
              <p:nvPr/>
            </p:nvSpPr>
            <p:spPr>
              <a:xfrm>
                <a:off x="6305249" y="4639040"/>
                <a:ext cx="673503" cy="73397"/>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Học tăng cường</a:t>
                </a:r>
                <a:endParaRPr/>
              </a:p>
            </p:txBody>
          </p:sp>
        </p:grpSp>
        <p:grpSp>
          <p:nvGrpSpPr>
            <p:cNvPr id="2728" name="Google Shape;2728;p96"/>
            <p:cNvGrpSpPr/>
            <p:nvPr/>
          </p:nvGrpSpPr>
          <p:grpSpPr>
            <a:xfrm>
              <a:off x="4844676" y="5372646"/>
              <a:ext cx="689216" cy="297054"/>
              <a:chOff x="6364154" y="4735705"/>
              <a:chExt cx="689216" cy="297054"/>
            </a:xfrm>
          </p:grpSpPr>
          <p:sp>
            <p:nvSpPr>
              <p:cNvPr id="2729" name="Google Shape;2729;p96"/>
              <p:cNvSpPr/>
              <p:nvPr/>
            </p:nvSpPr>
            <p:spPr>
              <a:xfrm>
                <a:off x="6591600" y="4735705"/>
                <a:ext cx="100800" cy="1008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0" name="Google Shape;2730;p96"/>
              <p:cNvSpPr txBox="1"/>
              <p:nvPr/>
            </p:nvSpPr>
            <p:spPr>
              <a:xfrm>
                <a:off x="6364154" y="4893239"/>
                <a:ext cx="689216"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Mạng sáng tạo đối nghịch</a:t>
                </a:r>
                <a:endParaRPr sz="800">
                  <a:solidFill>
                    <a:schemeClr val="dk1"/>
                  </a:solidFill>
                  <a:latin typeface="Arial"/>
                  <a:ea typeface="Arial"/>
                  <a:cs typeface="Arial"/>
                  <a:sym typeface="Arial"/>
                </a:endParaRPr>
              </a:p>
            </p:txBody>
          </p:sp>
        </p:grpSp>
        <p:grpSp>
          <p:nvGrpSpPr>
            <p:cNvPr id="2731" name="Google Shape;2731;p96"/>
            <p:cNvGrpSpPr/>
            <p:nvPr/>
          </p:nvGrpSpPr>
          <p:grpSpPr>
            <a:xfrm>
              <a:off x="4569896" y="5236531"/>
              <a:ext cx="716470" cy="277510"/>
              <a:chOff x="6417393" y="4558995"/>
              <a:chExt cx="716470" cy="277510"/>
            </a:xfrm>
          </p:grpSpPr>
          <p:sp>
            <p:nvSpPr>
              <p:cNvPr id="2732" name="Google Shape;2732;p96"/>
              <p:cNvSpPr/>
              <p:nvPr/>
            </p:nvSpPr>
            <p:spPr>
              <a:xfrm>
                <a:off x="6591600" y="4735705"/>
                <a:ext cx="100800" cy="1008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3" name="Google Shape;2733;p96"/>
              <p:cNvSpPr txBox="1"/>
              <p:nvPr/>
            </p:nvSpPr>
            <p:spPr>
              <a:xfrm>
                <a:off x="6417393" y="4558995"/>
                <a:ext cx="716470" cy="136545"/>
              </a:xfrm>
              <a:prstGeom prst="rect">
                <a:avLst/>
              </a:prstGeom>
              <a:noFill/>
              <a:ln>
                <a:noFill/>
              </a:ln>
            </p:spPr>
            <p:txBody>
              <a:bodyPr anchorCtr="0" anchor="b" bIns="0" lIns="0" spcFirstLastPara="1" rIns="0" wrap="square" tIns="0">
                <a:spAutoFit/>
              </a:bodyPr>
              <a:lstStyle/>
              <a:p>
                <a:pPr indent="0" lvl="0" marL="0" marR="0" rtl="0" algn="ctr">
                  <a:lnSpc>
                    <a:spcPct val="78571"/>
                  </a:lnSpc>
                  <a:spcBef>
                    <a:spcPts val="0"/>
                  </a:spcBef>
                  <a:spcAft>
                    <a:spcPts val="0"/>
                  </a:spcAft>
                  <a:buNone/>
                </a:pPr>
                <a:r>
                  <a:rPr lang="en-US" sz="700">
                    <a:solidFill>
                      <a:schemeClr val="dk1"/>
                    </a:solidFill>
                    <a:latin typeface="Arial"/>
                    <a:ea typeface="Arial"/>
                    <a:cs typeface="Arial"/>
                    <a:sym typeface="Arial"/>
                  </a:rPr>
                  <a:t>Khả năng giải nghĩa trí tuệ nhân tạo</a:t>
                </a:r>
                <a:endParaRPr sz="700">
                  <a:solidFill>
                    <a:schemeClr val="dk1"/>
                  </a:solidFill>
                  <a:latin typeface="Arial"/>
                  <a:ea typeface="Arial"/>
                  <a:cs typeface="Arial"/>
                  <a:sym typeface="Arial"/>
                </a:endParaRPr>
              </a:p>
            </p:txBody>
          </p:sp>
        </p:grpSp>
        <p:grpSp>
          <p:nvGrpSpPr>
            <p:cNvPr id="2734" name="Google Shape;2734;p96"/>
            <p:cNvGrpSpPr/>
            <p:nvPr/>
          </p:nvGrpSpPr>
          <p:grpSpPr>
            <a:xfrm>
              <a:off x="5259658" y="5265783"/>
              <a:ext cx="689216" cy="293127"/>
              <a:chOff x="6297392" y="4735705"/>
              <a:chExt cx="689216" cy="293127"/>
            </a:xfrm>
          </p:grpSpPr>
          <p:sp>
            <p:nvSpPr>
              <p:cNvPr id="2735" name="Google Shape;2735;p96"/>
              <p:cNvSpPr/>
              <p:nvPr/>
            </p:nvSpPr>
            <p:spPr>
              <a:xfrm>
                <a:off x="6591600" y="4735705"/>
                <a:ext cx="100800" cy="1008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6" name="Google Shape;2736;p96"/>
              <p:cNvSpPr txBox="1"/>
              <p:nvPr/>
            </p:nvSpPr>
            <p:spPr>
              <a:xfrm>
                <a:off x="6297392" y="4889312"/>
                <a:ext cx="689216" cy="139520"/>
              </a:xfrm>
              <a:prstGeom prst="rect">
                <a:avLst/>
              </a:prstGeom>
              <a:noFill/>
              <a:ln>
                <a:noFill/>
              </a:ln>
            </p:spPr>
            <p:txBody>
              <a:bodyPr anchorCtr="0" anchor="b" bIns="0" lIns="0" spcFirstLastPara="1" rIns="0" wrap="square" tIns="0">
                <a:spAutoFit/>
              </a:bodyPr>
              <a:lstStyle/>
              <a:p>
                <a:pPr indent="0" lvl="0" marL="0" marR="0" rtl="0" algn="ctr">
                  <a:lnSpc>
                    <a:spcPct val="68750"/>
                  </a:lnSpc>
                  <a:spcBef>
                    <a:spcPts val="0"/>
                  </a:spcBef>
                  <a:spcAft>
                    <a:spcPts val="0"/>
                  </a:spcAft>
                  <a:buNone/>
                </a:pPr>
                <a:r>
                  <a:rPr lang="en-US" sz="800">
                    <a:solidFill>
                      <a:schemeClr val="dk1"/>
                    </a:solidFill>
                    <a:latin typeface="Arial"/>
                    <a:ea typeface="Arial"/>
                    <a:cs typeface="Arial"/>
                    <a:sym typeface="Arial"/>
                  </a:rPr>
                  <a:t>Học liên kết</a:t>
                </a:r>
                <a:endParaRPr sz="800">
                  <a:solidFill>
                    <a:schemeClr val="dk1"/>
                  </a:solidFill>
                  <a:latin typeface="Arial"/>
                  <a:ea typeface="Arial"/>
                  <a:cs typeface="Arial"/>
                  <a:sym typeface="Arial"/>
                </a:endParaRPr>
              </a:p>
              <a:p>
                <a:pPr indent="0" lvl="0" marL="0" marR="0" rtl="0" algn="ctr">
                  <a:lnSpc>
                    <a:spcPct val="68750"/>
                  </a:lnSpc>
                  <a:spcBef>
                    <a:spcPts val="0"/>
                  </a:spcBef>
                  <a:spcAft>
                    <a:spcPts val="0"/>
                  </a:spcAft>
                  <a:buNone/>
                </a:pPr>
                <a:r>
                  <a:t/>
                </a:r>
                <a:endParaRPr sz="800">
                  <a:solidFill>
                    <a:schemeClr val="dk1"/>
                  </a:solidFill>
                  <a:latin typeface="Arial"/>
                  <a:ea typeface="Arial"/>
                  <a:cs typeface="Arial"/>
                  <a:sym typeface="Arial"/>
                </a:endParaRPr>
              </a:p>
            </p:txBody>
          </p:sp>
        </p:grpSp>
        <p:grpSp>
          <p:nvGrpSpPr>
            <p:cNvPr id="2737" name="Google Shape;2737;p96"/>
            <p:cNvGrpSpPr/>
            <p:nvPr/>
          </p:nvGrpSpPr>
          <p:grpSpPr>
            <a:xfrm>
              <a:off x="4155208" y="5518804"/>
              <a:ext cx="967657" cy="113865"/>
              <a:chOff x="5117250" y="5690873"/>
              <a:chExt cx="967657" cy="113865"/>
            </a:xfrm>
          </p:grpSpPr>
          <p:sp>
            <p:nvSpPr>
              <p:cNvPr id="2738" name="Google Shape;2738;p96"/>
              <p:cNvSpPr/>
              <p:nvPr/>
            </p:nvSpPr>
            <p:spPr>
              <a:xfrm>
                <a:off x="5117250" y="5690873"/>
                <a:ext cx="100800" cy="1008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9" name="Google Shape;2739;p96"/>
              <p:cNvSpPr txBox="1"/>
              <p:nvPr/>
            </p:nvSpPr>
            <p:spPr>
              <a:xfrm>
                <a:off x="5251702" y="5731341"/>
                <a:ext cx="833205" cy="73397"/>
              </a:xfrm>
              <a:prstGeom prst="rect">
                <a:avLst/>
              </a:prstGeom>
              <a:noFill/>
              <a:ln>
                <a:noFill/>
              </a:ln>
            </p:spPr>
            <p:txBody>
              <a:bodyPr anchorCtr="0" anchor="b" bIns="0" lIns="0" spcFirstLastPara="1" rIns="0" wrap="square" tIns="0">
                <a:spAutoFit/>
              </a:bodyPr>
              <a:lstStyle/>
              <a:p>
                <a:pPr indent="0" lvl="0" marL="0" marR="0" rtl="0" algn="l">
                  <a:lnSpc>
                    <a:spcPct val="68750"/>
                  </a:lnSpc>
                  <a:spcBef>
                    <a:spcPts val="0"/>
                  </a:spcBef>
                  <a:spcAft>
                    <a:spcPts val="0"/>
                  </a:spcAft>
                  <a:buNone/>
                </a:pPr>
                <a:r>
                  <a:rPr lang="en-US" sz="800">
                    <a:solidFill>
                      <a:schemeClr val="dk1"/>
                    </a:solidFill>
                    <a:latin typeface="Arial"/>
                    <a:ea typeface="Arial"/>
                    <a:cs typeface="Arial"/>
                    <a:sym typeface="Arial"/>
                  </a:rPr>
                  <a:t>Mạng Capsules</a:t>
                </a:r>
                <a:endParaRPr sz="800">
                  <a:solidFill>
                    <a:schemeClr val="dk1"/>
                  </a:solidFill>
                  <a:latin typeface="Arial"/>
                  <a:ea typeface="Arial"/>
                  <a:cs typeface="Arial"/>
                  <a:sym typeface="Arial"/>
                </a:endParaRPr>
              </a:p>
            </p:txBody>
          </p:sp>
        </p:grpSp>
        <p:sp>
          <p:nvSpPr>
            <p:cNvPr id="2740" name="Google Shape;2740;p96"/>
            <p:cNvSpPr/>
            <p:nvPr/>
          </p:nvSpPr>
          <p:spPr>
            <a:xfrm>
              <a:off x="5069673" y="5838253"/>
              <a:ext cx="1779590" cy="1851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757070"/>
                  </a:solidFill>
                  <a:latin typeface="Arial"/>
                  <a:ea typeface="Arial"/>
                  <a:cs typeface="Arial"/>
                  <a:sym typeface="Arial"/>
                </a:rPr>
                <a:t>SỨC MẠNH THỊ TRƯỜNG</a:t>
              </a:r>
              <a:endParaRPr sz="1400">
                <a:solidFill>
                  <a:srgbClr val="757070"/>
                </a:solidFill>
                <a:latin typeface="Arial"/>
                <a:ea typeface="Arial"/>
                <a:cs typeface="Arial"/>
                <a:sym typeface="Arial"/>
              </a:endParaRPr>
            </a:p>
          </p:txBody>
        </p:sp>
        <p:sp>
          <p:nvSpPr>
            <p:cNvPr id="2741" name="Google Shape;2741;p96"/>
            <p:cNvSpPr/>
            <p:nvPr/>
          </p:nvSpPr>
          <p:spPr>
            <a:xfrm rot="-5400000">
              <a:off x="3849208" y="2295493"/>
              <a:ext cx="364508" cy="1851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Cao</a:t>
              </a:r>
              <a:endParaRPr sz="1400">
                <a:solidFill>
                  <a:srgbClr val="3F3F3F"/>
                </a:solidFill>
                <a:latin typeface="Arial"/>
                <a:ea typeface="Arial"/>
                <a:cs typeface="Arial"/>
                <a:sym typeface="Arial"/>
              </a:endParaRPr>
            </a:p>
          </p:txBody>
        </p:sp>
        <p:sp>
          <p:nvSpPr>
            <p:cNvPr id="2742" name="Google Shape;2742;p96"/>
            <p:cNvSpPr/>
            <p:nvPr/>
          </p:nvSpPr>
          <p:spPr>
            <a:xfrm>
              <a:off x="7406624" y="5835738"/>
              <a:ext cx="364508" cy="1851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Cao</a:t>
              </a:r>
              <a:endParaRPr sz="1400">
                <a:solidFill>
                  <a:srgbClr val="3F3F3F"/>
                </a:solidFill>
                <a:latin typeface="Arial"/>
                <a:ea typeface="Arial"/>
                <a:cs typeface="Arial"/>
                <a:sym typeface="Arial"/>
              </a:endParaRPr>
            </a:p>
          </p:txBody>
        </p:sp>
        <p:sp>
          <p:nvSpPr>
            <p:cNvPr id="2743" name="Google Shape;2743;p96"/>
            <p:cNvSpPr/>
            <p:nvPr/>
          </p:nvSpPr>
          <p:spPr>
            <a:xfrm>
              <a:off x="4147804" y="5835739"/>
              <a:ext cx="364508" cy="1851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Thấp</a:t>
              </a:r>
              <a:endParaRPr sz="1400">
                <a:solidFill>
                  <a:srgbClr val="3F3F3F"/>
                </a:solidFill>
                <a:latin typeface="Arial"/>
                <a:ea typeface="Arial"/>
                <a:cs typeface="Arial"/>
                <a:sym typeface="Arial"/>
              </a:endParaRPr>
            </a:p>
          </p:txBody>
        </p:sp>
        <p:sp>
          <p:nvSpPr>
            <p:cNvPr id="2744" name="Google Shape;2744;p96"/>
            <p:cNvSpPr/>
            <p:nvPr/>
          </p:nvSpPr>
          <p:spPr>
            <a:xfrm rot="-5400000">
              <a:off x="3849208" y="5532526"/>
              <a:ext cx="364508" cy="1851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Thấp</a:t>
              </a:r>
              <a:endParaRPr sz="1400">
                <a:solidFill>
                  <a:srgbClr val="3F3F3F"/>
                </a:solidFill>
                <a:latin typeface="Arial"/>
                <a:ea typeface="Arial"/>
                <a:cs typeface="Arial"/>
                <a:sym typeface="Arial"/>
              </a:endParaRPr>
            </a:p>
          </p:txBody>
        </p:sp>
      </p:grpSp>
      <p:sp>
        <p:nvSpPr>
          <p:cNvPr id="2745" name="Google Shape;2745;p96"/>
          <p:cNvSpPr/>
          <p:nvPr/>
        </p:nvSpPr>
        <p:spPr>
          <a:xfrm>
            <a:off x="6687967" y="6196760"/>
            <a:ext cx="2780031" cy="180462"/>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lang="en-US" sz="1000">
                <a:solidFill>
                  <a:schemeClr val="lt1"/>
                </a:solidFill>
                <a:latin typeface="Arial"/>
                <a:ea typeface="Arial"/>
                <a:cs typeface="Arial"/>
                <a:sym typeface="Arial"/>
              </a:rPr>
              <a:t>Các xu hướng trong Trí tuệ nhân tạo, CB Insights</a:t>
            </a:r>
            <a:endParaRPr sz="1000">
              <a:solidFill>
                <a:schemeClr val="lt1"/>
              </a:solidFill>
              <a:latin typeface="Arial"/>
              <a:ea typeface="Arial"/>
              <a:cs typeface="Arial"/>
              <a:sym typeface="Arial"/>
            </a:endParaRPr>
          </a:p>
        </p:txBody>
      </p:sp>
      <p:sp>
        <p:nvSpPr>
          <p:cNvPr id="2746" name="Google Shape;2746;p96"/>
          <p:cNvSpPr/>
          <p:nvPr/>
        </p:nvSpPr>
        <p:spPr>
          <a:xfrm>
            <a:off x="449998" y="1385987"/>
            <a:ext cx="90051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Ma trận xu hướng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1" name="Shape 2751"/>
        <p:cNvGrpSpPr/>
        <p:nvPr/>
      </p:nvGrpSpPr>
      <p:grpSpPr>
        <a:xfrm>
          <a:off x="0" y="0"/>
          <a:ext cx="0" cy="0"/>
          <a:chOff x="0" y="0"/>
          <a:chExt cx="0" cy="0"/>
        </a:xfrm>
      </p:grpSpPr>
      <p:sp>
        <p:nvSpPr>
          <p:cNvPr id="2752" name="Google Shape;2752;p97"/>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Trí tuệ nhân tạo: Xu hướng và Thị trường</a:t>
            </a:r>
            <a:endParaRPr b="1" sz="3200">
              <a:solidFill>
                <a:srgbClr val="000000"/>
              </a:solidFill>
              <a:latin typeface="Arial"/>
              <a:ea typeface="Arial"/>
              <a:cs typeface="Arial"/>
              <a:sym typeface="Arial"/>
            </a:endParaRPr>
          </a:p>
        </p:txBody>
      </p:sp>
      <p:sp>
        <p:nvSpPr>
          <p:cNvPr id="2753" name="Google Shape;2753;p9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754" name="Google Shape;2754;p97"/>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4.1. Xu hướng AI</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4.2. Thị trường AI</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4.3. AI trong Năng lượng bền vững</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4.4. AI trong Dịch vụ tài chính</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4.5. AI trong Hành chính</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4.6. AI trong Chăm sóc sức khỏe</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4.7. IoT và AI trong Nông nghiệp</a:t>
            </a:r>
            <a:endParaRPr sz="1800">
              <a:solidFill>
                <a:srgbClr val="A6A6A6"/>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98"/>
          <p:cNvSpPr/>
          <p:nvPr/>
        </p:nvSpPr>
        <p:spPr>
          <a:xfrm>
            <a:off x="7510027" y="6138142"/>
            <a:ext cx="1661583" cy="179812"/>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Viện Nghiên cứu toàn cầu McKinsey</a:t>
            </a:r>
            <a:endParaRPr/>
          </a:p>
        </p:txBody>
      </p:sp>
      <p:sp>
        <p:nvSpPr>
          <p:cNvPr id="2761" name="Google Shape;2761;p98"/>
          <p:cNvSpPr txBox="1"/>
          <p:nvPr/>
        </p:nvSpPr>
        <p:spPr>
          <a:xfrm>
            <a:off x="570785" y="2499444"/>
            <a:ext cx="256874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$ 13 nghìn tỷ</a:t>
            </a:r>
            <a:endParaRPr/>
          </a:p>
        </p:txBody>
      </p:sp>
      <p:grpSp>
        <p:nvGrpSpPr>
          <p:cNvPr id="2762" name="Google Shape;2762;p98"/>
          <p:cNvGrpSpPr/>
          <p:nvPr/>
        </p:nvGrpSpPr>
        <p:grpSpPr>
          <a:xfrm>
            <a:off x="3253499" y="2525870"/>
            <a:ext cx="6882489" cy="3532219"/>
            <a:chOff x="3728762" y="2015723"/>
            <a:chExt cx="5963589" cy="3176899"/>
          </a:xfrm>
        </p:grpSpPr>
        <p:grpSp>
          <p:nvGrpSpPr>
            <p:cNvPr id="2763" name="Google Shape;2763;p98"/>
            <p:cNvGrpSpPr/>
            <p:nvPr/>
          </p:nvGrpSpPr>
          <p:grpSpPr>
            <a:xfrm>
              <a:off x="3728762" y="2015723"/>
              <a:ext cx="5098594" cy="3176899"/>
              <a:chOff x="3728762" y="2015723"/>
              <a:chExt cx="4967001" cy="3176899"/>
            </a:xfrm>
          </p:grpSpPr>
          <p:sp>
            <p:nvSpPr>
              <p:cNvPr id="2764" name="Google Shape;2764;p98"/>
              <p:cNvSpPr/>
              <p:nvPr/>
            </p:nvSpPr>
            <p:spPr>
              <a:xfrm>
                <a:off x="3728762" y="201572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65" name="Google Shape;2765;p98"/>
              <p:cNvSpPr/>
              <p:nvPr/>
            </p:nvSpPr>
            <p:spPr>
              <a:xfrm>
                <a:off x="3728762" y="230821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66" name="Google Shape;2766;p98"/>
              <p:cNvSpPr/>
              <p:nvPr/>
            </p:nvSpPr>
            <p:spPr>
              <a:xfrm>
                <a:off x="3728762" y="260070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67" name="Google Shape;2767;p98"/>
              <p:cNvSpPr/>
              <p:nvPr/>
            </p:nvSpPr>
            <p:spPr>
              <a:xfrm>
                <a:off x="3728762" y="289319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68" name="Google Shape;2768;p98"/>
              <p:cNvSpPr/>
              <p:nvPr/>
            </p:nvSpPr>
            <p:spPr>
              <a:xfrm>
                <a:off x="3728762" y="318568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69" name="Google Shape;2769;p98"/>
              <p:cNvSpPr/>
              <p:nvPr/>
            </p:nvSpPr>
            <p:spPr>
              <a:xfrm>
                <a:off x="3728762" y="347817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70" name="Google Shape;2770;p98"/>
              <p:cNvSpPr/>
              <p:nvPr/>
            </p:nvSpPr>
            <p:spPr>
              <a:xfrm>
                <a:off x="3728762" y="377066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71" name="Google Shape;2771;p98"/>
              <p:cNvSpPr/>
              <p:nvPr/>
            </p:nvSpPr>
            <p:spPr>
              <a:xfrm>
                <a:off x="3728762" y="406315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72" name="Google Shape;2772;p98"/>
              <p:cNvSpPr/>
              <p:nvPr/>
            </p:nvSpPr>
            <p:spPr>
              <a:xfrm>
                <a:off x="3728762" y="435564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73" name="Google Shape;2773;p98"/>
              <p:cNvSpPr/>
              <p:nvPr/>
            </p:nvSpPr>
            <p:spPr>
              <a:xfrm>
                <a:off x="3728762" y="4648133"/>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74" name="Google Shape;2774;p98"/>
              <p:cNvSpPr/>
              <p:nvPr/>
            </p:nvSpPr>
            <p:spPr>
              <a:xfrm>
                <a:off x="3728762" y="4940622"/>
                <a:ext cx="4967001" cy="2520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grpSp>
        <p:sp>
          <p:nvSpPr>
            <p:cNvPr id="2775" name="Google Shape;2775;p98"/>
            <p:cNvSpPr/>
            <p:nvPr/>
          </p:nvSpPr>
          <p:spPr>
            <a:xfrm>
              <a:off x="3860357" y="2051758"/>
              <a:ext cx="720000"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Bán lẻ</a:t>
              </a:r>
              <a:endParaRPr sz="1300">
                <a:solidFill>
                  <a:srgbClr val="262626"/>
                </a:solidFill>
                <a:latin typeface="Arial"/>
                <a:ea typeface="Arial"/>
                <a:cs typeface="Arial"/>
                <a:sym typeface="Arial"/>
              </a:endParaRPr>
            </a:p>
          </p:txBody>
        </p:sp>
        <p:sp>
          <p:nvSpPr>
            <p:cNvPr id="2776" name="Google Shape;2776;p98"/>
            <p:cNvSpPr/>
            <p:nvPr/>
          </p:nvSpPr>
          <p:spPr>
            <a:xfrm>
              <a:off x="8229568" y="2051759"/>
              <a:ext cx="1462783"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0,8 nghìn tỷ đô la</a:t>
              </a:r>
              <a:endParaRPr/>
            </a:p>
          </p:txBody>
        </p:sp>
        <p:sp>
          <p:nvSpPr>
            <p:cNvPr id="2777" name="Google Shape;2777;p98"/>
            <p:cNvSpPr/>
            <p:nvPr/>
          </p:nvSpPr>
          <p:spPr>
            <a:xfrm>
              <a:off x="4666641" y="2087723"/>
              <a:ext cx="3464169"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78" name="Google Shape;2778;p98"/>
            <p:cNvSpPr/>
            <p:nvPr/>
          </p:nvSpPr>
          <p:spPr>
            <a:xfrm>
              <a:off x="3860357" y="2344247"/>
              <a:ext cx="720000"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Du lịch</a:t>
              </a:r>
              <a:endParaRPr sz="1300">
                <a:solidFill>
                  <a:srgbClr val="262626"/>
                </a:solidFill>
                <a:latin typeface="Arial"/>
                <a:ea typeface="Arial"/>
                <a:cs typeface="Arial"/>
                <a:sym typeface="Arial"/>
              </a:endParaRPr>
            </a:p>
          </p:txBody>
        </p:sp>
        <p:sp>
          <p:nvSpPr>
            <p:cNvPr id="2779" name="Google Shape;2779;p98"/>
            <p:cNvSpPr/>
            <p:nvPr/>
          </p:nvSpPr>
          <p:spPr>
            <a:xfrm>
              <a:off x="8229567" y="2344245"/>
              <a:ext cx="883981"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480 tỷ đô la</a:t>
              </a:r>
              <a:endParaRPr/>
            </a:p>
          </p:txBody>
        </p:sp>
        <p:sp>
          <p:nvSpPr>
            <p:cNvPr id="2780" name="Google Shape;2780;p98"/>
            <p:cNvSpPr/>
            <p:nvPr/>
          </p:nvSpPr>
          <p:spPr>
            <a:xfrm>
              <a:off x="6050010" y="2380213"/>
              <a:ext cx="20808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81" name="Google Shape;2781;p98"/>
            <p:cNvSpPr/>
            <p:nvPr/>
          </p:nvSpPr>
          <p:spPr>
            <a:xfrm>
              <a:off x="3860356" y="2636738"/>
              <a:ext cx="2015999"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Vận tải và Logistics</a:t>
              </a:r>
              <a:endParaRPr/>
            </a:p>
          </p:txBody>
        </p:sp>
        <p:sp>
          <p:nvSpPr>
            <p:cNvPr id="2782" name="Google Shape;2782;p98"/>
            <p:cNvSpPr/>
            <p:nvPr/>
          </p:nvSpPr>
          <p:spPr>
            <a:xfrm>
              <a:off x="8229568" y="2636738"/>
              <a:ext cx="883980"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475 tỷ đô la</a:t>
              </a:r>
              <a:endParaRPr/>
            </a:p>
          </p:txBody>
        </p:sp>
        <p:sp>
          <p:nvSpPr>
            <p:cNvPr id="2783" name="Google Shape;2783;p98"/>
            <p:cNvSpPr/>
            <p:nvPr/>
          </p:nvSpPr>
          <p:spPr>
            <a:xfrm>
              <a:off x="6114811" y="2672703"/>
              <a:ext cx="20160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84" name="Google Shape;2784;p98"/>
            <p:cNvSpPr/>
            <p:nvPr/>
          </p:nvSpPr>
          <p:spPr>
            <a:xfrm>
              <a:off x="3860356" y="2929226"/>
              <a:ext cx="2407697"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Ô tô và lắp ráp</a:t>
              </a:r>
              <a:endParaRPr sz="1300">
                <a:solidFill>
                  <a:srgbClr val="262626"/>
                </a:solidFill>
                <a:latin typeface="Arial"/>
                <a:ea typeface="Arial"/>
                <a:cs typeface="Arial"/>
                <a:sym typeface="Arial"/>
              </a:endParaRPr>
            </a:p>
          </p:txBody>
        </p:sp>
        <p:sp>
          <p:nvSpPr>
            <p:cNvPr id="2785" name="Google Shape;2785;p98"/>
            <p:cNvSpPr/>
            <p:nvPr/>
          </p:nvSpPr>
          <p:spPr>
            <a:xfrm>
              <a:off x="8229568" y="2929226"/>
              <a:ext cx="883980"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405 tỷ đô la</a:t>
              </a:r>
              <a:endParaRPr/>
            </a:p>
          </p:txBody>
        </p:sp>
        <p:sp>
          <p:nvSpPr>
            <p:cNvPr id="2786" name="Google Shape;2786;p98"/>
            <p:cNvSpPr/>
            <p:nvPr/>
          </p:nvSpPr>
          <p:spPr>
            <a:xfrm>
              <a:off x="6366811" y="2965193"/>
              <a:ext cx="17640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87" name="Google Shape;2787;p98"/>
            <p:cNvSpPr/>
            <p:nvPr/>
          </p:nvSpPr>
          <p:spPr>
            <a:xfrm>
              <a:off x="3860357" y="3221718"/>
              <a:ext cx="1440000"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Vật liệu cơ bản</a:t>
              </a:r>
              <a:endParaRPr/>
            </a:p>
          </p:txBody>
        </p:sp>
        <p:sp>
          <p:nvSpPr>
            <p:cNvPr id="2788" name="Google Shape;2788;p98"/>
            <p:cNvSpPr/>
            <p:nvPr/>
          </p:nvSpPr>
          <p:spPr>
            <a:xfrm>
              <a:off x="8229568" y="3221717"/>
              <a:ext cx="872702"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300 tỷ đô la</a:t>
              </a:r>
              <a:endParaRPr/>
            </a:p>
          </p:txBody>
        </p:sp>
        <p:sp>
          <p:nvSpPr>
            <p:cNvPr id="2789" name="Google Shape;2789;p98"/>
            <p:cNvSpPr/>
            <p:nvPr/>
          </p:nvSpPr>
          <p:spPr>
            <a:xfrm>
              <a:off x="6690811" y="3257683"/>
              <a:ext cx="14400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90" name="Google Shape;2790;p98"/>
            <p:cNvSpPr/>
            <p:nvPr/>
          </p:nvSpPr>
          <p:spPr>
            <a:xfrm>
              <a:off x="3860357" y="3514206"/>
              <a:ext cx="2830454"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Điện tử nâng cao/Chất bán dẫn</a:t>
              </a:r>
              <a:endParaRPr sz="1300">
                <a:solidFill>
                  <a:srgbClr val="262626"/>
                </a:solidFill>
                <a:latin typeface="Arial"/>
                <a:ea typeface="Arial"/>
                <a:cs typeface="Arial"/>
                <a:sym typeface="Arial"/>
              </a:endParaRPr>
            </a:p>
          </p:txBody>
        </p:sp>
        <p:sp>
          <p:nvSpPr>
            <p:cNvPr id="2791" name="Google Shape;2791;p98"/>
            <p:cNvSpPr/>
            <p:nvPr/>
          </p:nvSpPr>
          <p:spPr>
            <a:xfrm>
              <a:off x="8229567" y="3514207"/>
              <a:ext cx="904279"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291 tỷ đô la</a:t>
              </a:r>
              <a:endParaRPr/>
            </a:p>
          </p:txBody>
        </p:sp>
        <p:sp>
          <p:nvSpPr>
            <p:cNvPr id="2792" name="Google Shape;2792;p98"/>
            <p:cNvSpPr/>
            <p:nvPr/>
          </p:nvSpPr>
          <p:spPr>
            <a:xfrm>
              <a:off x="6870811" y="3550173"/>
              <a:ext cx="12600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93" name="Google Shape;2793;p98"/>
            <p:cNvSpPr/>
            <p:nvPr/>
          </p:nvSpPr>
          <p:spPr>
            <a:xfrm>
              <a:off x="3860357" y="3806698"/>
              <a:ext cx="2811962"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Hệ thống và Dịch vụ chăm sóc sức khỏe</a:t>
              </a:r>
              <a:endParaRPr sz="1300">
                <a:solidFill>
                  <a:srgbClr val="262626"/>
                </a:solidFill>
                <a:latin typeface="Arial"/>
                <a:ea typeface="Arial"/>
                <a:cs typeface="Arial"/>
                <a:sym typeface="Arial"/>
              </a:endParaRPr>
            </a:p>
          </p:txBody>
        </p:sp>
        <p:sp>
          <p:nvSpPr>
            <p:cNvPr id="2794" name="Google Shape;2794;p98"/>
            <p:cNvSpPr/>
            <p:nvPr/>
          </p:nvSpPr>
          <p:spPr>
            <a:xfrm>
              <a:off x="8229567" y="3806698"/>
              <a:ext cx="777788"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267 tỷ đô la</a:t>
              </a:r>
              <a:endParaRPr/>
            </a:p>
          </p:txBody>
        </p:sp>
        <p:sp>
          <p:nvSpPr>
            <p:cNvPr id="2795" name="Google Shape;2795;p98"/>
            <p:cNvSpPr/>
            <p:nvPr/>
          </p:nvSpPr>
          <p:spPr>
            <a:xfrm>
              <a:off x="6978810" y="3842663"/>
              <a:ext cx="11520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96" name="Google Shape;2796;p98"/>
            <p:cNvSpPr/>
            <p:nvPr/>
          </p:nvSpPr>
          <p:spPr>
            <a:xfrm>
              <a:off x="3860357" y="4099188"/>
              <a:ext cx="2015998"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Công nghệ cao</a:t>
              </a:r>
              <a:endParaRPr sz="1300">
                <a:solidFill>
                  <a:srgbClr val="262626"/>
                </a:solidFill>
                <a:latin typeface="Arial"/>
                <a:ea typeface="Arial"/>
                <a:cs typeface="Arial"/>
                <a:sym typeface="Arial"/>
              </a:endParaRPr>
            </a:p>
          </p:txBody>
        </p:sp>
        <p:sp>
          <p:nvSpPr>
            <p:cNvPr id="2797" name="Google Shape;2797;p98"/>
            <p:cNvSpPr/>
            <p:nvPr/>
          </p:nvSpPr>
          <p:spPr>
            <a:xfrm>
              <a:off x="8229568" y="4099187"/>
              <a:ext cx="1003697"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267 tỷ đô la</a:t>
              </a:r>
              <a:endParaRPr/>
            </a:p>
          </p:txBody>
        </p:sp>
        <p:sp>
          <p:nvSpPr>
            <p:cNvPr id="2798" name="Google Shape;2798;p98"/>
            <p:cNvSpPr/>
            <p:nvPr/>
          </p:nvSpPr>
          <p:spPr>
            <a:xfrm>
              <a:off x="6978810" y="4135153"/>
              <a:ext cx="11520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799" name="Google Shape;2799;p98"/>
            <p:cNvSpPr/>
            <p:nvPr/>
          </p:nvSpPr>
          <p:spPr>
            <a:xfrm>
              <a:off x="3860357" y="4391678"/>
              <a:ext cx="720000"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Viễn thông</a:t>
              </a:r>
              <a:endParaRPr sz="1300">
                <a:solidFill>
                  <a:srgbClr val="262626"/>
                </a:solidFill>
                <a:latin typeface="Arial"/>
                <a:ea typeface="Arial"/>
                <a:cs typeface="Arial"/>
                <a:sym typeface="Arial"/>
              </a:endParaRPr>
            </a:p>
          </p:txBody>
        </p:sp>
        <p:sp>
          <p:nvSpPr>
            <p:cNvPr id="2800" name="Google Shape;2800;p98"/>
            <p:cNvSpPr/>
            <p:nvPr/>
          </p:nvSpPr>
          <p:spPr>
            <a:xfrm>
              <a:off x="8229567" y="4391678"/>
              <a:ext cx="777788"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174 tỷ đô la</a:t>
              </a:r>
              <a:endParaRPr/>
            </a:p>
          </p:txBody>
        </p:sp>
        <p:sp>
          <p:nvSpPr>
            <p:cNvPr id="2801" name="Google Shape;2801;p98"/>
            <p:cNvSpPr/>
            <p:nvPr/>
          </p:nvSpPr>
          <p:spPr>
            <a:xfrm>
              <a:off x="7374811" y="4427643"/>
              <a:ext cx="7560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802" name="Google Shape;2802;p98"/>
            <p:cNvSpPr/>
            <p:nvPr/>
          </p:nvSpPr>
          <p:spPr>
            <a:xfrm>
              <a:off x="3860357" y="4684168"/>
              <a:ext cx="720000"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Dầu khí</a:t>
              </a:r>
              <a:endParaRPr sz="1300">
                <a:solidFill>
                  <a:srgbClr val="262626"/>
                </a:solidFill>
                <a:latin typeface="Arial"/>
                <a:ea typeface="Arial"/>
                <a:cs typeface="Arial"/>
                <a:sym typeface="Arial"/>
              </a:endParaRPr>
            </a:p>
          </p:txBody>
        </p:sp>
        <p:sp>
          <p:nvSpPr>
            <p:cNvPr id="2803" name="Google Shape;2803;p98"/>
            <p:cNvSpPr/>
            <p:nvPr/>
          </p:nvSpPr>
          <p:spPr>
            <a:xfrm>
              <a:off x="8229567" y="4684168"/>
              <a:ext cx="777788"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173 tỷ đô la</a:t>
              </a:r>
              <a:endParaRPr/>
            </a:p>
          </p:txBody>
        </p:sp>
        <p:sp>
          <p:nvSpPr>
            <p:cNvPr id="2804" name="Google Shape;2804;p98"/>
            <p:cNvSpPr/>
            <p:nvPr/>
          </p:nvSpPr>
          <p:spPr>
            <a:xfrm>
              <a:off x="7410810" y="4720133"/>
              <a:ext cx="7200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sp>
          <p:nvSpPr>
            <p:cNvPr id="2805" name="Google Shape;2805;p98"/>
            <p:cNvSpPr/>
            <p:nvPr/>
          </p:nvSpPr>
          <p:spPr>
            <a:xfrm>
              <a:off x="3860357" y="4976657"/>
              <a:ext cx="1440000"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Nông nghiệp</a:t>
              </a:r>
              <a:endParaRPr sz="1300">
                <a:solidFill>
                  <a:srgbClr val="262626"/>
                </a:solidFill>
                <a:latin typeface="Arial"/>
                <a:ea typeface="Arial"/>
                <a:cs typeface="Arial"/>
                <a:sym typeface="Arial"/>
              </a:endParaRPr>
            </a:p>
          </p:txBody>
        </p:sp>
        <p:sp>
          <p:nvSpPr>
            <p:cNvPr id="2806" name="Google Shape;2806;p98"/>
            <p:cNvSpPr/>
            <p:nvPr/>
          </p:nvSpPr>
          <p:spPr>
            <a:xfrm>
              <a:off x="8229568" y="4976657"/>
              <a:ext cx="872702" cy="179931"/>
            </a:xfrm>
            <a:prstGeom prst="rect">
              <a:avLst/>
            </a:prstGeom>
            <a:noFill/>
            <a:ln>
              <a:noFill/>
            </a:ln>
          </p:spPr>
          <p:txBody>
            <a:bodyPr anchorCtr="0" anchor="ctr" bIns="0" lIns="0" spcFirstLastPara="1" rIns="0" wrap="square" tIns="0">
              <a:spAutoFit/>
            </a:bodyPr>
            <a:lstStyle/>
            <a:p>
              <a:pPr indent="-398463" lvl="0" marL="398463" marR="0" rtl="0" algn="just">
                <a:spcBef>
                  <a:spcPts val="0"/>
                </a:spcBef>
                <a:spcAft>
                  <a:spcPts val="0"/>
                </a:spcAft>
                <a:buNone/>
              </a:pPr>
              <a:r>
                <a:rPr lang="en-US" sz="1300">
                  <a:solidFill>
                    <a:srgbClr val="262626"/>
                  </a:solidFill>
                  <a:latin typeface="Arial"/>
                  <a:ea typeface="Arial"/>
                  <a:cs typeface="Arial"/>
                  <a:sym typeface="Arial"/>
                </a:rPr>
                <a:t>164 tỷ đô la</a:t>
              </a:r>
              <a:endParaRPr/>
            </a:p>
          </p:txBody>
        </p:sp>
        <p:sp>
          <p:nvSpPr>
            <p:cNvPr id="2807" name="Google Shape;2807;p98"/>
            <p:cNvSpPr/>
            <p:nvPr/>
          </p:nvSpPr>
          <p:spPr>
            <a:xfrm>
              <a:off x="7488860" y="5012622"/>
              <a:ext cx="648000" cy="108000"/>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300">
                <a:solidFill>
                  <a:schemeClr val="lt1"/>
                </a:solidFill>
                <a:latin typeface="Arial"/>
                <a:ea typeface="Arial"/>
                <a:cs typeface="Arial"/>
                <a:sym typeface="Arial"/>
              </a:endParaRPr>
            </a:p>
          </p:txBody>
        </p:sp>
      </p:grpSp>
      <p:grpSp>
        <p:nvGrpSpPr>
          <p:cNvPr id="2808" name="Google Shape;2808;p98"/>
          <p:cNvGrpSpPr/>
          <p:nvPr/>
        </p:nvGrpSpPr>
        <p:grpSpPr>
          <a:xfrm>
            <a:off x="450000" y="450000"/>
            <a:ext cx="9018000" cy="276999"/>
            <a:chOff x="450000" y="450000"/>
            <a:chExt cx="9018000" cy="276999"/>
          </a:xfrm>
        </p:grpSpPr>
        <p:sp>
          <p:nvSpPr>
            <p:cNvPr id="2809" name="Google Shape;2809;p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Thị trường AI</a:t>
              </a:r>
              <a:endParaRPr b="1" sz="1800">
                <a:solidFill>
                  <a:schemeClr val="lt1"/>
                </a:solidFill>
                <a:latin typeface="Arial"/>
                <a:ea typeface="Arial"/>
                <a:cs typeface="Arial"/>
                <a:sym typeface="Arial"/>
              </a:endParaRPr>
            </a:p>
          </p:txBody>
        </p:sp>
        <p:sp>
          <p:nvSpPr>
            <p:cNvPr id="2810" name="Google Shape;2810;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811" name="Google Shape;2811;p98"/>
          <p:cNvSpPr/>
          <p:nvPr/>
        </p:nvSpPr>
        <p:spPr>
          <a:xfrm>
            <a:off x="558924" y="1879047"/>
            <a:ext cx="8896060"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Sự đổi mới do trí tuệ nhân tạo (AI) tạo ra bắt đầu từ ngành phần mềm và sẽ sớm cách mạng hóa tất cả các ngành khác. Giá trị do trí tuệ nhân tạo tạo ra sẽ đạt 13 nghìn tỷ đô la vào năm 2030.</a:t>
            </a:r>
            <a:endParaRPr/>
          </a:p>
        </p:txBody>
      </p:sp>
      <p:sp>
        <p:nvSpPr>
          <p:cNvPr id="2812" name="Google Shape;2812;p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Giá trị trí tuệ nhân tạo đến năm 2030</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99"/>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Trí tuệ nhân tạo: Xu hướng và Thị trường</a:t>
            </a:r>
            <a:endParaRPr b="1" sz="3200">
              <a:solidFill>
                <a:srgbClr val="000000"/>
              </a:solidFill>
              <a:latin typeface="Arial"/>
              <a:ea typeface="Arial"/>
              <a:cs typeface="Arial"/>
              <a:sym typeface="Arial"/>
            </a:endParaRPr>
          </a:p>
        </p:txBody>
      </p:sp>
      <p:sp>
        <p:nvSpPr>
          <p:cNvPr id="2819" name="Google Shape;2819;p9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820" name="Google Shape;2820;p99"/>
          <p:cNvSpPr/>
          <p:nvPr/>
        </p:nvSpPr>
        <p:spPr>
          <a:xfrm>
            <a:off x="1054111" y="3929021"/>
            <a:ext cx="8286680" cy="1660219"/>
          </a:xfrm>
          <a:prstGeom prst="rect">
            <a:avLst/>
          </a:prstGeom>
          <a:noFill/>
          <a:ln>
            <a:noFill/>
          </a:ln>
        </p:spPr>
        <p:txBody>
          <a:bodyPr anchorCtr="0" anchor="t" bIns="0" lIns="0" spcFirstLastPara="1" rIns="0" wrap="square" tIns="0">
            <a:no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4.1. Xu hướng AI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4.2. Thị trường AI</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4.3. AI trong Năng lượng bền vững</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4.4. AI trong Dịch vụ tài chính</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4.5. AI trong Hành chính</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4.6. AI trong Chăm sóc sức khỏe</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4.7. IoT và AI trong Nông nghiệp</a:t>
            </a:r>
            <a:endParaRPr sz="1800">
              <a:solidFill>
                <a:srgbClr val="A6A6A6"/>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p100"/>
          <p:cNvSpPr/>
          <p:nvPr/>
        </p:nvSpPr>
        <p:spPr>
          <a:xfrm>
            <a:off x="449998" y="1396872"/>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AI trong Năng lượng bền vững</a:t>
            </a:r>
            <a:endParaRPr b="1" sz="2400">
              <a:solidFill>
                <a:srgbClr val="0C0C0C"/>
              </a:solidFill>
              <a:latin typeface="Arial"/>
              <a:ea typeface="Arial"/>
              <a:cs typeface="Arial"/>
              <a:sym typeface="Arial"/>
            </a:endParaRPr>
          </a:p>
        </p:txBody>
      </p:sp>
      <p:sp>
        <p:nvSpPr>
          <p:cNvPr id="2827" name="Google Shape;2827;p100"/>
          <p:cNvSpPr/>
          <p:nvPr/>
        </p:nvSpPr>
        <p:spPr>
          <a:xfrm>
            <a:off x="711200" y="2420888"/>
            <a:ext cx="8756800"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Ngày nay, lượng khí thải nhà kính từ ngành công nghệ thông tin và truyền thông (ICT) chiếm 2% tổng lượng khí thải (nhiều như tất cả giao thông hàng không), cảnh báo rằng việc không xác nhận điều này sẽ làm tăng tới 14% lượng khí thải toàn cầu. Bản thân AI có thể được sử dụng cho các dự án thân thiện với môi trường.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a:t>
            </a:r>
            <a:endParaRPr sz="1300">
              <a:solidFill>
                <a:srgbClr val="262626"/>
              </a:solidFill>
              <a:latin typeface="Arial"/>
              <a:ea typeface="Arial"/>
              <a:cs typeface="Arial"/>
              <a:sym typeface="Arial"/>
            </a:endParaRPr>
          </a:p>
        </p:txBody>
      </p:sp>
      <p:grpSp>
        <p:nvGrpSpPr>
          <p:cNvPr id="2828" name="Google Shape;2828;p100"/>
          <p:cNvGrpSpPr/>
          <p:nvPr/>
        </p:nvGrpSpPr>
        <p:grpSpPr>
          <a:xfrm>
            <a:off x="450000" y="450000"/>
            <a:ext cx="9018000" cy="276999"/>
            <a:chOff x="450000" y="450000"/>
            <a:chExt cx="9018000" cy="276999"/>
          </a:xfrm>
        </p:grpSpPr>
        <p:sp>
          <p:nvSpPr>
            <p:cNvPr id="2829" name="Google Shape;2829;p1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AI trong Năng lượng bền vững</a:t>
              </a:r>
              <a:endParaRPr/>
            </a:p>
          </p:txBody>
        </p:sp>
        <p:sp>
          <p:nvSpPr>
            <p:cNvPr id="2830" name="Google Shape;2830;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831" name="Google Shape;2831;p100"/>
          <p:cNvSpPr/>
          <p:nvPr/>
        </p:nvSpPr>
        <p:spPr>
          <a:xfrm>
            <a:off x="558800" y="1902172"/>
            <a:ext cx="8763637"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AI xanh thiết lập mối liên hệ giữa sức mạnh tính toán và lượng khí thải carbon, cho phép một người quản lý chi phí carbon của nhu cầu điện toán AI lớn ở một mức độ nào đó.</a:t>
            </a:r>
            <a:endParaRPr sz="1400">
              <a:solidFill>
                <a:schemeClr val="dk1"/>
              </a:solidFill>
              <a:latin typeface="Arial"/>
              <a:ea typeface="Arial"/>
              <a:cs typeface="Arial"/>
              <a:sym typeface="Arial"/>
            </a:endParaRPr>
          </a:p>
        </p:txBody>
      </p:sp>
      <p:sp>
        <p:nvSpPr>
          <p:cNvPr id="2832" name="Google Shape;2832;p100"/>
          <p:cNvSpPr/>
          <p:nvPr/>
        </p:nvSpPr>
        <p:spPr>
          <a:xfrm>
            <a:off x="2338372" y="3501008"/>
            <a:ext cx="7116612" cy="1897955"/>
          </a:xfrm>
          <a:prstGeom prst="rect">
            <a:avLst/>
          </a:prstGeom>
          <a:noFill/>
          <a:ln>
            <a:noFill/>
          </a:ln>
        </p:spPr>
        <p:txBody>
          <a:bodyPr anchorCtr="0" anchor="t" bIns="45700" lIns="91425" spcFirstLastPara="1" rIns="91425" wrap="square" tIns="45700">
            <a:spAutoFit/>
          </a:bodyPr>
          <a:lstStyle/>
          <a:p>
            <a:pPr indent="-180975" lvl="1" marL="36195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Space Intelligence, một công ty khởi nghiệp của Anh, đã áp dụng học máy và trí tuệ nhân tạo vào dữ liệu vệ tinh để giải quyết các vấn đề môi trường như gia vị lại, cho phép ngành thực hiện hành động khắc phục.</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Google đã hứa sẽ không sử dụng carbon vào năm 2030. Tại sự kiện Google I/O 2021 gần đây, công ty đã giải thích chi tiết về những nỗ lực này bằng cách công bố kế hoạch sử dụng năng lượng địa nhiệt để cung cấp năng lượng cho các trung tâm dữ liệu ở Nevada.</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Kate Brandt, người đứng đầu bộ phận phát triển bền vững của Google, cho biết: “Chúng tôi là công ty đầu tiên ký hợp đồng về năng lượng địa nhiệt thế hệ tiếp theo.”</a:t>
            </a:r>
            <a:endParaRPr b="0" i="0" sz="1300" u="none" cap="none" strike="noStrike">
              <a:solidFill>
                <a:srgbClr val="262626"/>
              </a:solidFill>
              <a:latin typeface="Arial"/>
              <a:ea typeface="Arial"/>
              <a:cs typeface="Arial"/>
              <a:sym typeface="Arial"/>
            </a:endParaRPr>
          </a:p>
        </p:txBody>
      </p:sp>
      <p:grpSp>
        <p:nvGrpSpPr>
          <p:cNvPr id="2833" name="Google Shape;2833;p100"/>
          <p:cNvGrpSpPr/>
          <p:nvPr/>
        </p:nvGrpSpPr>
        <p:grpSpPr>
          <a:xfrm>
            <a:off x="774948" y="3763910"/>
            <a:ext cx="1563424" cy="1440160"/>
            <a:chOff x="990972" y="3645024"/>
            <a:chExt cx="1296144" cy="1193953"/>
          </a:xfrm>
        </p:grpSpPr>
        <p:pic>
          <p:nvPicPr>
            <p:cNvPr id="2834" name="Google Shape;2834;p100"/>
            <p:cNvPicPr preferRelativeResize="0"/>
            <p:nvPr/>
          </p:nvPicPr>
          <p:blipFill rotWithShape="1">
            <a:blip r:embed="rId3">
              <a:alphaModFix/>
            </a:blip>
            <a:srcRect b="27320" l="0" r="0" t="23540"/>
            <a:stretch/>
          </p:blipFill>
          <p:spPr>
            <a:xfrm>
              <a:off x="990972" y="3645024"/>
              <a:ext cx="1296144" cy="636916"/>
            </a:xfrm>
            <a:prstGeom prst="rect">
              <a:avLst/>
            </a:prstGeom>
            <a:noFill/>
            <a:ln>
              <a:noFill/>
            </a:ln>
          </p:spPr>
        </p:pic>
        <p:pic>
          <p:nvPicPr>
            <p:cNvPr id="2835" name="Google Shape;2835;p100"/>
            <p:cNvPicPr preferRelativeResize="0"/>
            <p:nvPr/>
          </p:nvPicPr>
          <p:blipFill rotWithShape="1">
            <a:blip r:embed="rId4">
              <a:alphaModFix/>
            </a:blip>
            <a:srcRect b="0" l="0" r="0" t="0"/>
            <a:stretch/>
          </p:blipFill>
          <p:spPr>
            <a:xfrm>
              <a:off x="990972" y="4453193"/>
              <a:ext cx="1102239" cy="385784"/>
            </a:xfrm>
            <a:prstGeom prst="rect">
              <a:avLst/>
            </a:prstGeom>
            <a:noFill/>
            <a:ln>
              <a:noFill/>
            </a:ln>
          </p:spPr>
        </p:pic>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grpSp>
        <p:nvGrpSpPr>
          <p:cNvPr id="2841" name="Google Shape;2841;p101"/>
          <p:cNvGrpSpPr/>
          <p:nvPr/>
        </p:nvGrpSpPr>
        <p:grpSpPr>
          <a:xfrm>
            <a:off x="450000" y="450000"/>
            <a:ext cx="9018000" cy="276999"/>
            <a:chOff x="450000" y="450000"/>
            <a:chExt cx="9018000" cy="276999"/>
          </a:xfrm>
        </p:grpSpPr>
        <p:sp>
          <p:nvSpPr>
            <p:cNvPr id="2842" name="Google Shape;2842;p1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AI trong Năng lượng bền vững</a:t>
              </a:r>
              <a:endParaRPr/>
            </a:p>
          </p:txBody>
        </p:sp>
        <p:sp>
          <p:nvSpPr>
            <p:cNvPr id="2843" name="Google Shape;2843;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844" name="Google Shape;2844;p101"/>
          <p:cNvSpPr/>
          <p:nvPr/>
        </p:nvSpPr>
        <p:spPr>
          <a:xfrm>
            <a:off x="6647878" y="5885620"/>
            <a:ext cx="2791296" cy="220567"/>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https://www.aitrends.com/category/energy/</a:t>
            </a:r>
            <a:endParaRPr/>
          </a:p>
        </p:txBody>
      </p:sp>
      <p:grpSp>
        <p:nvGrpSpPr>
          <p:cNvPr id="2845" name="Google Shape;2845;p101"/>
          <p:cNvGrpSpPr/>
          <p:nvPr/>
        </p:nvGrpSpPr>
        <p:grpSpPr>
          <a:xfrm>
            <a:off x="443043" y="1860454"/>
            <a:ext cx="8968143" cy="3949127"/>
            <a:chOff x="543696" y="2007890"/>
            <a:chExt cx="8783188" cy="3867681"/>
          </a:xfrm>
        </p:grpSpPr>
        <p:sp>
          <p:nvSpPr>
            <p:cNvPr id="2846" name="Google Shape;2846;p101"/>
            <p:cNvSpPr/>
            <p:nvPr/>
          </p:nvSpPr>
          <p:spPr>
            <a:xfrm>
              <a:off x="543696" y="2007890"/>
              <a:ext cx="8783188" cy="38676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47" name="Google Shape;2847;p101"/>
            <p:cNvPicPr preferRelativeResize="0"/>
            <p:nvPr/>
          </p:nvPicPr>
          <p:blipFill rotWithShape="1">
            <a:blip r:embed="rId3">
              <a:alphaModFix/>
            </a:blip>
            <a:srcRect b="0" l="0" r="0" t="0"/>
            <a:stretch/>
          </p:blipFill>
          <p:spPr>
            <a:xfrm>
              <a:off x="609474" y="2028756"/>
              <a:ext cx="8651631" cy="3794687"/>
            </a:xfrm>
            <a:prstGeom prst="rect">
              <a:avLst/>
            </a:prstGeom>
            <a:noFill/>
            <a:ln>
              <a:noFill/>
            </a:ln>
          </p:spPr>
        </p:pic>
      </p:grpSp>
      <p:sp>
        <p:nvSpPr>
          <p:cNvPr id="2848" name="Google Shape;2848;p10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AI trong Năng lượng bền vững</a:t>
            </a:r>
            <a:endParaRPr b="1" sz="2400">
              <a:solidFill>
                <a:srgbClr val="0C0C0C"/>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2019-08-14T11:07:19Z</dcterms:created>
  <dc:creator>sena.kim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6F104179-6D9C-4256-3F6E-7A14153F0817</vt:lpwstr>
  </property>
  <property fmtid="{D5CDD505-2E9C-101B-9397-08002B2CF9AE}" pid="3" name="ArticulatePath">
    <vt:lpwstr>SIC_AI_Chapter 1. Introduction to AI_v1.2 (210927)</vt:lpwstr>
  </property>
</Properties>
</file>